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08" r:id="rId3"/>
    <p:sldId id="258" r:id="rId4"/>
    <p:sldId id="307" r:id="rId5"/>
    <p:sldId id="272" r:id="rId6"/>
    <p:sldId id="262" r:id="rId7"/>
    <p:sldId id="318" r:id="rId8"/>
    <p:sldId id="316" r:id="rId9"/>
    <p:sldId id="317" r:id="rId10"/>
    <p:sldId id="263" r:id="rId11"/>
    <p:sldId id="319" r:id="rId12"/>
    <p:sldId id="277" r:id="rId13"/>
    <p:sldId id="325" r:id="rId14"/>
    <p:sldId id="322" r:id="rId15"/>
    <p:sldId id="295" r:id="rId16"/>
    <p:sldId id="321" r:id="rId17"/>
    <p:sldId id="296" r:id="rId18"/>
    <p:sldId id="297" r:id="rId19"/>
    <p:sldId id="299" r:id="rId20"/>
    <p:sldId id="300" r:id="rId21"/>
    <p:sldId id="301" r:id="rId22"/>
    <p:sldId id="302" r:id="rId23"/>
    <p:sldId id="303" r:id="rId24"/>
    <p:sldId id="304" r:id="rId25"/>
    <p:sldId id="305" r:id="rId26"/>
    <p:sldId id="306" r:id="rId27"/>
    <p:sldId id="326" r:id="rId28"/>
    <p:sldId id="273" r:id="rId29"/>
    <p:sldId id="274" r:id="rId30"/>
    <p:sldId id="310" r:id="rId31"/>
    <p:sldId id="324" r:id="rId32"/>
    <p:sldId id="275" r:id="rId33"/>
    <p:sldId id="278" r:id="rId34"/>
    <p:sldId id="292" r:id="rId35"/>
    <p:sldId id="293" r:id="rId36"/>
    <p:sldId id="294" r:id="rId37"/>
    <p:sldId id="291" r:id="rId38"/>
    <p:sldId id="327" r:id="rId39"/>
    <p:sldId id="315" r:id="rId40"/>
    <p:sldId id="323" r:id="rId41"/>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89680" autoAdjust="0"/>
  </p:normalViewPr>
  <p:slideViewPr>
    <p:cSldViewPr>
      <p:cViewPr>
        <p:scale>
          <a:sx n="70" d="100"/>
          <a:sy n="70" d="100"/>
        </p:scale>
        <p:origin x="-1380" y="-12"/>
      </p:cViewPr>
      <p:guideLst>
        <p:guide orient="horz" pos="2160"/>
        <p:guide pos="2880"/>
      </p:guideLst>
    </p:cSldViewPr>
  </p:slideViewPr>
  <p:notesTextViewPr>
    <p:cViewPr>
      <p:scale>
        <a:sx n="100" d="100"/>
        <a:sy n="100" d="100"/>
      </p:scale>
      <p:origin x="0" y="0"/>
    </p:cViewPr>
  </p:notesTextViewPr>
  <p:notesViewPr>
    <p:cSldViewPr showGuides="1">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C2DF1-48DA-4997-82E7-DC8D996BF408}" type="datetimeFigureOut">
              <a:rPr lang="es-ES" smtClean="0"/>
              <a:pPr/>
              <a:t>29/04/2020</a:t>
            </a:fld>
            <a:endParaRPr lang="el-G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C6F43-C947-49ED-99DA-25B47C189D05}" type="slidenum">
              <a:rPr lang="es-ES" smtClean="0"/>
              <a:pPr/>
              <a:t>‹#›</a:t>
            </a:fld>
            <a:endParaRPr lang="el-GR"/>
          </a:p>
        </p:txBody>
      </p:sp>
    </p:spTree>
    <p:extLst>
      <p:ext uri="{BB962C8B-B14F-4D97-AF65-F5344CB8AC3E}">
        <p14:creationId xmlns:p14="http://schemas.microsoft.com/office/powerpoint/2010/main" val="199518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8875" cy="3727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49E0F-B123-5D4A-961C-D66BEE4691F2}" type="slidenum">
              <a:rPr lang="en-US" smtClean="0"/>
              <a:pPr/>
              <a:t>1</a:t>
            </a:fld>
            <a:endParaRPr lang="el-GR" dirty="0"/>
          </a:p>
        </p:txBody>
      </p:sp>
    </p:spTree>
    <p:extLst>
      <p:ext uri="{BB962C8B-B14F-4D97-AF65-F5344CB8AC3E}">
        <p14:creationId xmlns:p14="http://schemas.microsoft.com/office/powerpoint/2010/main" val="468093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mtClean="0"/>
              <a:t>Θα μπορούσαμε να απαντήσουμε σε αυτά τα ερωτήματα βασιζόμενοι στο βίντεο.</a:t>
            </a:r>
          </a:p>
          <a:p>
            <a:r>
              <a:rPr lang="el-GR" sz="1200" kern="1200" dirty="0" smtClean="0">
                <a:solidFill>
                  <a:schemeClr val="tx1"/>
                </a:solidFill>
                <a:effectLst/>
                <a:latin typeface="+mn-lt"/>
              </a:rPr>
              <a:t>1. Τι είδους καταστάσεις εκφοβισμού εντοπίζετε στο βίντεο;</a:t>
            </a:r>
          </a:p>
          <a:p>
            <a:r>
              <a:rPr lang="el-GR" sz="1200" kern="1200" dirty="0" smtClean="0">
                <a:solidFill>
                  <a:schemeClr val="tx1"/>
                </a:solidFill>
                <a:effectLst/>
                <a:latin typeface="+mn-lt"/>
              </a:rPr>
              <a:t>2. Ποια είναι η αντίδραση των ατόμων που βρίσκονται γύρω από το άτομο που δέχεται εκφοβισμό;</a:t>
            </a:r>
          </a:p>
          <a:p>
            <a:r>
              <a:rPr lang="el-GR" sz="1200" kern="1200" dirty="0" smtClean="0">
                <a:solidFill>
                  <a:schemeClr val="tx1"/>
                </a:solidFill>
                <a:effectLst/>
                <a:latin typeface="+mn-lt"/>
              </a:rPr>
              <a:t>3. Έχετε δει ποτέ την συγκεκριμένη κατάσταση στο σχολείο σας;</a:t>
            </a:r>
          </a:p>
          <a:p>
            <a:r>
              <a:rPr lang="el-GR" sz="1200" kern="1200" dirty="0" smtClean="0">
                <a:solidFill>
                  <a:schemeClr val="tx1"/>
                </a:solidFill>
                <a:effectLst/>
                <a:latin typeface="+mn-lt"/>
              </a:rPr>
              <a:t>4. Τι θα κάνατε;</a:t>
            </a:r>
          </a:p>
          <a:p>
            <a:r>
              <a:rPr lang="el-GR" sz="1200" kern="1200" dirty="0" smtClean="0">
                <a:solidFill>
                  <a:schemeClr val="tx1"/>
                </a:solidFill>
                <a:effectLst/>
                <a:latin typeface="+mn-lt"/>
              </a:rPr>
              <a:t>5. Πώς αντιδρά το άτομο που δέχθηκε τον εκφοβισμό;</a:t>
            </a:r>
          </a:p>
          <a:p>
            <a:r>
              <a:rPr lang="el-GR" sz="1200" kern="1200" dirty="0" smtClean="0">
                <a:solidFill>
                  <a:schemeClr val="tx1"/>
                </a:solidFill>
                <a:effectLst/>
                <a:latin typeface="+mn-lt"/>
              </a:rPr>
              <a:t>6. Τι θα συμβουλεύατε αυτό το άτομο;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13</a:t>
            </a:fld>
            <a:endParaRPr lang="el-GR"/>
          </a:p>
        </p:txBody>
      </p:sp>
    </p:spTree>
    <p:extLst>
      <p:ext uri="{BB962C8B-B14F-4D97-AF65-F5344CB8AC3E}">
        <p14:creationId xmlns:p14="http://schemas.microsoft.com/office/powerpoint/2010/main" val="3393773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baseline="0" dirty="0" smtClean="0"/>
              <a:t>Αυτές </a:t>
            </a:r>
            <a:r>
              <a:rPr lang="el-GR" altLang="en-US" baseline="0" dirty="0" smtClean="0"/>
              <a:t>είναι 4 προτάσεις/ παράγοντες που θεωρούμε πως είναι σημαντικοί. Έχετε να προτείνετε και άλλους;</a:t>
            </a:r>
            <a:endParaRPr lang="en-GB" altLang="en-US" dirty="0" smtClean="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14</a:t>
            </a:fld>
            <a:endParaRPr lang="el-GR"/>
          </a:p>
        </p:txBody>
      </p:sp>
    </p:spTree>
    <p:extLst>
      <p:ext uri="{BB962C8B-B14F-4D97-AF65-F5344CB8AC3E}">
        <p14:creationId xmlns:p14="http://schemas.microsoft.com/office/powerpoint/2010/main" val="859843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15</a:t>
            </a:fld>
            <a:endParaRPr lang="el-GR"/>
          </a:p>
        </p:txBody>
      </p:sp>
    </p:spTree>
    <p:extLst>
      <p:ext uri="{BB962C8B-B14F-4D97-AF65-F5344CB8AC3E}">
        <p14:creationId xmlns:p14="http://schemas.microsoft.com/office/powerpoint/2010/main" val="1411572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Όταν χρησιμοποιούμε τον όρο ηγέτες, εννοούμε </a:t>
            </a:r>
            <a:r>
              <a:rPr lang="el-GR" dirty="0" smtClean="0"/>
              <a:t>συνήθως τη διοίκηση του σχολείου αλλά και συχνά τους εκπαιδευτικούς που έχουν τα ηνία στην τάξη.</a:t>
            </a:r>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l-GR"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Με </a:t>
            </a:r>
            <a:r>
              <a:rPr lang="el-GR" altLang="en-US" dirty="0" smtClean="0"/>
              <a:t>τον όρο «ηγέτης» αναφερόμαστε σε όλους τους εμπλεκόμενους στην σχολική κοινότητα. </a:t>
            </a:r>
          </a:p>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Ηγέτης= καθοδηγητής. Η μετάφραση του αγγλικού όρου «</a:t>
            </a:r>
            <a:r>
              <a:rPr lang="en-US" altLang="en-US" dirty="0" smtClean="0"/>
              <a:t>leader</a:t>
            </a:r>
            <a:r>
              <a:rPr lang="el-GR" altLang="en-US" dirty="0" smtClean="0"/>
              <a:t>», αυτός που είναι μπροστά.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16</a:t>
            </a:fld>
            <a:endParaRPr lang="el-GR"/>
          </a:p>
        </p:txBody>
      </p:sp>
    </p:spTree>
    <p:extLst>
      <p:ext uri="{BB962C8B-B14F-4D97-AF65-F5344CB8AC3E}">
        <p14:creationId xmlns:p14="http://schemas.microsoft.com/office/powerpoint/2010/main" val="2962727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Πρόταση</a:t>
            </a:r>
            <a:r>
              <a:rPr lang="en-US" altLang="en-US" dirty="0" smtClean="0"/>
              <a:t>:</a:t>
            </a:r>
            <a:r>
              <a:rPr lang="en-US" altLang="en-US" baseline="0" dirty="0" smtClean="0"/>
              <a:t> </a:t>
            </a:r>
            <a:r>
              <a:rPr lang="el-GR" altLang="en-US" dirty="0" smtClean="0"/>
              <a:t>Πριν </a:t>
            </a:r>
            <a:r>
              <a:rPr lang="el-GR" altLang="en-US" dirty="0" smtClean="0"/>
              <a:t>τη μετάβαση στην</a:t>
            </a:r>
            <a:r>
              <a:rPr lang="el-GR" altLang="en-US" baseline="0" dirty="0" smtClean="0"/>
              <a:t> επόμενη διαφάνεια </a:t>
            </a:r>
            <a:r>
              <a:rPr lang="el-GR" altLang="en-US" baseline="0" dirty="0" smtClean="0">
                <a:sym typeface="Wingdings" panose="05000000000000000000" pitchFamily="2" charset="2"/>
              </a:rPr>
              <a:t> Ποιες θα θεωρούσατε πως είναι κάποιες σημαντικές ηγετικές δεξιότητες; </a:t>
            </a:r>
            <a:endParaRPr lang="en-GB" altLang="en-US" dirty="0" smtClean="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17</a:t>
            </a:fld>
            <a:endParaRPr lang="el-GR"/>
          </a:p>
        </p:txBody>
      </p:sp>
    </p:spTree>
    <p:extLst>
      <p:ext uri="{BB962C8B-B14F-4D97-AF65-F5344CB8AC3E}">
        <p14:creationId xmlns:p14="http://schemas.microsoft.com/office/powerpoint/2010/main" val="2279635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πχ </a:t>
            </a:r>
            <a:r>
              <a:rPr lang="el-GR" altLang="en-US" dirty="0" smtClean="0"/>
              <a:t>«Κάντε ησυχία γι</a:t>
            </a:r>
            <a:r>
              <a:rPr lang="el-GR" altLang="en-US" baseline="0" dirty="0" smtClean="0"/>
              <a:t>α να ολοκληρώσουμε το μάθημα»</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20</a:t>
            </a:fld>
            <a:endParaRPr lang="el-GR"/>
          </a:p>
        </p:txBody>
      </p:sp>
    </p:spTree>
    <p:extLst>
      <p:ext uri="{BB962C8B-B14F-4D97-AF65-F5344CB8AC3E}">
        <p14:creationId xmlns:p14="http://schemas.microsoft.com/office/powerpoint/2010/main" val="865120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πχ</a:t>
            </a:r>
            <a:r>
              <a:rPr lang="el-GR" altLang="en-US" baseline="0" dirty="0" smtClean="0"/>
              <a:t> </a:t>
            </a:r>
            <a:r>
              <a:rPr lang="el-GR" altLang="en-US" baseline="0" dirty="0" smtClean="0"/>
              <a:t>«Έχει καλό καιρό, πάμε για μάθημα έξω στην αυλή»</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21</a:t>
            </a:fld>
            <a:endParaRPr lang="el-GR"/>
          </a:p>
        </p:txBody>
      </p:sp>
    </p:spTree>
    <p:extLst>
      <p:ext uri="{BB962C8B-B14F-4D97-AF65-F5344CB8AC3E}">
        <p14:creationId xmlns:p14="http://schemas.microsoft.com/office/powerpoint/2010/main" val="1063486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πχ </a:t>
            </a:r>
            <a:r>
              <a:rPr lang="el-GR" altLang="en-US" dirty="0" smtClean="0"/>
              <a:t>Σε ομαδική εργασία επιλύει μαζί με τους μαθητές</a:t>
            </a:r>
            <a:r>
              <a:rPr lang="el-GR" altLang="en-US" baseline="0" dirty="0" smtClean="0"/>
              <a:t> μια διαφωνία.</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22</a:t>
            </a:fld>
            <a:endParaRPr lang="el-GR"/>
          </a:p>
        </p:txBody>
      </p:sp>
    </p:spTree>
    <p:extLst>
      <p:ext uri="{BB962C8B-B14F-4D97-AF65-F5344CB8AC3E}">
        <p14:creationId xmlns:p14="http://schemas.microsoft.com/office/powerpoint/2010/main" val="1112235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πχ </a:t>
            </a:r>
            <a:r>
              <a:rPr lang="el-GR" altLang="en-US" dirty="0" smtClean="0"/>
              <a:t>Καθηγητής ρωτά τα παιδιά πού</a:t>
            </a:r>
            <a:r>
              <a:rPr lang="el-GR" altLang="en-US" baseline="0" dirty="0" smtClean="0"/>
              <a:t> θα ήθελαν να πάνε εκδρομή και ακούει τις προτάσεις τους.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23</a:t>
            </a:fld>
            <a:endParaRPr lang="el-GR"/>
          </a:p>
        </p:txBody>
      </p:sp>
    </p:spTree>
    <p:extLst>
      <p:ext uri="{BB962C8B-B14F-4D97-AF65-F5344CB8AC3E}">
        <p14:creationId xmlns:p14="http://schemas.microsoft.com/office/powerpoint/2010/main" val="2800027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πχ</a:t>
            </a:r>
            <a:r>
              <a:rPr lang="el-GR" altLang="en-US" baseline="0" dirty="0" smtClean="0"/>
              <a:t> </a:t>
            </a:r>
            <a:r>
              <a:rPr lang="el-GR" altLang="en-US" baseline="0" dirty="0" smtClean="0"/>
              <a:t>Σε ένα </a:t>
            </a:r>
            <a:r>
              <a:rPr lang="en-US" altLang="en-US" baseline="0" dirty="0" smtClean="0"/>
              <a:t>project </a:t>
            </a:r>
            <a:r>
              <a:rPr lang="el-GR" altLang="en-US" baseline="0" dirty="0" smtClean="0"/>
              <a:t>ο καθηγητής δείχνει έναν τρόπο επίλυσης προβλήματος και επιβάλει να χρησιμοποιείται μόνο αυτός.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24</a:t>
            </a:fld>
            <a:endParaRPr lang="el-GR"/>
          </a:p>
        </p:txBody>
      </p:sp>
    </p:spTree>
    <p:extLst>
      <p:ext uri="{BB962C8B-B14F-4D97-AF65-F5344CB8AC3E}">
        <p14:creationId xmlns:p14="http://schemas.microsoft.com/office/powerpoint/2010/main" val="3712373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p>
            <a:pPr>
              <a:defRPr/>
            </a:pPr>
            <a:fld id="{5BA90471-BAED-4C67-855D-D55B4069B209}" type="slidenum">
              <a:rPr lang="en-US" smtClean="0"/>
              <a:pPr>
                <a:defRPr/>
              </a:pPr>
              <a:t>3</a:t>
            </a:fld>
            <a:endParaRPr lang="el-GR" dirty="0"/>
          </a:p>
        </p:txBody>
      </p:sp>
    </p:spTree>
    <p:extLst>
      <p:ext uri="{BB962C8B-B14F-4D97-AF65-F5344CB8AC3E}">
        <p14:creationId xmlns:p14="http://schemas.microsoft.com/office/powerpoint/2010/main" val="1677819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πχ</a:t>
            </a:r>
            <a:r>
              <a:rPr lang="el-GR" altLang="en-US" baseline="0" dirty="0" smtClean="0"/>
              <a:t> </a:t>
            </a:r>
            <a:r>
              <a:rPr lang="el-GR" altLang="en-US" baseline="0" dirty="0" smtClean="0"/>
              <a:t>Σε ένα </a:t>
            </a:r>
            <a:r>
              <a:rPr lang="en-US" altLang="en-US" baseline="0" dirty="0" smtClean="0"/>
              <a:t>project </a:t>
            </a:r>
            <a:r>
              <a:rPr lang="el-GR" altLang="en-US" baseline="0" dirty="0" smtClean="0"/>
              <a:t>ο καθηγητής δείχνει έναν τρόπο επίλυσης προβλήματος σαν εναλλακτική λύση.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25</a:t>
            </a:fld>
            <a:endParaRPr lang="el-GR"/>
          </a:p>
        </p:txBody>
      </p:sp>
    </p:spTree>
    <p:extLst>
      <p:ext uri="{BB962C8B-B14F-4D97-AF65-F5344CB8AC3E}">
        <p14:creationId xmlns:p14="http://schemas.microsoft.com/office/powerpoint/2010/main" val="2402363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27</a:t>
            </a:fld>
            <a:endParaRPr lang="el-GR"/>
          </a:p>
        </p:txBody>
      </p:sp>
    </p:spTree>
    <p:extLst>
      <p:ext uri="{BB962C8B-B14F-4D97-AF65-F5344CB8AC3E}">
        <p14:creationId xmlns:p14="http://schemas.microsoft.com/office/powerpoint/2010/main" val="624211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Ας </a:t>
            </a:r>
            <a:r>
              <a:rPr lang="el-GR" altLang="en-US" dirty="0" smtClean="0"/>
              <a:t>δούμε,</a:t>
            </a:r>
            <a:r>
              <a:rPr lang="el-GR" altLang="en-US" baseline="0" dirty="0" smtClean="0"/>
              <a:t> ποια ήταν η σκέψη πίσω από το πρόγραμμα </a:t>
            </a:r>
            <a:r>
              <a:rPr lang="el-GR" altLang="en-US" baseline="0" dirty="0" smtClean="0"/>
              <a:t>των «επισκέψεων».  </a:t>
            </a:r>
            <a:r>
              <a:rPr lang="el-GR" altLang="en-US" baseline="0" dirty="0" smtClean="0"/>
              <a:t>Η αυτό-αξιολόγηση μπορεί να … (</a:t>
            </a:r>
            <a:r>
              <a:rPr lang="en-US" altLang="en-US" baseline="0" dirty="0" smtClean="0"/>
              <a:t>bullets </a:t>
            </a:r>
            <a:r>
              <a:rPr lang="el-GR" altLang="en-US" baseline="0" dirty="0" smtClean="0"/>
              <a:t>διαφάνειας)</a:t>
            </a:r>
          </a:p>
          <a:p>
            <a:r>
              <a:rPr lang="el-GR" baseline="0" dirty="0" smtClean="0"/>
              <a:t>Πώς σας φάνηκε η διαδικασία της </a:t>
            </a:r>
            <a:r>
              <a:rPr lang="el-GR" baseline="0" dirty="0" smtClean="0"/>
              <a:t>«επίσκεψης» </a:t>
            </a:r>
            <a:r>
              <a:rPr lang="el-GR" baseline="0" dirty="0" smtClean="0"/>
              <a:t>στο σχολείο σας; Είδατε κάποια διαφορά; Έκαναν κάποια παιδιά σχόλια ή ξεκίνησαν συζητήσεις σχετικά με την </a:t>
            </a:r>
            <a:r>
              <a:rPr lang="el-GR" baseline="0" dirty="0" smtClean="0"/>
              <a:t>«επίσκεψη»;</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28</a:t>
            </a:fld>
            <a:endParaRPr lang="el-GR"/>
          </a:p>
        </p:txBody>
      </p:sp>
    </p:spTree>
    <p:extLst>
      <p:ext uri="{BB962C8B-B14F-4D97-AF65-F5344CB8AC3E}">
        <p14:creationId xmlns:p14="http://schemas.microsoft.com/office/powerpoint/2010/main" val="2415962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29</a:t>
            </a:fld>
            <a:endParaRPr lang="el-GR">
              <a:solidFill>
                <a:prstClr val="black"/>
              </a:solidFill>
            </a:endParaRPr>
          </a:p>
        </p:txBody>
      </p:sp>
    </p:spTree>
    <p:extLst>
      <p:ext uri="{BB962C8B-B14F-4D97-AF65-F5344CB8AC3E}">
        <p14:creationId xmlns:p14="http://schemas.microsoft.com/office/powerpoint/2010/main" val="1342760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Οδηγίες για αποτελεσματική επικοινωνία με τους </a:t>
            </a:r>
            <a:r>
              <a:rPr lang="el-GR" dirty="0" smtClean="0"/>
              <a:t>μαθητές/μαθήτριες. </a:t>
            </a:r>
            <a:endParaRPr lang="el-GR" baseline="0" dirty="0" smtClean="0"/>
          </a:p>
          <a:p>
            <a:endParaRPr lang="el-GR" baseline="0" dirty="0" smtClean="0"/>
          </a:p>
          <a:p>
            <a:r>
              <a:rPr lang="el-GR" sz="1200" dirty="0" smtClean="0">
                <a:solidFill>
                  <a:schemeClr val="tx1"/>
                </a:solidFill>
              </a:rPr>
              <a:t>Παράγοντες που μπορεί να έχουν θετική επίδραση στο σχολικό περιβάλλον</a:t>
            </a:r>
            <a:endParaRPr lang="el-GR" dirty="0"/>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30</a:t>
            </a:fld>
            <a:endParaRPr lang="el-GR">
              <a:solidFill>
                <a:prstClr val="black"/>
              </a:solidFill>
            </a:endParaRPr>
          </a:p>
        </p:txBody>
      </p:sp>
    </p:spTree>
    <p:extLst>
      <p:ext uri="{BB962C8B-B14F-4D97-AF65-F5344CB8AC3E}">
        <p14:creationId xmlns:p14="http://schemas.microsoft.com/office/powerpoint/2010/main" val="36871444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mtClean="0"/>
              <a:t>Ένα σχολείο που βασίζεται στα δικαιώματα και είναι φιλικό προς τα παιδιά:</a:t>
            </a:r>
          </a:p>
          <a:p>
            <a:r>
              <a:rPr lang="el-GR" smtClean="0"/>
              <a:t>Πάνω από όλα - διαθέτει περιβάλλον καλής ποιότητας</a:t>
            </a:r>
          </a:p>
          <a:p>
            <a:endParaRPr lang="el-GR" dirty="0" smtClean="0"/>
          </a:p>
          <a:p>
            <a:r>
              <a:rPr lang="el-GR" smtClean="0"/>
              <a:t>Συμπεριλαμβάνει όλα τα παιδιά</a:t>
            </a:r>
          </a:p>
          <a:p>
            <a:r>
              <a:rPr lang="el-GR" smtClean="0"/>
              <a:t>Είναι αποτελεσματικό με τα παιδιά</a:t>
            </a:r>
          </a:p>
          <a:p>
            <a:r>
              <a:rPr lang="el-GR" smtClean="0"/>
              <a:t>Είναι υγιές και προστατευτικό για τα παιδιά</a:t>
            </a:r>
          </a:p>
          <a:p>
            <a:r>
              <a:rPr lang="el-GR" smtClean="0"/>
              <a:t>Ευαισθητοποιείται σε θέματα φύλου</a:t>
            </a:r>
          </a:p>
          <a:p>
            <a:r>
              <a:rPr lang="el-GR" smtClean="0"/>
              <a:t>Ασχολείται με τα παιδιά, τις οικογένειες και τις κοινότητες</a:t>
            </a:r>
          </a:p>
          <a:p>
            <a:endParaRPr lang="el-GR" dirty="0" smtClean="0"/>
          </a:p>
          <a:p>
            <a:r>
              <a:rPr lang="el-GR" smtClean="0"/>
              <a:t>Ένα σχολείο πρότυπο: </a:t>
            </a:r>
          </a:p>
          <a:p>
            <a:r>
              <a:rPr lang="el-GR" smtClean="0"/>
              <a:t>Είναι ένα σχολείο που έχει ως επίκεντρο το παιδί </a:t>
            </a:r>
          </a:p>
          <a:p>
            <a:r>
              <a:rPr lang="el-GR" smtClean="0"/>
              <a:t>…….</a:t>
            </a:r>
            <a:endParaRPr lang="el-GR" dirty="0" smtClean="0"/>
          </a:p>
          <a:p>
            <a:endParaRPr lang="el-GR" dirty="0" smtClean="0"/>
          </a:p>
          <a:p>
            <a:endParaRPr lang="el-GR" dirty="0"/>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31</a:t>
            </a:fld>
            <a:endParaRPr lang="el-GR">
              <a:solidFill>
                <a:prstClr val="black"/>
              </a:solidFill>
            </a:endParaRPr>
          </a:p>
        </p:txBody>
      </p:sp>
    </p:spTree>
    <p:extLst>
      <p:ext uri="{BB962C8B-B14F-4D97-AF65-F5344CB8AC3E}">
        <p14:creationId xmlns:p14="http://schemas.microsoft.com/office/powerpoint/2010/main" val="3233760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mtClean="0"/>
              <a:t>Αναμενόμενα αποτελέσματα: επίσκεψη, σχολική πολιτική, εφαρμογή</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32</a:t>
            </a:fld>
            <a:endParaRPr lang="el-GR"/>
          </a:p>
        </p:txBody>
      </p:sp>
    </p:spTree>
    <p:extLst>
      <p:ext uri="{BB962C8B-B14F-4D97-AF65-F5344CB8AC3E}">
        <p14:creationId xmlns:p14="http://schemas.microsoft.com/office/powerpoint/2010/main" val="3046520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err="1" smtClean="0"/>
              <a:t>Αυτοαξιολόγηση</a:t>
            </a:r>
            <a:r>
              <a:rPr lang="el-GR" dirty="0" smtClean="0"/>
              <a:t>: μεγιστοποίηση της επίδρασης</a:t>
            </a:r>
          </a:p>
          <a:p>
            <a:endParaRPr lang="el-GR" altLang="en-US" dirty="0" smtClean="0"/>
          </a:p>
          <a:p>
            <a:r>
              <a:rPr lang="el-GR" altLang="en-US" dirty="0" smtClean="0"/>
              <a:t>Το </a:t>
            </a:r>
            <a:r>
              <a:rPr lang="el-GR" altLang="en-US" dirty="0" smtClean="0"/>
              <a:t>φιλικό σχολείο και η σωστή</a:t>
            </a:r>
            <a:r>
              <a:rPr lang="el-GR" altLang="en-US" baseline="0" dirty="0" smtClean="0"/>
              <a:t> επικοινωνία έχουν σαν χαρακτηριστικό την έμφαση στα θετικά και αξιοποιούν τα αρνητικά ως γνώση προς βελτίωση και μη επανάληψη του λάθους. </a:t>
            </a:r>
            <a:endParaRPr lang="el-GR" dirty="0" smtClean="0"/>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33</a:t>
            </a:fld>
            <a:endParaRPr lang="el-GR">
              <a:solidFill>
                <a:prstClr val="black"/>
              </a:solidFill>
            </a:endParaRPr>
          </a:p>
        </p:txBody>
      </p:sp>
    </p:spTree>
    <p:extLst>
      <p:ext uri="{BB962C8B-B14F-4D97-AF65-F5344CB8AC3E}">
        <p14:creationId xmlns:p14="http://schemas.microsoft.com/office/powerpoint/2010/main" val="27875980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Σχολική πολιτική</a:t>
            </a:r>
          </a:p>
          <a:p>
            <a:endParaRPr lang="el-GR" dirty="0" smtClean="0"/>
          </a:p>
          <a:p>
            <a:r>
              <a:rPr lang="el-GR" altLang="en-US" dirty="0" smtClean="0"/>
              <a:t>Ολοκληρώνοντας</a:t>
            </a:r>
            <a:r>
              <a:rPr lang="el-GR" altLang="en-US" baseline="0" dirty="0" smtClean="0"/>
              <a:t> </a:t>
            </a:r>
            <a:r>
              <a:rPr lang="el-GR" altLang="en-US" dirty="0" smtClean="0"/>
              <a:t>την </a:t>
            </a:r>
            <a:r>
              <a:rPr lang="el-GR" altLang="en-US" dirty="0" smtClean="0"/>
              <a:t>επιμόρφωση και έχοντας τα</a:t>
            </a:r>
            <a:r>
              <a:rPr lang="el-GR" altLang="en-US" baseline="0" dirty="0" smtClean="0"/>
              <a:t> στοιχεία της αυτό-αξιολόγησης του σχολείου, το πρόγραμμα σας προσκαλεί να προετοιμάσετε το σχέδιο δράσης. Σας προτείνουμε (</a:t>
            </a:r>
            <a:r>
              <a:rPr lang="en-US" altLang="en-US" baseline="0" dirty="0" smtClean="0"/>
              <a:t>bullets) </a:t>
            </a:r>
            <a:r>
              <a:rPr lang="el-GR" altLang="en-US" baseline="0" dirty="0" smtClean="0"/>
              <a:t>κάποιες ερωτήσεις για να σας καθοδηγήσουν στον σχεδιασμό του πλάνου.</a:t>
            </a:r>
          </a:p>
          <a:p>
            <a:r>
              <a:rPr lang="el-GR" baseline="0" dirty="0" smtClean="0"/>
              <a:t>Επίσης, κάποια βασικά αποτελέσματα από τις επισκέψεις στα σχολεία σας: πολλά παιδιά είπαν πως βλέπουν ΧΧΧΧΧ θετικά και ΧΧΧΧΧ ζητήματα προς βελτίωση.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34</a:t>
            </a:fld>
            <a:endParaRPr lang="el-GR"/>
          </a:p>
        </p:txBody>
      </p:sp>
    </p:spTree>
    <p:extLst>
      <p:ext uri="{BB962C8B-B14F-4D97-AF65-F5344CB8AC3E}">
        <p14:creationId xmlns:p14="http://schemas.microsoft.com/office/powerpoint/2010/main" val="515113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35</a:t>
            </a:fld>
            <a:endParaRPr lang="el-GR">
              <a:solidFill>
                <a:prstClr val="black"/>
              </a:solidFill>
            </a:endParaRPr>
          </a:p>
        </p:txBody>
      </p:sp>
    </p:spTree>
    <p:extLst>
      <p:ext uri="{BB962C8B-B14F-4D97-AF65-F5344CB8AC3E}">
        <p14:creationId xmlns:p14="http://schemas.microsoft.com/office/powerpoint/2010/main" val="99434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4" name="Slide Number Placeholder 3"/>
          <p:cNvSpPr>
            <a:spLocks noGrp="1"/>
          </p:cNvSpPr>
          <p:nvPr>
            <p:ph type="sldNum" sz="quarter" idx="5"/>
          </p:nvPr>
        </p:nvSpPr>
        <p:spPr/>
        <p:txBody>
          <a:bodyPr/>
          <a:lstStyle/>
          <a:p>
            <a:pPr>
              <a:defRPr/>
            </a:pPr>
            <a:fld id="{9E5E5457-8789-47A6-91E1-16FF556F3F4F}" type="slidenum">
              <a:rPr lang="en-US" smtClean="0"/>
              <a:pPr>
                <a:defRPr/>
              </a:pPr>
              <a:t>4</a:t>
            </a:fld>
            <a:endParaRPr lang="el-GR" dirty="0"/>
          </a:p>
        </p:txBody>
      </p:sp>
    </p:spTree>
    <p:extLst>
      <p:ext uri="{BB962C8B-B14F-4D97-AF65-F5344CB8AC3E}">
        <p14:creationId xmlns:p14="http://schemas.microsoft.com/office/powerpoint/2010/main" val="9506277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Προτεινόμενη </a:t>
            </a:r>
            <a:r>
              <a:rPr lang="el-GR" altLang="en-US" dirty="0" smtClean="0"/>
              <a:t>ροή της δημιουργίας</a:t>
            </a:r>
            <a:r>
              <a:rPr lang="el-GR" altLang="en-US" baseline="0" dirty="0" smtClean="0"/>
              <a:t> του σχεδίου.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36</a:t>
            </a:fld>
            <a:endParaRPr lang="el-GR"/>
          </a:p>
        </p:txBody>
      </p:sp>
    </p:spTree>
    <p:extLst>
      <p:ext uri="{BB962C8B-B14F-4D97-AF65-F5344CB8AC3E}">
        <p14:creationId xmlns:p14="http://schemas.microsoft.com/office/powerpoint/2010/main" val="2700591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n-US" dirty="0" smtClean="0"/>
              <a:t>Τελικό </a:t>
            </a:r>
            <a:r>
              <a:rPr lang="el-GR" altLang="en-US" dirty="0" smtClean="0"/>
              <a:t>στάδιο η επικοινωνία του προγράμματος σε άλλους φορείς. Σας δίνουμε</a:t>
            </a:r>
            <a:r>
              <a:rPr lang="el-GR" altLang="en-US" baseline="0" dirty="0" smtClean="0"/>
              <a:t> 6 ερωτήσεις-προτάσεις προς σκέψη. </a:t>
            </a:r>
            <a:r>
              <a:rPr lang="el-GR" altLang="en-US" dirty="0" smtClean="0"/>
              <a:t>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37</a:t>
            </a:fld>
            <a:endParaRPr lang="el-GR"/>
          </a:p>
        </p:txBody>
      </p:sp>
    </p:spTree>
    <p:extLst>
      <p:ext uri="{BB962C8B-B14F-4D97-AF65-F5344CB8AC3E}">
        <p14:creationId xmlns:p14="http://schemas.microsoft.com/office/powerpoint/2010/main" val="556585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Αυτή</a:t>
            </a:r>
            <a:r>
              <a:rPr lang="el-GR" baseline="0" dirty="0" smtClean="0"/>
              <a:t> η δραστηριότητα μπορεί να παραληφθεί.</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38</a:t>
            </a:fld>
            <a:endParaRPr lang="el-GR"/>
          </a:p>
        </p:txBody>
      </p:sp>
    </p:spTree>
    <p:extLst>
      <p:ext uri="{BB962C8B-B14F-4D97-AF65-F5344CB8AC3E}">
        <p14:creationId xmlns:p14="http://schemas.microsoft.com/office/powerpoint/2010/main" val="2635963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Η </a:t>
            </a:r>
            <a:r>
              <a:rPr lang="el-GR" altLang="en-US" dirty="0" smtClean="0"/>
              <a:t>δομή του προγράμματος </a:t>
            </a:r>
            <a:r>
              <a:rPr lang="en-US" altLang="en-US" dirty="0" smtClean="0"/>
              <a:t>ABC. </a:t>
            </a:r>
            <a:endParaRPr lang="el-GR"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Ξεκινώντας από την αυτό-αξιολόγηση του σχολείου, μέσα από τις συνεντεύξεις </a:t>
            </a:r>
            <a:r>
              <a:rPr lang="el-GR" altLang="en-US" dirty="0" smtClean="0"/>
              <a:t>μαθητών/μαθητριών, </a:t>
            </a:r>
            <a:r>
              <a:rPr lang="el-GR" altLang="en-US" dirty="0" smtClean="0"/>
              <a:t>οδηγούμαστε</a:t>
            </a:r>
            <a:r>
              <a:rPr lang="el-GR" altLang="en-US" baseline="0" dirty="0" smtClean="0"/>
              <a:t> στο </a:t>
            </a:r>
            <a:r>
              <a:rPr lang="en-US" altLang="en-US" baseline="0" dirty="0" smtClean="0"/>
              <a:t>workshop</a:t>
            </a:r>
            <a:r>
              <a:rPr lang="el-GR" altLang="en-US" baseline="0" dirty="0" smtClean="0"/>
              <a:t> που υλοποιούμε τώρα. Η ομάδα που έχει επιμορφωθεί έπειτα καλείται να αναπτύξει ένα σχέδιο δράσης εντός του σχολείου της και να επιμορφώσει εν συνεχεία τα υπόλοιπα άτομα του σχολείου. Η υλοποίηση του σχεδίου δράσης ευελπιστούμε να έχει ως αποτέλεσμα τη μείωση του εκφοβισμού, κάτι που θα φανεί και από την τελική αυτό-αξιολόγηση. </a:t>
            </a:r>
            <a:endParaRPr lang="en-GB" altLang="en-US" dirty="0" smtClean="0"/>
          </a:p>
          <a:p>
            <a:endParaRPr lang="el-GR" baseline="0"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5</a:t>
            </a:fld>
            <a:endParaRPr lang="el-GR"/>
          </a:p>
        </p:txBody>
      </p:sp>
    </p:spTree>
    <p:extLst>
      <p:ext uri="{BB962C8B-B14F-4D97-AF65-F5344CB8AC3E}">
        <p14:creationId xmlns:p14="http://schemas.microsoft.com/office/powerpoint/2010/main" val="97652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Οι </a:t>
            </a:r>
            <a:r>
              <a:rPr lang="el-GR" dirty="0" smtClean="0"/>
              <a:t>επόμενες διαφάνειες απαντούν στα ερωτήματα...</a:t>
            </a:r>
          </a:p>
          <a:p>
            <a:pPr marL="0" marR="0" indent="0" algn="l" defTabSz="914400" rtl="0" eaLnBrk="1" fontAlgn="auto" latinLnBrk="0" hangingPunct="1">
              <a:lnSpc>
                <a:spcPct val="100000"/>
              </a:lnSpc>
              <a:spcBef>
                <a:spcPts val="0"/>
              </a:spcBef>
              <a:spcAft>
                <a:spcPts val="0"/>
              </a:spcAft>
              <a:buClrTx/>
              <a:buSzTx/>
              <a:buFontTx/>
              <a:buNone/>
              <a:tabLst/>
              <a:defRPr/>
            </a:pPr>
            <a:endParaRPr lang="el-GR"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Προτεινόμενη</a:t>
            </a:r>
            <a:r>
              <a:rPr lang="el-GR" altLang="en-US" baseline="0" dirty="0" smtClean="0"/>
              <a:t> ερώτηση</a:t>
            </a:r>
            <a:r>
              <a:rPr lang="en-US" altLang="en-US" baseline="0" dirty="0" smtClean="0"/>
              <a:t>: </a:t>
            </a:r>
            <a:r>
              <a:rPr lang="el-GR" altLang="en-US" dirty="0" smtClean="0"/>
              <a:t>Είμαστε </a:t>
            </a:r>
            <a:r>
              <a:rPr lang="el-GR" altLang="en-US" dirty="0" smtClean="0"/>
              <a:t>όλοι σύμφωνοι</a:t>
            </a:r>
            <a:r>
              <a:rPr lang="el-GR" altLang="en-US" baseline="0" dirty="0" smtClean="0"/>
              <a:t> για το ΤΙ είναι εκφοβισμός; </a:t>
            </a:r>
            <a:endParaRPr lang="en-GB" altLang="en-US" dirty="0" smtClean="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6</a:t>
            </a:fld>
            <a:endParaRPr lang="el-GR"/>
          </a:p>
        </p:txBody>
      </p:sp>
    </p:spTree>
    <p:extLst>
      <p:ext uri="{BB962C8B-B14F-4D97-AF65-F5344CB8AC3E}">
        <p14:creationId xmlns:p14="http://schemas.microsoft.com/office/powerpoint/2010/main" val="3606150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Η σχολική βία μπορεί να λάβει χώρα στο σχολείο ή στον δρόμο από και προς αυτό.</a:t>
            </a:r>
          </a:p>
          <a:p>
            <a:endParaRPr lang="el-GR" dirty="0"/>
          </a:p>
          <a:p>
            <a:r>
              <a:rPr lang="el-GR" dirty="0" smtClean="0"/>
              <a:t>Το πείραγμα συνήθως περιλαμβάνει δύο ή περισσότερους φίλους που δρουν από κοινού κατά τρόπο που θεωρείται αστείος από όλα τα άτομα που αφορά. Συχνά πειράζουν ο ένας τον άλλον εξίσου, όμως ποτέ το πείραγμα δεν περιλαμβάνει σωματική ή συναισθηματική βία. </a:t>
            </a:r>
          </a:p>
          <a:p>
            <a:endParaRPr lang="el-GR" dirty="0"/>
          </a:p>
          <a:p>
            <a:r>
              <a:rPr lang="el-GR" sz="1200" dirty="0"/>
              <a:t>Ο εκφοβισμός δεν θα πρέπει να εξομοιώνεται με την επιθετικότητα ή τη βία. Η επιθετικότητα ή η βία δεν περιλαμβάνουν πάντα τον εκφοβισμό, όπως επίσης όλα τα περιστατικά εκφοβισμού δεν περιλαμβάνουν επιθετικότητα ή βία.</a:t>
            </a:r>
            <a:endParaRPr lang="el-GR" dirty="0"/>
          </a:p>
          <a:p>
            <a:endParaRPr lang="el-GR" dirty="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7</a:t>
            </a:fld>
            <a:endParaRPr lang="el-GR"/>
          </a:p>
        </p:txBody>
      </p:sp>
    </p:spTree>
    <p:extLst>
      <p:ext uri="{BB962C8B-B14F-4D97-AF65-F5344CB8AC3E}">
        <p14:creationId xmlns:p14="http://schemas.microsoft.com/office/powerpoint/2010/main" val="688266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a:p>
            <a:endParaRPr lang="el-GR" baseline="0"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8</a:t>
            </a:fld>
            <a:endParaRPr lang="el-GR"/>
          </a:p>
        </p:txBody>
      </p:sp>
    </p:spTree>
    <p:extLst>
      <p:ext uri="{BB962C8B-B14F-4D97-AF65-F5344CB8AC3E}">
        <p14:creationId xmlns:p14="http://schemas.microsoft.com/office/powerpoint/2010/main" val="4055532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Σύντομη</a:t>
            </a:r>
            <a:r>
              <a:rPr lang="el-GR" altLang="en-US" baseline="0" dirty="0" smtClean="0"/>
              <a:t> </a:t>
            </a:r>
            <a:r>
              <a:rPr lang="el-GR" altLang="en-US" dirty="0" smtClean="0"/>
              <a:t>αναφορά </a:t>
            </a:r>
            <a:r>
              <a:rPr lang="el-GR" altLang="en-US" dirty="0" smtClean="0"/>
              <a:t>στα είδη και παραδείγματα περιστατικών</a:t>
            </a:r>
            <a:endParaRPr lang="en-GB" altLang="en-US" dirty="0" smtClean="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9</a:t>
            </a:fld>
            <a:endParaRPr lang="el-GR"/>
          </a:p>
        </p:txBody>
      </p:sp>
    </p:spTree>
    <p:extLst>
      <p:ext uri="{BB962C8B-B14F-4D97-AF65-F5344CB8AC3E}">
        <p14:creationId xmlns:p14="http://schemas.microsoft.com/office/powerpoint/2010/main" val="290452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dirty="0" smtClean="0"/>
              <a:t>Έχοντας </a:t>
            </a:r>
            <a:r>
              <a:rPr lang="el-GR" altLang="en-US" dirty="0" smtClean="0"/>
              <a:t>δει</a:t>
            </a:r>
            <a:r>
              <a:rPr lang="el-GR" altLang="en-US" baseline="0" dirty="0" smtClean="0"/>
              <a:t> το </a:t>
            </a:r>
            <a:r>
              <a:rPr lang="en-US" altLang="en-US" baseline="0" dirty="0" smtClean="0"/>
              <a:t>video, </a:t>
            </a:r>
            <a:r>
              <a:rPr lang="el-GR" altLang="en-US" baseline="0" dirty="0" smtClean="0"/>
              <a:t>ας συζητήσουμε…</a:t>
            </a:r>
            <a:endParaRPr lang="en-GB" altLang="en-US" dirty="0" smtClean="0"/>
          </a:p>
          <a:p>
            <a:endParaRPr lang="el-GR" dirty="0" smtClean="0"/>
          </a:p>
          <a:p>
            <a:r>
              <a:rPr lang="el-GR" dirty="0" smtClean="0"/>
              <a:t>Θα μπορούσαμε να απαντήσουμε σε αυτά τα ερωτήματα βασιζόμενοι στο βίντεο.</a:t>
            </a:r>
          </a:p>
          <a:p>
            <a:r>
              <a:rPr lang="el-GR" sz="1200" kern="1200" dirty="0" smtClean="0">
                <a:solidFill>
                  <a:schemeClr val="tx1"/>
                </a:solidFill>
                <a:effectLst/>
                <a:latin typeface="+mn-lt"/>
              </a:rPr>
              <a:t>1. Τι είδους καταστάσεις εκφοβισμού εντοπίζετε στο βίντεο;</a:t>
            </a:r>
          </a:p>
          <a:p>
            <a:r>
              <a:rPr lang="el-GR" sz="1200" kern="1200" dirty="0" smtClean="0">
                <a:solidFill>
                  <a:schemeClr val="tx1"/>
                </a:solidFill>
                <a:effectLst/>
                <a:latin typeface="+mn-lt"/>
              </a:rPr>
              <a:t>2. Ποια είναι η αντίδραση των ατόμων που βρίσκονται γύρω από το άτομο που δέχεται εκφοβισμό;</a:t>
            </a:r>
          </a:p>
          <a:p>
            <a:r>
              <a:rPr lang="el-GR" sz="1200" kern="1200" dirty="0" smtClean="0">
                <a:solidFill>
                  <a:schemeClr val="tx1"/>
                </a:solidFill>
                <a:effectLst/>
                <a:latin typeface="+mn-lt"/>
              </a:rPr>
              <a:t>3. Έχετε δει ποτέ την συγκεκριμένη κατάσταση στο σχολείο σας;</a:t>
            </a:r>
          </a:p>
          <a:p>
            <a:r>
              <a:rPr lang="el-GR" sz="1200" kern="1200" dirty="0" smtClean="0">
                <a:solidFill>
                  <a:schemeClr val="tx1"/>
                </a:solidFill>
                <a:effectLst/>
                <a:latin typeface="+mn-lt"/>
              </a:rPr>
              <a:t>4. Τι θα κάνατε;</a:t>
            </a:r>
          </a:p>
          <a:p>
            <a:r>
              <a:rPr lang="el-GR" sz="1200" kern="1200" dirty="0" smtClean="0">
                <a:solidFill>
                  <a:schemeClr val="tx1"/>
                </a:solidFill>
                <a:effectLst/>
                <a:latin typeface="+mn-lt"/>
              </a:rPr>
              <a:t>5. Πώς αντιδρά το άτομο που δέχθηκε τον εκφοβισμό;</a:t>
            </a:r>
          </a:p>
          <a:p>
            <a:r>
              <a:rPr lang="el-GR" sz="1200" kern="1200" dirty="0" smtClean="0">
                <a:solidFill>
                  <a:schemeClr val="tx1"/>
                </a:solidFill>
                <a:effectLst/>
                <a:latin typeface="+mn-lt"/>
              </a:rPr>
              <a:t>6. Τι θα συμβουλεύατε αυτό το άτομο; </a:t>
            </a:r>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pPr/>
              <a:t>12</a:t>
            </a:fld>
            <a:endParaRPr lang="el-GR"/>
          </a:p>
        </p:txBody>
      </p:sp>
    </p:spTree>
    <p:extLst>
      <p:ext uri="{BB962C8B-B14F-4D97-AF65-F5344CB8AC3E}">
        <p14:creationId xmlns:p14="http://schemas.microsoft.com/office/powerpoint/2010/main" val="339377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dirty="0"/>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b="1">
                <a:solidFill>
                  <a:schemeClr val="bg1">
                    <a:lumMod val="50000"/>
                  </a:schemeClr>
                </a:solidFill>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C9986A44-4CD5-44C5-8FF0-6334457A58D4}" type="slidenum">
              <a:rPr lang="el-GR" altLang="el-GR"/>
              <a:pPr>
                <a:defRPr/>
              </a:pPr>
              <a:t>‹#›</a:t>
            </a:fld>
            <a:endParaRPr lang="el-GR" altLang="el-GR"/>
          </a:p>
        </p:txBody>
      </p:sp>
    </p:spTree>
    <p:extLst>
      <p:ext uri="{BB962C8B-B14F-4D97-AF65-F5344CB8AC3E}">
        <p14:creationId xmlns:p14="http://schemas.microsoft.com/office/powerpoint/2010/main" val="316086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7A97324-FBC7-479F-B096-FC6CB116C699}" type="slidenum">
              <a:rPr lang="el-GR" altLang="el-GR"/>
              <a:pPr>
                <a:defRPr/>
              </a:pPr>
              <a:t>‹#›</a:t>
            </a:fld>
            <a:endParaRPr lang="el-GR" altLang="el-GR"/>
          </a:p>
        </p:txBody>
      </p:sp>
    </p:spTree>
    <p:extLst>
      <p:ext uri="{BB962C8B-B14F-4D97-AF65-F5344CB8AC3E}">
        <p14:creationId xmlns:p14="http://schemas.microsoft.com/office/powerpoint/2010/main" val="29435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8CCEC1E-7D5C-4EC1-B3CC-4946F4459596}" type="slidenum">
              <a:rPr lang="el-GR" altLang="el-GR"/>
              <a:pPr>
                <a:defRPr/>
              </a:pPr>
              <a:t>‹#›</a:t>
            </a:fld>
            <a:endParaRPr lang="el-GR" altLang="el-GR"/>
          </a:p>
        </p:txBody>
      </p:sp>
    </p:spTree>
    <p:extLst>
      <p:ext uri="{BB962C8B-B14F-4D97-AF65-F5344CB8AC3E}">
        <p14:creationId xmlns:p14="http://schemas.microsoft.com/office/powerpoint/2010/main" val="3802248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6519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685800" y="2348880"/>
            <a:ext cx="7848600" cy="990600"/>
          </a:xfrm>
        </p:spPr>
        <p:txBody>
          <a:bodyPr>
            <a:normAutofit/>
          </a:bodyPr>
          <a:lstStyle>
            <a:lvl1pPr algn="ctr">
              <a:defRPr sz="3600">
                <a:solidFill>
                  <a:schemeClr val="tx2">
                    <a:lumMod val="75000"/>
                  </a:schemeClr>
                </a:solidFill>
                <a:effectLst>
                  <a:outerShdw blurRad="38100" dist="38100" dir="2700000" algn="tl">
                    <a:srgbClr val="000000">
                      <a:alpha val="43137"/>
                    </a:srgbClr>
                  </a:outerShdw>
                </a:effectLst>
              </a:defRPr>
            </a:lvl1pPr>
          </a:lstStyle>
          <a:p>
            <a:r>
              <a:rPr lang="en-US" dirty="0"/>
              <a:t>Click to edit Master title style</a:t>
            </a:r>
            <a:endParaRPr lang="en-GB" dirty="0"/>
          </a:p>
        </p:txBody>
      </p:sp>
      <p:sp>
        <p:nvSpPr>
          <p:cNvPr id="17" name="Slide Number Placeholder 16"/>
          <p:cNvSpPr>
            <a:spLocks noGrp="1"/>
          </p:cNvSpPr>
          <p:nvPr>
            <p:ph type="sldNum" sz="quarter" idx="12"/>
          </p:nvPr>
        </p:nvSpPr>
        <p:spPr/>
        <p:txBody>
          <a:bodyPr/>
          <a:lstStyle>
            <a:lvl1pPr>
              <a:defRPr baseline="0">
                <a:solidFill>
                  <a:schemeClr val="bg1"/>
                </a:solidFill>
              </a:defRPr>
            </a:lvl1pPr>
          </a:lstStyle>
          <a:p>
            <a:fld id="{BE59AD3B-C553-416B-9EC4-58F446CA8969}" type="slidenum">
              <a:rPr lang="en-GB" smtClean="0"/>
              <a:pPr/>
              <a:t>‹#›</a:t>
            </a:fld>
            <a:endParaRPr lang="en-GB" dirty="0"/>
          </a:p>
        </p:txBody>
      </p:sp>
    </p:spTree>
    <p:extLst>
      <p:ext uri="{BB962C8B-B14F-4D97-AF65-F5344CB8AC3E}">
        <p14:creationId xmlns:p14="http://schemas.microsoft.com/office/powerpoint/2010/main" val="213404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709A6007-54BB-4860-85EC-EF800EB3D0E9}" type="slidenum">
              <a:rPr lang="el-GR" altLang="el-GR"/>
              <a:pPr>
                <a:defRPr/>
              </a:pPr>
              <a:t>‹#›</a:t>
            </a:fld>
            <a:endParaRPr lang="el-GR" altLang="el-GR"/>
          </a:p>
        </p:txBody>
      </p:sp>
    </p:spTree>
    <p:extLst>
      <p:ext uri="{BB962C8B-B14F-4D97-AF65-F5344CB8AC3E}">
        <p14:creationId xmlns:p14="http://schemas.microsoft.com/office/powerpoint/2010/main" val="302623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1E59658A-B979-449B-A6AE-E54B35BE257E}" type="slidenum">
              <a:rPr lang="el-GR" altLang="el-GR"/>
              <a:pPr>
                <a:defRPr/>
              </a:pPr>
              <a:t>‹#›</a:t>
            </a:fld>
            <a:endParaRPr lang="el-GR" altLang="el-GR"/>
          </a:p>
        </p:txBody>
      </p:sp>
      <p:pic>
        <p:nvPicPr>
          <p:cNvPr id="7" name="Afbeelding 6">
            <a:extLst>
              <a:ext uri="{FF2B5EF4-FFF2-40B4-BE49-F238E27FC236}">
                <a16:creationId xmlns="" xmlns:a16="http://schemas.microsoft.com/office/drawing/2014/main" id="{3561FAD0-90AD-4EE5-A7DC-34840C8F908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424640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0E7D8D81-822D-498D-94E0-22F38BB62B9C}" type="slidenum">
              <a:rPr lang="el-GR" altLang="el-GR"/>
              <a:pPr>
                <a:defRPr/>
              </a:pPr>
              <a:t>‹#›</a:t>
            </a:fld>
            <a:endParaRPr lang="el-GR" altLang="el-GR"/>
          </a:p>
        </p:txBody>
      </p:sp>
    </p:spTree>
    <p:extLst>
      <p:ext uri="{BB962C8B-B14F-4D97-AF65-F5344CB8AC3E}">
        <p14:creationId xmlns:p14="http://schemas.microsoft.com/office/powerpoint/2010/main" val="321476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1AD58DD0-234D-4B81-B689-6A74D75CCB30}" type="slidenum">
              <a:rPr lang="el-GR" altLang="el-GR"/>
              <a:pPr>
                <a:defRPr/>
              </a:pPr>
              <a:t>‹#›</a:t>
            </a:fld>
            <a:endParaRPr lang="el-GR" altLang="el-GR"/>
          </a:p>
        </p:txBody>
      </p:sp>
    </p:spTree>
    <p:extLst>
      <p:ext uri="{BB962C8B-B14F-4D97-AF65-F5344CB8AC3E}">
        <p14:creationId xmlns:p14="http://schemas.microsoft.com/office/powerpoint/2010/main" val="7334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ACA688A9-3EEB-40B5-99B4-56A7703015E9}" type="slidenum">
              <a:rPr lang="el-GR" altLang="el-GR"/>
              <a:pPr>
                <a:defRPr/>
              </a:pPr>
              <a:t>‹#›</a:t>
            </a:fld>
            <a:endParaRPr lang="el-GR" altLang="el-GR"/>
          </a:p>
        </p:txBody>
      </p:sp>
      <p:pic>
        <p:nvPicPr>
          <p:cNvPr id="6" name="Afbeelding 5">
            <a:extLst>
              <a:ext uri="{FF2B5EF4-FFF2-40B4-BE49-F238E27FC236}">
                <a16:creationId xmlns="" xmlns:a16="http://schemas.microsoft.com/office/drawing/2014/main" id="{CDD8A99E-0E86-407B-9E67-E9CFE169DAB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180824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38387BDD-8A65-45D1-AEE3-DB887E063C9D}" type="slidenum">
              <a:rPr lang="el-GR" altLang="el-GR"/>
              <a:pPr>
                <a:defRPr/>
              </a:pPr>
              <a:t>‹#›</a:t>
            </a:fld>
            <a:endParaRPr lang="el-GR" altLang="el-GR"/>
          </a:p>
        </p:txBody>
      </p:sp>
    </p:spTree>
    <p:extLst>
      <p:ext uri="{BB962C8B-B14F-4D97-AF65-F5344CB8AC3E}">
        <p14:creationId xmlns:p14="http://schemas.microsoft.com/office/powerpoint/2010/main" val="175996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7EFC6B6A-3E69-4DF3-9014-2D4FF8AF7A6F}" type="slidenum">
              <a:rPr lang="el-GR" altLang="el-GR"/>
              <a:pPr>
                <a:defRPr/>
              </a:pPr>
              <a:t>‹#›</a:t>
            </a:fld>
            <a:endParaRPr lang="el-GR" altLang="el-GR"/>
          </a:p>
        </p:txBody>
      </p:sp>
    </p:spTree>
    <p:extLst>
      <p:ext uri="{BB962C8B-B14F-4D97-AF65-F5344CB8AC3E}">
        <p14:creationId xmlns:p14="http://schemas.microsoft.com/office/powerpoint/2010/main" val="40098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b="0"/>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C136BC86-CC07-4E3D-9B22-20BDE479715D}" type="slidenum">
              <a:rPr lang="el-GR" altLang="el-GR"/>
              <a:pPr>
                <a:defRPr/>
              </a:pPr>
              <a:t>‹#›</a:t>
            </a:fld>
            <a:endParaRPr lang="el-GR" altLang="el-GR"/>
          </a:p>
        </p:txBody>
      </p:sp>
    </p:spTree>
    <p:extLst>
      <p:ext uri="{BB962C8B-B14F-4D97-AF65-F5344CB8AC3E}">
        <p14:creationId xmlns:p14="http://schemas.microsoft.com/office/powerpoint/2010/main" val="19765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eacea.ec.europa.eu/erasmus-plus_en" TargetMode="Externa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bg1">
                    <a:lumMod val="50000"/>
                  </a:schemeClr>
                </a:solidFill>
                <a:latin typeface="Arial" charset="0"/>
                <a:cs typeface="Arial" charset="0"/>
              </a:defRPr>
            </a:lvl1pPr>
          </a:lstStyle>
          <a:p>
            <a:pPr>
              <a:defRPr/>
            </a:pPr>
            <a:endParaRPr lang="el-G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A4590F-B28C-47F1-B13E-890E22439DD9}" type="slidenum">
              <a:rPr lang="el-GR" altLang="el-GR"/>
              <a:pPr>
                <a:defRPr/>
              </a:pPr>
              <a:t>‹#›</a:t>
            </a:fld>
            <a:endParaRPr lang="el-GR" altLang="el-GR"/>
          </a:p>
        </p:txBody>
      </p:sp>
      <p:pic>
        <p:nvPicPr>
          <p:cNvPr id="3" name="Imagen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4B12A6F4-DFA2-4267-966F-44C174EED15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32240" y="84138"/>
            <a:ext cx="2316480" cy="762000"/>
          </a:xfrm>
          <a:prstGeom prst="rect">
            <a:avLst/>
          </a:prstGeom>
        </p:spPr>
      </p:pic>
      <p:pic>
        <p:nvPicPr>
          <p:cNvPr id="12" name="Imagen 11" descr="Imagen que contiene señal&#10;&#10;Descripción generada automáticamente">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C5FD0B2E-6535-45EC-9240-85836B3C5025}"/>
              </a:ext>
            </a:extLst>
          </p:cNvPr>
          <p:cNvPicPr/>
          <p:nvPr userDrawn="1"/>
        </p:nvPicPr>
        <p:blipFill>
          <a:blip r:embed="rId16" cstate="print">
            <a:extLst>
              <a:ext uri="{28A0092B-C50C-407E-A947-70E740481C1C}">
                <a14:useLocalDpi xmlns:a14="http://schemas.microsoft.com/office/drawing/2010/main" val="0"/>
              </a:ext>
            </a:extLst>
          </a:blip>
          <a:stretch>
            <a:fillRect/>
          </a:stretch>
        </p:blipFill>
        <p:spPr>
          <a:xfrm>
            <a:off x="4001275" y="5858450"/>
            <a:ext cx="1022722" cy="900549"/>
          </a:xfrm>
          <a:prstGeom prst="rect">
            <a:avLst/>
          </a:prstGeom>
        </p:spPr>
      </p:pic>
      <p:pic>
        <p:nvPicPr>
          <p:cNvPr id="10" name="Afbeelding 4">
            <a:hlinkClick r:id="rId17"/>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9667E868-BABB-43EB-9C68-C8BEA63F7F4F}"/>
              </a:ext>
            </a:extLst>
          </p:cNvPr>
          <p:cNvPicPr/>
          <p:nvPr userDrawn="1"/>
        </p:nvPicPr>
        <p:blipFill>
          <a:blip r:embed="rId18" cstate="print">
            <a:extLst>
              <a:ext uri="{28A0092B-C50C-407E-A947-70E740481C1C}">
                <a14:useLocalDpi xmlns:a14="http://schemas.microsoft.com/office/drawing/2010/main" val="0"/>
              </a:ext>
            </a:extLst>
          </a:blip>
          <a:stretch>
            <a:fillRect/>
          </a:stretch>
        </p:blipFill>
        <p:spPr>
          <a:xfrm>
            <a:off x="6565900" y="6116320"/>
            <a:ext cx="2120900" cy="6051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yZxYHgBGVe8&amp;feature=youtu.be"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755576" y="3424638"/>
            <a:ext cx="8062664" cy="1651992"/>
          </a:xfrm>
        </p:spPr>
        <p:txBody>
          <a:bodyPr/>
          <a:lstStyle/>
          <a:p>
            <a:pPr lvl="0" algn="l"/>
            <a:r>
              <a:rPr lang="el-GR" sz="2800" i="1" kern="0" dirty="0"/>
              <a:t>««Διαφωνώ με τη βία γιατί ακόμα και όταν φαίνεται να είναι για καλό, το καλό αυτό είναι μόνο προσωρινό , ενώ το κακό που κάνει είναι μόνιμο</a:t>
            </a:r>
            <a:r>
              <a:rPr lang="el-GR" i="1" kern="0" dirty="0"/>
              <a:t>».</a:t>
            </a:r>
            <a:r>
              <a:rPr lang="en-US" i="1" kern="0" dirty="0"/>
              <a:t>	</a:t>
            </a:r>
            <a:r>
              <a:rPr lang="el-GR" sz="2400" kern="0" dirty="0"/>
              <a:t>Μαχάτμα Γκάντι</a:t>
            </a:r>
            <a:endParaRPr lang="el-GR" sz="2400" dirty="0"/>
          </a:p>
          <a:p>
            <a:endParaRPr lang="el-GR" dirty="0"/>
          </a:p>
        </p:txBody>
      </p:sp>
      <p:sp>
        <p:nvSpPr>
          <p:cNvPr id="2" name="Title 1"/>
          <p:cNvSpPr>
            <a:spLocks noGrp="1"/>
          </p:cNvSpPr>
          <p:nvPr>
            <p:ph type="title"/>
          </p:nvPr>
        </p:nvSpPr>
        <p:spPr>
          <a:xfrm>
            <a:off x="755576" y="1412776"/>
            <a:ext cx="7848600" cy="1512168"/>
          </a:xfrm>
        </p:spPr>
        <p:txBody>
          <a:bodyPr>
            <a:normAutofit fontScale="90000"/>
          </a:bodyPr>
          <a:lstStyle/>
          <a:p>
            <a:r>
              <a:rPr lang="el-GR" dirty="0" smtClean="0"/>
              <a:t>Στρατηγική Καταπολέμησης Εκφοβισμού</a:t>
            </a:r>
            <a:r>
              <a:rPr dirty="0"/>
              <a:t/>
            </a:r>
            <a:br>
              <a:rPr dirty="0"/>
            </a:br>
            <a:r>
              <a:rPr lang="el-GR" dirty="0" smtClean="0"/>
              <a:t>Εργαστήριο για Εκπαιδευτικούς</a:t>
            </a:r>
          </a:p>
        </p:txBody>
      </p:sp>
    </p:spTree>
    <p:extLst>
      <p:ext uri="{BB962C8B-B14F-4D97-AF65-F5344CB8AC3E}">
        <p14:creationId xmlns:p14="http://schemas.microsoft.com/office/powerpoint/2010/main" val="144350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solidFill>
                  <a:srgbClr val="FF0000"/>
                </a:solidFill>
              </a:rPr>
              <a:t>Convivençia</a:t>
            </a:r>
            <a:endParaRPr lang="el-GR"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l-GR" altLang="en-US" sz="2000" i="1" dirty="0">
                <a:solidFill>
                  <a:schemeClr val="tx2"/>
                </a:solidFill>
              </a:rPr>
              <a:t>«Η μη βία δεν είναι ένα ένδυμα που φοριέται και βγαίνει κατά βούληση. Η θέση της είναι στην καρδιά και θα πρέπει να αποτελεί αναπόσπαστο τμήμα της υπάρξής μας».</a:t>
            </a:r>
          </a:p>
          <a:p>
            <a:pPr marL="0" indent="0" algn="r">
              <a:buNone/>
            </a:pPr>
            <a:r>
              <a:rPr lang="el-GR" altLang="en-US" sz="2000" dirty="0">
                <a:solidFill>
                  <a:schemeClr val="accent5">
                    <a:lumMod val="75000"/>
                  </a:schemeClr>
                </a:solidFill>
              </a:rPr>
              <a:t>Μαχάτμα Γκάντι</a:t>
            </a:r>
          </a:p>
          <a:p>
            <a:pPr marL="0" indent="0">
              <a:buNone/>
            </a:pPr>
            <a:r>
              <a:rPr lang="el-GR" altLang="en-US" sz="2000" i="1" dirty="0">
                <a:solidFill>
                  <a:schemeClr val="tx2"/>
                </a:solidFill>
              </a:rPr>
              <a:t>«Η μη βία δεν σημαίνει μόνο την αποφυγή της εξωτερικής σωματικής βίας, αλλά και της εσωτερικής βίας του πνεύματος. Δεν αρνείσαι απλώς να πυροβολήσεις κάποιον, αλλά αρνείσαι να τον μισήσεις». </a:t>
            </a:r>
          </a:p>
          <a:p>
            <a:pPr marL="0" indent="0" algn="r">
              <a:buNone/>
            </a:pPr>
            <a:r>
              <a:rPr lang="el-GR" dirty="0" smtClean="0"/>
              <a:t>Μάρτιν Λούθερ Κινγκ Τζούνιορ</a:t>
            </a:r>
          </a:p>
          <a:p>
            <a:pPr marL="0" indent="0" algn="ctr">
              <a:buNone/>
            </a:pPr>
            <a:endParaRPr lang="el-GR" sz="2800" dirty="0" smtClean="0">
              <a:solidFill>
                <a:srgbClr val="FF0000"/>
              </a:solidFill>
            </a:endParaRPr>
          </a:p>
          <a:p>
            <a:pPr marL="0" indent="0" algn="ctr">
              <a:buNone/>
            </a:pPr>
            <a:r>
              <a:rPr lang="el-GR" sz="2800" dirty="0" smtClean="0">
                <a:solidFill>
                  <a:srgbClr val="FF0000"/>
                </a:solidFill>
              </a:rPr>
              <a:t>Convivençia</a:t>
            </a:r>
            <a:r>
              <a:rPr lang="el-GR" sz="2800" dirty="0"/>
              <a:t>:</a:t>
            </a:r>
            <a:r>
              <a:rPr lang="el-GR" dirty="0" smtClean="0"/>
              <a:t> </a:t>
            </a:r>
            <a:r>
              <a:rPr lang="el-GR" sz="2800" dirty="0" smtClean="0"/>
              <a:t>μια ισπανική λέξη που σημαίνει </a:t>
            </a:r>
            <a:endParaRPr lang="el-GR" sz="2800" dirty="0">
              <a:solidFill>
                <a:schemeClr val="accent5">
                  <a:lumMod val="75000"/>
                </a:schemeClr>
              </a:solidFill>
            </a:endParaRPr>
          </a:p>
          <a:p>
            <a:pPr marL="0" indent="0" algn="ctr">
              <a:buNone/>
            </a:pPr>
            <a:r>
              <a:rPr lang="el-GR" sz="2800" dirty="0"/>
              <a:t>«ζώντας μαζί αρμονικά»</a:t>
            </a:r>
          </a:p>
          <a:p>
            <a:pPr marL="0" indent="0">
              <a:buNone/>
            </a:pPr>
            <a:endParaRPr lang="el-GR" dirty="0">
              <a:solidFill>
                <a:schemeClr val="accent5">
                  <a:lumMod val="75000"/>
                </a:schemeClr>
              </a:solidFill>
            </a:endParaRPr>
          </a:p>
        </p:txBody>
      </p:sp>
    </p:spTree>
    <p:extLst>
      <p:ext uri="{BB962C8B-B14F-4D97-AF65-F5344CB8AC3E}">
        <p14:creationId xmlns:p14="http://schemas.microsoft.com/office/powerpoint/2010/main" val="197307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a:xfrm>
            <a:off x="685800" y="3505200"/>
            <a:ext cx="7630616" cy="1651992"/>
          </a:xfrm>
        </p:spPr>
        <p:txBody>
          <a:bodyPr/>
          <a:lstStyle/>
          <a:p>
            <a:r>
              <a:rPr lang="el-GR" dirty="0">
                <a:hlinkClick r:id="rId2"/>
              </a:rPr>
              <a:t>https://www.youtube.com/watch?v=yZxYHgBGVe8&amp;feature=youtu.be</a:t>
            </a:r>
            <a:r>
              <a:rPr lang="el-GR" smtClean="0"/>
              <a:t> </a:t>
            </a:r>
            <a:endParaRPr lang="el-GR" dirty="0"/>
          </a:p>
        </p:txBody>
      </p:sp>
      <p:sp>
        <p:nvSpPr>
          <p:cNvPr id="3" name="Τίτλος 2"/>
          <p:cNvSpPr>
            <a:spLocks noGrp="1"/>
          </p:cNvSpPr>
          <p:nvPr>
            <p:ph type="title"/>
          </p:nvPr>
        </p:nvSpPr>
        <p:spPr/>
        <p:txBody>
          <a:bodyPr/>
          <a:lstStyle/>
          <a:p>
            <a:r>
              <a:rPr lang="el-GR" smtClean="0"/>
              <a:t>ΒΙΝΤΕΟ</a:t>
            </a:r>
            <a:endParaRPr lang="el-GR" dirty="0"/>
          </a:p>
        </p:txBody>
      </p:sp>
    </p:spTree>
    <p:extLst>
      <p:ext uri="{BB962C8B-B14F-4D97-AF65-F5344CB8AC3E}">
        <p14:creationId xmlns:p14="http://schemas.microsoft.com/office/powerpoint/2010/main" val="337639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a:bodyPr>
          <a:lstStyle/>
          <a:p>
            <a:pPr algn="ctr"/>
            <a:r>
              <a:rPr lang="el-GR" sz="3200" dirty="0" smtClean="0">
                <a:solidFill>
                  <a:srgbClr val="FF0000"/>
                </a:solidFill>
              </a:rPr>
              <a:t>Βίαιες </a:t>
            </a:r>
            <a:r>
              <a:rPr lang="el-GR" sz="3200" dirty="0" smtClean="0">
                <a:solidFill>
                  <a:srgbClr val="FF0000"/>
                </a:solidFill>
              </a:rPr>
              <a:t>συμπεριφορές </a:t>
            </a:r>
            <a:r>
              <a:rPr lang="el-GR" sz="3200" dirty="0">
                <a:solidFill>
                  <a:srgbClr val="FF0000"/>
                </a:solidFill>
              </a:rPr>
              <a:t>που μπορεί </a:t>
            </a:r>
            <a:r>
              <a:rPr lang="el-GR" sz="3200" dirty="0" smtClean="0">
                <a:solidFill>
                  <a:srgbClr val="FF0000"/>
                </a:solidFill>
              </a:rPr>
              <a:t>να προβληματίσουν </a:t>
            </a:r>
            <a:endParaRPr lang="el-GR" sz="3200" dirty="0">
              <a:solidFill>
                <a:srgbClr val="FF0000"/>
              </a:solidFill>
            </a:endParaRPr>
          </a:p>
        </p:txBody>
      </p:sp>
      <p:sp>
        <p:nvSpPr>
          <p:cNvPr id="3" name="Content Placeholder 2"/>
          <p:cNvSpPr>
            <a:spLocks noGrp="1"/>
          </p:cNvSpPr>
          <p:nvPr>
            <p:ph idx="1"/>
          </p:nvPr>
        </p:nvSpPr>
        <p:spPr>
          <a:xfrm>
            <a:off x="457200" y="1681162"/>
            <a:ext cx="8507288" cy="4445001"/>
          </a:xfrm>
        </p:spPr>
        <p:txBody>
          <a:bodyPr/>
          <a:lstStyle/>
          <a:p>
            <a:endParaRPr lang="en-US" sz="1800" dirty="0" smtClean="0"/>
          </a:p>
          <a:p>
            <a:endParaRPr lang="el-GR" sz="1800" dirty="0" smtClean="0"/>
          </a:p>
          <a:p>
            <a:r>
              <a:rPr lang="el-GR" sz="1800" dirty="0" smtClean="0"/>
              <a:t>Τι είδη εκφοβισμού παρατηρείτε σε αυτό το βίντεο</a:t>
            </a:r>
            <a:r>
              <a:rPr lang="en-US" sz="1800" dirty="0" smtClean="0"/>
              <a:t>;</a:t>
            </a:r>
          </a:p>
          <a:p>
            <a:r>
              <a:rPr lang="el-GR" sz="1800" dirty="0" smtClean="0"/>
              <a:t>Ποια είναι η αντίδραση των ανθρώπων που παρατηρούν τον άνθρωπο που εκφοβίζεται</a:t>
            </a:r>
            <a:endParaRPr lang="en-US" sz="1800" dirty="0" smtClean="0"/>
          </a:p>
          <a:p>
            <a:r>
              <a:rPr lang="el-GR" sz="1800" dirty="0" smtClean="0"/>
              <a:t>Έχετε παρατηρήσει τέτοιου είδους κατάσταση στο σχολείο</a:t>
            </a:r>
            <a:r>
              <a:rPr lang="en-US" sz="1800" dirty="0" smtClean="0"/>
              <a:t>; </a:t>
            </a:r>
          </a:p>
          <a:p>
            <a:r>
              <a:rPr lang="el-GR" sz="1800" dirty="0" smtClean="0"/>
              <a:t>Τι θα κάνατε</a:t>
            </a:r>
            <a:r>
              <a:rPr lang="en-US" sz="1800" dirty="0" smtClean="0"/>
              <a:t>;</a:t>
            </a:r>
          </a:p>
          <a:p>
            <a:r>
              <a:rPr lang="el-GR" sz="1800" dirty="0" smtClean="0"/>
              <a:t>Πως αντιδρά ο άνθρωπος που εκφοβίζεται</a:t>
            </a:r>
            <a:r>
              <a:rPr lang="en-US" sz="1800" dirty="0" smtClean="0"/>
              <a:t>;</a:t>
            </a:r>
          </a:p>
          <a:p>
            <a:r>
              <a:rPr lang="el-GR" sz="1800" dirty="0" smtClean="0"/>
              <a:t>Πως θα τους συμβουλεύατε</a:t>
            </a:r>
            <a:r>
              <a:rPr lang="en-US" sz="1800" dirty="0" smtClean="0"/>
              <a:t>; </a:t>
            </a:r>
            <a:endParaRPr lang="el-GR" sz="1800" dirty="0" smtClean="0"/>
          </a:p>
        </p:txBody>
      </p:sp>
      <p:sp>
        <p:nvSpPr>
          <p:cNvPr id="7" name="CuadroTexto 6">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86A97660-1755-4FC8-B9F2-066659F8E72F}"/>
              </a:ext>
            </a:extLst>
          </p:cNvPr>
          <p:cNvSpPr txBox="1"/>
          <p:nvPr/>
        </p:nvSpPr>
        <p:spPr>
          <a:xfrm>
            <a:off x="611560" y="260648"/>
            <a:ext cx="5616624" cy="400110"/>
          </a:xfrm>
          <a:prstGeom prst="rect">
            <a:avLst/>
          </a:prstGeom>
          <a:noFill/>
        </p:spPr>
        <p:txBody>
          <a:bodyPr wrap="square" rtlCol="0">
            <a:spAutoFit/>
          </a:bodyPr>
          <a:lstStyle/>
          <a:p>
            <a:endParaRPr lang="el-GR" sz="2000" b="1" dirty="0">
              <a:solidFill>
                <a:schemeClr val="accent2"/>
              </a:solidFill>
            </a:endParaRPr>
          </a:p>
        </p:txBody>
      </p:sp>
    </p:spTree>
    <p:extLst>
      <p:ext uri="{BB962C8B-B14F-4D97-AF65-F5344CB8AC3E}">
        <p14:creationId xmlns:p14="http://schemas.microsoft.com/office/powerpoint/2010/main" val="1449368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a:bodyPr>
          <a:lstStyle/>
          <a:p>
            <a:pPr algn="ctr"/>
            <a:r>
              <a:rPr lang="el-GR" sz="3200" dirty="0">
                <a:solidFill>
                  <a:srgbClr val="FF0000"/>
                </a:solidFill>
              </a:rPr>
              <a:t>Δραστηριότητες που μπορεί να προκαλέσουν ανησυχία</a:t>
            </a:r>
          </a:p>
        </p:txBody>
      </p:sp>
      <p:sp>
        <p:nvSpPr>
          <p:cNvPr id="3" name="Content Placeholder 2"/>
          <p:cNvSpPr>
            <a:spLocks noGrp="1"/>
          </p:cNvSpPr>
          <p:nvPr>
            <p:ph idx="1"/>
          </p:nvPr>
        </p:nvSpPr>
        <p:spPr>
          <a:xfrm>
            <a:off x="457200" y="1681162"/>
            <a:ext cx="8507288" cy="4445001"/>
          </a:xfrm>
        </p:spPr>
        <p:txBody>
          <a:bodyPr/>
          <a:lstStyle/>
          <a:p>
            <a:pPr marL="0" indent="0">
              <a:buNone/>
            </a:pPr>
            <a:r>
              <a:rPr lang="el-GR" sz="1800" dirty="0"/>
              <a:t>Συνεργαστείτε με την ομάδα σας Έχετε στη διάθεσή σας 15 λεπτά για να καταγράψετε σε τρεις στήλες στον πίνακα παρουσίασης:</a:t>
            </a:r>
          </a:p>
          <a:p>
            <a:pPr marL="514350" indent="-514350">
              <a:buFont typeface="+mj-lt"/>
              <a:buAutoNum type="arabicPeriod"/>
            </a:pPr>
            <a:r>
              <a:rPr lang="el-GR" sz="1800" dirty="0"/>
              <a:t>Τις βίαιες δραστηριότητες που προκαλούν ανησυχία στα σχολεία.</a:t>
            </a:r>
          </a:p>
          <a:p>
            <a:pPr marL="514350" indent="-514350">
              <a:buFont typeface="+mj-lt"/>
              <a:buAutoNum type="arabicPeriod"/>
            </a:pPr>
            <a:r>
              <a:rPr lang="el-GR" sz="1800" dirty="0"/>
              <a:t>Ποιος τις ξεκινά ( Μαθητές; Προσωπικό; Άλλοι;)</a:t>
            </a:r>
          </a:p>
          <a:p>
            <a:pPr marL="514350" indent="-514350">
              <a:buFont typeface="+mj-lt"/>
              <a:buAutoNum type="arabicPeriod"/>
            </a:pPr>
            <a:r>
              <a:rPr lang="el-GR" sz="1800" dirty="0" smtClean="0"/>
              <a:t>Ποια είναι η αντίδραση </a:t>
            </a:r>
            <a:r>
              <a:rPr lang="el-GR" sz="1800" kern="1200" dirty="0" smtClean="0"/>
              <a:t>των ατόμων που βρίσκονται γύρω από το άτομο που δέχεται εκφοβισμό;</a:t>
            </a:r>
          </a:p>
          <a:p>
            <a:pPr marL="514350" indent="-514350">
              <a:buFont typeface="+mj-lt"/>
              <a:buAutoNum type="arabicPeriod"/>
            </a:pPr>
            <a:r>
              <a:rPr lang="el-GR" sz="1800" dirty="0" smtClean="0"/>
              <a:t>Τι συνέπειες έχουν στο σχολικό κλίμα;</a:t>
            </a:r>
          </a:p>
          <a:p>
            <a:pPr marL="514350" indent="-514350">
              <a:buFont typeface="+mj-lt"/>
              <a:buAutoNum type="arabicPeriod"/>
            </a:pPr>
            <a:r>
              <a:rPr lang="el-GR" sz="1800" dirty="0"/>
              <a:t>Τι θα κάνατε;</a:t>
            </a:r>
          </a:p>
          <a:p>
            <a:pPr marL="514350" indent="-514350">
              <a:buFont typeface="+mj-lt"/>
              <a:buAutoNum type="arabicPeriod"/>
            </a:pPr>
            <a:endParaRPr lang="el-GR" sz="2400" dirty="0"/>
          </a:p>
          <a:p>
            <a:pPr marL="0" indent="0">
              <a:buNone/>
            </a:pPr>
            <a:endParaRPr lang="el-GR" sz="2800" dirty="0"/>
          </a:p>
        </p:txBody>
      </p:sp>
      <p:graphicFrame>
        <p:nvGraphicFramePr>
          <p:cNvPr id="6" name="Table 5"/>
          <p:cNvGraphicFramePr>
            <a:graphicFrameLocks noGrp="1"/>
          </p:cNvGraphicFramePr>
          <p:nvPr>
            <p:extLst>
              <p:ext uri="{D42A27DB-BD31-4B8C-83A1-F6EECF244321}">
                <p14:modId xmlns:p14="http://schemas.microsoft.com/office/powerpoint/2010/main" val="147006040"/>
              </p:ext>
            </p:extLst>
          </p:nvPr>
        </p:nvGraphicFramePr>
        <p:xfrm>
          <a:off x="1115616" y="4581128"/>
          <a:ext cx="7433319" cy="1224136"/>
        </p:xfrm>
        <a:graphic>
          <a:graphicData uri="http://schemas.openxmlformats.org/drawingml/2006/table">
            <a:tbl>
              <a:tblPr firstRow="1" bandRow="1">
                <a:tableStyleId>{5C22544A-7EE6-4342-B048-85BDC9FD1C3A}</a:tableStyleId>
              </a:tblPr>
              <a:tblGrid>
                <a:gridCol w="2477773">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000"/>
                    </a:ext>
                  </a:extLst>
                </a:gridCol>
                <a:gridCol w="2477773">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001"/>
                    </a:ext>
                  </a:extLst>
                </a:gridCol>
                <a:gridCol w="2477773">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002"/>
                    </a:ext>
                  </a:extLst>
                </a:gridCol>
              </a:tblGrid>
              <a:tr h="607328">
                <a:tc>
                  <a:txBody>
                    <a:bodyPr/>
                    <a:lstStyle/>
                    <a:p>
                      <a:r>
                        <a:rPr lang="en-GB" sz="2000" dirty="0">
                          <a:solidFill>
                            <a:schemeClr val="tx1"/>
                          </a:solidFill>
                        </a:rPr>
                        <a:t>Βίαιη δραστηριότητα</a:t>
                      </a:r>
                    </a:p>
                  </a:txBody>
                  <a:tcPr>
                    <a:solidFill>
                      <a:schemeClr val="tx2">
                        <a:lumMod val="60000"/>
                        <a:lumOff val="40000"/>
                      </a:schemeClr>
                    </a:solidFill>
                  </a:tcPr>
                </a:tc>
                <a:tc>
                  <a:txBody>
                    <a:bodyPr/>
                    <a:lstStyle/>
                    <a:p>
                      <a:r>
                        <a:rPr lang="en-GB" sz="2000" dirty="0">
                          <a:solidFill>
                            <a:schemeClr val="tx1"/>
                          </a:solidFill>
                        </a:rPr>
                        <a:t>Υποκινητής</a:t>
                      </a:r>
                    </a:p>
                  </a:txBody>
                  <a:tcPr>
                    <a:solidFill>
                      <a:schemeClr val="tx2">
                        <a:lumMod val="60000"/>
                        <a:lumOff val="40000"/>
                      </a:schemeClr>
                    </a:solidFill>
                  </a:tcPr>
                </a:tc>
                <a:tc>
                  <a:txBody>
                    <a:bodyPr/>
                    <a:lstStyle/>
                    <a:p>
                      <a:r>
                        <a:rPr dirty="0" err="1"/>
                        <a:t>Συνέ</a:t>
                      </a:r>
                      <a:r>
                        <a:rPr dirty="0"/>
                        <a:t>πειες στο σχολικό κλίμα</a:t>
                      </a:r>
                      <a:endParaRPr lang="el-GR" sz="2000" dirty="0">
                        <a:solidFill>
                          <a:schemeClr val="tx2"/>
                        </a:solidFill>
                      </a:endParaRPr>
                    </a:p>
                  </a:txBody>
                  <a:tcPr>
                    <a:solidFill>
                      <a:schemeClr val="tx2">
                        <a:lumMod val="60000"/>
                        <a:lumOff val="4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0"/>
                  </a:ext>
                </a:extLst>
              </a:tr>
              <a:tr h="523096">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1"/>
                  </a:ext>
                </a:extLst>
              </a:tr>
            </a:tbl>
          </a:graphicData>
        </a:graphic>
      </p:graphicFrame>
      <p:sp>
        <p:nvSpPr>
          <p:cNvPr id="7" name="CuadroTexto 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6A97660-1755-4FC8-B9F2-066659F8E72F}"/>
              </a:ext>
            </a:extLst>
          </p:cNvPr>
          <p:cNvSpPr txBox="1"/>
          <p:nvPr/>
        </p:nvSpPr>
        <p:spPr>
          <a:xfrm>
            <a:off x="611560" y="260648"/>
            <a:ext cx="5616624" cy="400110"/>
          </a:xfrm>
          <a:prstGeom prst="rect">
            <a:avLst/>
          </a:prstGeom>
          <a:noFill/>
        </p:spPr>
        <p:txBody>
          <a:bodyPr wrap="square" rtlCol="0">
            <a:spAutoFit/>
          </a:bodyPr>
          <a:lstStyle/>
          <a:p>
            <a:r>
              <a:rPr lang="el-GR" sz="2000" b="1" dirty="0">
                <a:solidFill>
                  <a:schemeClr val="accent2"/>
                </a:solidFill>
              </a:rPr>
              <a:t>ΟΜΑΔΙΚΗ ΔΡΑΣΤΗΡΙΟΤΗΤΑ </a:t>
            </a:r>
            <a:r>
              <a:rPr lang="el-GR" sz="2000" b="1" dirty="0" smtClean="0">
                <a:solidFill>
                  <a:schemeClr val="accent2"/>
                </a:solidFill>
              </a:rPr>
              <a:t>       </a:t>
            </a:r>
            <a:r>
              <a:rPr lang="el-GR" sz="2000" b="1" dirty="0">
                <a:solidFill>
                  <a:schemeClr val="accent2"/>
                </a:solidFill>
              </a:rPr>
              <a:t>15 λεπτά</a:t>
            </a:r>
          </a:p>
        </p:txBody>
      </p:sp>
    </p:spTree>
    <p:extLst>
      <p:ext uri="{BB962C8B-B14F-4D97-AF65-F5344CB8AC3E}">
        <p14:creationId xmlns:p14="http://schemas.microsoft.com/office/powerpoint/2010/main" val="2332497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080120"/>
          </a:xfrm>
        </p:spPr>
        <p:txBody>
          <a:bodyPr>
            <a:normAutofit fontScale="90000"/>
          </a:bodyPr>
          <a:lstStyle/>
          <a:p>
            <a:r>
              <a:rPr lang="el-GR" smtClean="0"/>
              <a:t>Παράγοντες που μπορεί να έχουν θετική επίδραση στο σχολικό περιβάλλον</a:t>
            </a:r>
            <a:r>
              <a:t/>
            </a:r>
            <a:br/>
            <a:endParaRPr lang="el-GR" dirty="0">
              <a:solidFill>
                <a:srgbClr val="FF0000"/>
              </a:solidFill>
            </a:endParaRPr>
          </a:p>
        </p:txBody>
      </p:sp>
      <p:sp>
        <p:nvSpPr>
          <p:cNvPr id="3" name="Content Placeholder 2"/>
          <p:cNvSpPr>
            <a:spLocks noGrp="1"/>
          </p:cNvSpPr>
          <p:nvPr>
            <p:ph idx="1"/>
          </p:nvPr>
        </p:nvSpPr>
        <p:spPr>
          <a:xfrm>
            <a:off x="467544" y="2348880"/>
            <a:ext cx="8229600" cy="3528392"/>
          </a:xfrm>
        </p:spPr>
        <p:txBody>
          <a:bodyPr/>
          <a:lstStyle/>
          <a:p>
            <a:pPr marL="0" indent="0">
              <a:buNone/>
            </a:pPr>
            <a:r>
              <a:rPr lang="el-GR" sz="2800" dirty="0" smtClean="0"/>
              <a:t>1. Ηγετικές δεξιότητες</a:t>
            </a:r>
          </a:p>
          <a:p>
            <a:pPr marL="0" indent="0">
              <a:buNone/>
            </a:pPr>
            <a:r>
              <a:rPr lang="el-GR" sz="2800" dirty="0" smtClean="0"/>
              <a:t>2. Σχολική πολιτική</a:t>
            </a:r>
          </a:p>
          <a:p>
            <a:pPr marL="0" indent="0">
              <a:buNone/>
            </a:pPr>
            <a:r>
              <a:rPr lang="el-GR" sz="2800" dirty="0" smtClean="0"/>
              <a:t>3. Αποτελεσματική επικοινωνία</a:t>
            </a:r>
          </a:p>
          <a:p>
            <a:pPr marL="0" indent="0">
              <a:buNone/>
            </a:pPr>
            <a:r>
              <a:rPr lang="el-GR" sz="2800" dirty="0" smtClean="0"/>
              <a:t>4. Σχολείο φιλικό προς τα παιδιά </a:t>
            </a:r>
          </a:p>
          <a:p>
            <a:pPr>
              <a:buFontTx/>
              <a:buChar char="-"/>
            </a:pPr>
            <a:endParaRPr lang="el-GR" sz="2800" dirty="0"/>
          </a:p>
        </p:txBody>
      </p:sp>
    </p:spTree>
    <p:extLst>
      <p:ext uri="{BB962C8B-B14F-4D97-AF65-F5344CB8AC3E}">
        <p14:creationId xmlns:p14="http://schemas.microsoft.com/office/powerpoint/2010/main" val="3593503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9578252B-5C36-4244-90E1-436212B74BD8}"/>
              </a:ext>
            </a:extLst>
          </p:cNvPr>
          <p:cNvSpPr>
            <a:spLocks noGrp="1"/>
          </p:cNvSpPr>
          <p:nvPr>
            <p:ph type="title"/>
          </p:nvPr>
        </p:nvSpPr>
        <p:spPr>
          <a:xfrm>
            <a:off x="251520" y="457827"/>
            <a:ext cx="8229600" cy="1143000"/>
          </a:xfrm>
        </p:spPr>
        <p:txBody>
          <a:bodyPr/>
          <a:lstStyle/>
          <a:p>
            <a:r>
              <a:rPr lang="el-GR" sz="2800" b="1" dirty="0" smtClean="0">
                <a:solidFill>
                  <a:srgbClr val="FF0000"/>
                </a:solidFill>
              </a:rPr>
              <a:t>Μια αποτελεσματική πολιτική για την καταπολέμηση του εκφοβισμού...</a:t>
            </a:r>
            <a:endParaRPr lang="el-GR" sz="2800" b="1"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1CFD91F1-1698-44FE-891E-5F597D1A6206}"/>
              </a:ext>
            </a:extLst>
          </p:cNvPr>
          <p:cNvSpPr>
            <a:spLocks noGrp="1"/>
          </p:cNvSpPr>
          <p:nvPr>
            <p:ph idx="1"/>
          </p:nvPr>
        </p:nvSpPr>
        <p:spPr/>
        <p:txBody>
          <a:bodyPr/>
          <a:lstStyle/>
          <a:p>
            <a:pPr marL="0" indent="0" algn="just">
              <a:buNone/>
            </a:pPr>
            <a:r>
              <a:rPr lang="el-GR" sz="2300" dirty="0"/>
              <a:t>Θ</a:t>
            </a:r>
            <a:r>
              <a:rPr lang="el-GR" sz="2300" dirty="0" smtClean="0"/>
              <a:t>α </a:t>
            </a:r>
            <a:r>
              <a:rPr lang="el-GR" sz="2300" dirty="0"/>
              <a:t>πρέπει να περιλαμβάνει το σχολείο στο σύνολό του. Επομένως είναι απαραίτητο ο διευθυντής/ διευθύντρια του σχολείου να είναι πλήρως </a:t>
            </a:r>
            <a:r>
              <a:rPr lang="el-GR" sz="2300" dirty="0" smtClean="0"/>
              <a:t>ενημερωμένος/-</a:t>
            </a:r>
            <a:r>
              <a:rPr lang="el-GR" sz="2300" dirty="0"/>
              <a:t>η </a:t>
            </a:r>
            <a:r>
              <a:rPr lang="el-GR" sz="2300" dirty="0" smtClean="0"/>
              <a:t>σχετικά με</a:t>
            </a:r>
            <a:r>
              <a:rPr lang="en-US" sz="2300" dirty="0" smtClean="0"/>
              <a:t>:</a:t>
            </a:r>
            <a:r>
              <a:rPr lang="el-GR" sz="2300" dirty="0" smtClean="0"/>
              <a:t> </a:t>
            </a:r>
            <a:endParaRPr lang="el-GR" sz="2300" dirty="0"/>
          </a:p>
          <a:p>
            <a:pPr marL="0" indent="0">
              <a:buNone/>
            </a:pPr>
            <a:endParaRPr lang="el-GR" sz="2300" dirty="0"/>
          </a:p>
          <a:p>
            <a:pPr lvl="0"/>
            <a:r>
              <a:rPr lang="el-GR" sz="2300" dirty="0"/>
              <a:t>τη φύση και την σημασία της μείωσης της βίας </a:t>
            </a:r>
          </a:p>
          <a:p>
            <a:pPr lvl="0"/>
            <a:r>
              <a:rPr lang="el-GR" sz="2300" dirty="0"/>
              <a:t>τα οφέλη που θα επιφέρει το πρόγραμμα στους μαθητές, στους δασκάλους, στο σχολείο και στην ευρύτερη κοινότητα</a:t>
            </a:r>
          </a:p>
          <a:p>
            <a:pPr lvl="0"/>
            <a:r>
              <a:rPr lang="el-GR" sz="2300" dirty="0"/>
              <a:t>ποιες υποδομές, πόσος χρόνος και ποιες πηγές θα χρειαστούν για την εφαρμογή της στο σχολείο.</a:t>
            </a:r>
          </a:p>
          <a:p>
            <a:endParaRPr lang="el-GR" sz="2300" dirty="0"/>
          </a:p>
        </p:txBody>
      </p:sp>
    </p:spTree>
    <p:extLst>
      <p:ext uri="{BB962C8B-B14F-4D97-AF65-F5344CB8AC3E}">
        <p14:creationId xmlns:p14="http://schemas.microsoft.com/office/powerpoint/2010/main" val="2413903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476672"/>
            <a:ext cx="8712968" cy="1143000"/>
          </a:xfrm>
        </p:spPr>
        <p:txBody>
          <a:bodyPr>
            <a:normAutofit/>
          </a:bodyPr>
          <a:lstStyle/>
          <a:p>
            <a:pPr algn="ctr"/>
            <a:r>
              <a:rPr lang="el-GR" sz="3600" dirty="0">
                <a:solidFill>
                  <a:srgbClr val="FF0000"/>
                </a:solidFill>
              </a:rPr>
              <a:t>Ηγέτες που επηρεάζουν το σχολικό κλίμα</a:t>
            </a:r>
          </a:p>
        </p:txBody>
      </p:sp>
      <p:sp>
        <p:nvSpPr>
          <p:cNvPr id="3" name="Content Placeholder 2"/>
          <p:cNvSpPr>
            <a:spLocks noGrp="1"/>
          </p:cNvSpPr>
          <p:nvPr>
            <p:ph idx="1"/>
          </p:nvPr>
        </p:nvSpPr>
        <p:spPr>
          <a:xfrm>
            <a:off x="467544" y="1772816"/>
            <a:ext cx="8229600" cy="4876800"/>
          </a:xfrm>
        </p:spPr>
        <p:txBody>
          <a:bodyPr/>
          <a:lstStyle/>
          <a:p>
            <a:pPr lvl="0"/>
            <a:r>
              <a:rPr lang="el-GR" sz="2200" dirty="0"/>
              <a:t>Οι ηγέτες δεν θέτουν απλώς στόχους, συνεργάζονται με άλλους για τη δημιουργία ενός κοινού αισθήματος σκοπού και κατεύθυνσης. </a:t>
            </a:r>
          </a:p>
          <a:p>
            <a:pPr lvl="0"/>
            <a:r>
              <a:rPr lang="el-GR" sz="2200" dirty="0"/>
              <a:t>Οι ηγέτες </a:t>
            </a:r>
            <a:r>
              <a:rPr lang="el-GR" sz="2200" dirty="0" smtClean="0"/>
              <a:t>λειτουργούν κυρίως </a:t>
            </a:r>
            <a:r>
              <a:rPr lang="el-GR" sz="2200" dirty="0"/>
              <a:t>μέσω και </a:t>
            </a:r>
            <a:r>
              <a:rPr lang="el-GR" sz="2200" dirty="0" smtClean="0"/>
              <a:t>μαζί </a:t>
            </a:r>
            <a:r>
              <a:rPr lang="el-GR" sz="2200" dirty="0"/>
              <a:t>άλλα άτομα. Βοηθούν επίσης στον καθορισμό των όρων που επιτρέπουν στα άτομα να είναι αποτελεσματικά. </a:t>
            </a:r>
          </a:p>
          <a:p>
            <a:pPr lvl="0"/>
            <a:r>
              <a:rPr lang="el-GR" sz="2200" dirty="0"/>
              <a:t>Η ηγετική ικανότητα αποτελεί περισσότερο μια λειτουργία παρά έναν ρόλο. Παρότι η ηγετική ικανότητα συχνά «επενδύεται» σε - ή αναμένεται από - άτομα σε θέσεις εξουσίας, αποτελείται από λειτουργίες που μπορούν να εκτελούνται από πολλά διαφορετικά άτομα, με διαφορετικούς ρόλους, σε όλο το σχολείο. </a:t>
            </a:r>
          </a:p>
          <a:p>
            <a:pPr marL="0" indent="0">
              <a:buNone/>
            </a:pPr>
            <a:endParaRPr lang="el-GR" sz="2200" dirty="0"/>
          </a:p>
        </p:txBody>
      </p:sp>
    </p:spTree>
    <p:extLst>
      <p:ext uri="{BB962C8B-B14F-4D97-AF65-F5344CB8AC3E}">
        <p14:creationId xmlns:p14="http://schemas.microsoft.com/office/powerpoint/2010/main" val="2255467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6629E56B-91C2-4234-8862-AFF7821F1926}"/>
              </a:ext>
            </a:extLst>
          </p:cNvPr>
          <p:cNvSpPr>
            <a:spLocks noGrp="1"/>
          </p:cNvSpPr>
          <p:nvPr>
            <p:ph type="title"/>
          </p:nvPr>
        </p:nvSpPr>
        <p:spPr>
          <a:xfrm>
            <a:off x="457200" y="457200"/>
            <a:ext cx="8229600" cy="1143000"/>
          </a:xfrm>
        </p:spPr>
        <p:txBody>
          <a:bodyPr/>
          <a:lstStyle/>
          <a:p>
            <a:r>
              <a:rPr lang="el-GR" dirty="0">
                <a:solidFill>
                  <a:srgbClr val="FF0000"/>
                </a:solidFill>
              </a:rPr>
              <a:t>Ηγέτες: Συναισθηματική νοημοσύνη</a:t>
            </a: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8509028F-83F2-4CBF-A8DA-B33E22C32E0F}"/>
              </a:ext>
            </a:extLst>
          </p:cNvPr>
          <p:cNvSpPr>
            <a:spLocks noGrp="1"/>
          </p:cNvSpPr>
          <p:nvPr>
            <p:ph idx="1"/>
          </p:nvPr>
        </p:nvSpPr>
        <p:spPr>
          <a:xfrm>
            <a:off x="899592" y="1916832"/>
            <a:ext cx="7787208" cy="4209331"/>
          </a:xfrm>
        </p:spPr>
        <p:txBody>
          <a:bodyPr/>
          <a:lstStyle/>
          <a:p>
            <a:pPr marL="0" indent="0">
              <a:buNone/>
            </a:pPr>
            <a:r>
              <a:rPr lang="el-GR" sz="2300" dirty="0"/>
              <a:t>Οι ηγέτες του προγράμματος καταπολέμησης εκφοβισμού θα πρέπει επομένως να επιδεικνύουν τις πέντε πτυχές της συναισθηματικής νοημοσύνης, όπως ορίζονται από τον Goleman:</a:t>
            </a:r>
          </a:p>
          <a:p>
            <a:pPr marL="0" indent="0">
              <a:buNone/>
            </a:pPr>
            <a:endParaRPr lang="el-GR" sz="2300" dirty="0"/>
          </a:p>
          <a:p>
            <a:pPr lvl="1">
              <a:buFont typeface="Wingdings" panose="05000000000000000000" pitchFamily="2" charset="2"/>
              <a:buChar char="§"/>
            </a:pPr>
            <a:r>
              <a:rPr lang="el-GR" sz="2300" dirty="0"/>
              <a:t>Α</a:t>
            </a:r>
            <a:r>
              <a:rPr lang="el-GR" sz="2300" dirty="0" smtClean="0"/>
              <a:t>υτογνωσία </a:t>
            </a:r>
            <a:endParaRPr lang="el-GR" sz="2300" dirty="0"/>
          </a:p>
          <a:p>
            <a:pPr lvl="1">
              <a:buFont typeface="Wingdings" panose="05000000000000000000" pitchFamily="2" charset="2"/>
              <a:buChar char="§"/>
            </a:pPr>
            <a:r>
              <a:rPr lang="el-GR" sz="2300" dirty="0" smtClean="0"/>
              <a:t>Διαχείριση </a:t>
            </a:r>
            <a:r>
              <a:rPr lang="el-GR" sz="2300" dirty="0"/>
              <a:t>συναισθημάτων </a:t>
            </a:r>
          </a:p>
          <a:p>
            <a:pPr lvl="1">
              <a:buFont typeface="Wingdings" panose="05000000000000000000" pitchFamily="2" charset="2"/>
              <a:buChar char="§"/>
            </a:pPr>
            <a:r>
              <a:rPr lang="el-GR" sz="2300" dirty="0"/>
              <a:t>Κ</a:t>
            </a:r>
            <a:r>
              <a:rPr lang="el-GR" sz="2300" dirty="0" smtClean="0"/>
              <a:t>ίνητρο </a:t>
            </a:r>
            <a:endParaRPr lang="el-GR" sz="2300" dirty="0"/>
          </a:p>
          <a:p>
            <a:pPr lvl="1">
              <a:buFont typeface="Wingdings" panose="05000000000000000000" pitchFamily="2" charset="2"/>
              <a:buChar char="§"/>
            </a:pPr>
            <a:r>
              <a:rPr lang="el-GR" sz="2300" dirty="0"/>
              <a:t>Κ</a:t>
            </a:r>
            <a:r>
              <a:rPr lang="el-GR" sz="2300" dirty="0" smtClean="0"/>
              <a:t>ατανόηση </a:t>
            </a:r>
            <a:endParaRPr lang="el-GR" sz="2300" dirty="0"/>
          </a:p>
          <a:p>
            <a:pPr lvl="1">
              <a:buFont typeface="Wingdings" panose="05000000000000000000" pitchFamily="2" charset="2"/>
              <a:buChar char="§"/>
            </a:pPr>
            <a:r>
              <a:rPr lang="el-GR" sz="2300" dirty="0" smtClean="0"/>
              <a:t>Κοινωνικές δεξιότητες</a:t>
            </a:r>
            <a:endParaRPr lang="el-GR" sz="2300" dirty="0"/>
          </a:p>
          <a:p>
            <a:endParaRPr lang="el-GR" sz="2300" dirty="0"/>
          </a:p>
        </p:txBody>
      </p:sp>
    </p:spTree>
    <p:extLst>
      <p:ext uri="{BB962C8B-B14F-4D97-AF65-F5344CB8AC3E}">
        <p14:creationId xmlns:p14="http://schemas.microsoft.com/office/powerpoint/2010/main" val="1594594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AC65AB48-877B-44C5-BB05-0DF0631D9A68}"/>
              </a:ext>
            </a:extLst>
          </p:cNvPr>
          <p:cNvSpPr>
            <a:spLocks noGrp="1"/>
          </p:cNvSpPr>
          <p:nvPr>
            <p:ph type="title"/>
          </p:nvPr>
        </p:nvSpPr>
        <p:spPr>
          <a:xfrm>
            <a:off x="457200" y="457200"/>
            <a:ext cx="8229600" cy="1143000"/>
          </a:xfrm>
        </p:spPr>
        <p:txBody>
          <a:bodyPr/>
          <a:lstStyle/>
          <a:p>
            <a:r>
              <a:rPr lang="el-GR" sz="3200" dirty="0">
                <a:solidFill>
                  <a:srgbClr val="FF0000"/>
                </a:solidFill>
              </a:rPr>
              <a:t>Γενικές ηγετικές δεξιότητες, η </a:t>
            </a:r>
            <a:r>
              <a:rPr lang="el-GR" sz="3200" dirty="0" smtClean="0">
                <a:solidFill>
                  <a:srgbClr val="FF0000"/>
                </a:solidFill>
              </a:rPr>
              <a:t>ικανότητα για:</a:t>
            </a:r>
            <a:r>
              <a:rPr lang="el-GR" sz="3600" dirty="0" smtClean="0">
                <a:solidFill>
                  <a:srgbClr val="FF0000"/>
                </a:solidFill>
              </a:rPr>
              <a:t> </a:t>
            </a:r>
            <a:endParaRPr lang="el-GR"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056604EC-BF38-4F9C-85DF-C2B1BA168279}"/>
              </a:ext>
            </a:extLst>
          </p:cNvPr>
          <p:cNvSpPr>
            <a:spLocks noGrp="1"/>
          </p:cNvSpPr>
          <p:nvPr>
            <p:ph idx="1"/>
          </p:nvPr>
        </p:nvSpPr>
        <p:spPr>
          <a:xfrm>
            <a:off x="683568" y="1605591"/>
            <a:ext cx="8229600" cy="4525963"/>
          </a:xfrm>
        </p:spPr>
        <p:txBody>
          <a:bodyPr/>
          <a:lstStyle/>
          <a:p>
            <a:r>
              <a:rPr lang="el-GR" sz="1600" b="1" dirty="0" smtClean="0"/>
              <a:t>Ανάλυση και ερμηνεία πληροφοριών</a:t>
            </a:r>
            <a:r>
              <a:rPr lang="el-GR" sz="1600" dirty="0" smtClean="0"/>
              <a:t> - Αναζήτηση πληροφοριών από κατάλληλες πηγές, όταν απαιτείται.</a:t>
            </a:r>
            <a:r>
              <a:rPr lang="el-GR" sz="1600" dirty="0"/>
              <a:t> Εντοπισμός σημαντικού περιεχομένου από τις διαθέσιμες πληροφορίες. Εντοπισμός συνδέσμων, μοτίβων και βαθύτερων προβλημάτων.</a:t>
            </a:r>
          </a:p>
          <a:p>
            <a:pPr lvl="0"/>
            <a:r>
              <a:rPr lang="el-GR" sz="1600" b="1" dirty="0" smtClean="0"/>
              <a:t>Χρήση κριτικής σκέψης ως επαγγελματίες </a:t>
            </a:r>
            <a:r>
              <a:rPr lang="el-GR" sz="1600" dirty="0" smtClean="0"/>
              <a:t>- λήψη κατάλληλων αποφάσεων βασισμένων σε σαφείς αρχές και σε ακριβή ερμηνεία των διαθέσιμων, σχετικών στοιχείων.</a:t>
            </a:r>
            <a:endParaRPr lang="el-GR" sz="1600" dirty="0"/>
          </a:p>
          <a:p>
            <a:pPr lvl="0"/>
            <a:r>
              <a:rPr lang="el-GR" sz="1600" b="1" dirty="0" smtClean="0"/>
              <a:t>Ανοιχτή και δημιουργική σκέψη για την επίλυση προβλημάτων</a:t>
            </a:r>
            <a:r>
              <a:rPr lang="el-GR" sz="1600" dirty="0" smtClean="0"/>
              <a:t> - εστίαση σε ό,τι είναι πιο σημαντικό.</a:t>
            </a:r>
            <a:r>
              <a:rPr lang="el-GR" sz="1600" dirty="0"/>
              <a:t> Εξισορρόπηση βραχυπρόθεσμων και μακροπρόθεσμων συνεπειών.</a:t>
            </a:r>
          </a:p>
          <a:p>
            <a:pPr lvl="0"/>
            <a:r>
              <a:rPr lang="el-GR" sz="1600" b="1" dirty="0" smtClean="0"/>
              <a:t>Ηγεσία και διαχείριση ομάδας</a:t>
            </a:r>
            <a:r>
              <a:rPr lang="el-GR" sz="1600" dirty="0" smtClean="0"/>
              <a:t>- εξασφάλιση αποδοχής των ιδεών.</a:t>
            </a:r>
            <a:r>
              <a:rPr lang="el-GR" sz="1600" dirty="0"/>
              <a:t> Επιρροή, πρόκληση, κίνητρο για συνεργασία με άλλα άτομα για την επίτευξη υψηλών στόχων. Αναγνώριση και εξέλιξη του συνόλου των δυνατοτήτων των ατόμων.</a:t>
            </a:r>
          </a:p>
          <a:p>
            <a:pPr lvl="0"/>
            <a:r>
              <a:rPr lang="el-GR" sz="1600" b="1" dirty="0" smtClean="0"/>
              <a:t>Οργάνωση- καθορισμό αρμοδιοτήτων</a:t>
            </a:r>
            <a:r>
              <a:rPr lang="el-GR" sz="1600" dirty="0" smtClean="0"/>
              <a:t>, συμβιβασμός απαιτήσεων και διαχείριση χρόνου.</a:t>
            </a:r>
            <a:r>
              <a:rPr lang="el-GR" sz="1600" dirty="0"/>
              <a:t> Δημιουργία και εφαρμογή ξεκάθαρων και κατάλληλων σχεδίων για δράση. Κατάλληλη ανάθεση αρμοδιοτήτων. </a:t>
            </a:r>
          </a:p>
          <a:p>
            <a:pPr lvl="0"/>
            <a:r>
              <a:rPr lang="el-GR" sz="1600" b="1" dirty="0" smtClean="0"/>
              <a:t>Επικοινωνία </a:t>
            </a:r>
            <a:r>
              <a:rPr lang="el-GR" sz="1600" dirty="0" smtClean="0"/>
              <a:t>- σαφής επικοινωνία, προφορική και γραπτή. </a:t>
            </a:r>
            <a:r>
              <a:rPr lang="el-GR" sz="1600" dirty="0"/>
              <a:t>Προσοχή στα λεγόμενα άλλων ατόμων και </a:t>
            </a:r>
            <a:r>
              <a:rPr lang="el-GR" sz="1600" dirty="0" smtClean="0"/>
              <a:t>ενεργητική ακρόαση.</a:t>
            </a:r>
            <a:endParaRPr lang="el-GR" sz="1600" dirty="0"/>
          </a:p>
          <a:p>
            <a:endParaRPr lang="el-GR" sz="1600" dirty="0"/>
          </a:p>
        </p:txBody>
      </p:sp>
    </p:spTree>
    <p:extLst>
      <p:ext uri="{BB962C8B-B14F-4D97-AF65-F5344CB8AC3E}">
        <p14:creationId xmlns:p14="http://schemas.microsoft.com/office/powerpoint/2010/main" val="926286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D3E802DE-68B1-4BAC-9571-F0DDC082205B}"/>
              </a:ext>
            </a:extLst>
          </p:cNvPr>
          <p:cNvSpPr>
            <a:spLocks noGrp="1"/>
          </p:cNvSpPr>
          <p:nvPr>
            <p:ph type="title"/>
          </p:nvPr>
        </p:nvSpPr>
        <p:spPr>
          <a:xfrm>
            <a:off x="457200" y="830994"/>
            <a:ext cx="8229600" cy="1143000"/>
          </a:xfrm>
        </p:spPr>
        <p:txBody>
          <a:bodyPr/>
          <a:lstStyle/>
          <a:p>
            <a:r>
              <a:rPr lang="el-GR" sz="3200" b="1" dirty="0">
                <a:solidFill>
                  <a:srgbClr val="FF0000"/>
                </a:solidFill>
              </a:rPr>
              <a:t>Τύποι </a:t>
            </a:r>
            <a:r>
              <a:rPr lang="el-GR" sz="3200" b="1" dirty="0" smtClean="0">
                <a:solidFill>
                  <a:srgbClr val="FF0000"/>
                </a:solidFill>
              </a:rPr>
              <a:t>ηγετικού στυλ και επιρροή στον εκφοβισμό </a:t>
            </a:r>
            <a:r>
              <a:rPr lang="el-GR" sz="3200" b="1" dirty="0">
                <a:solidFill>
                  <a:srgbClr val="FF0000"/>
                </a:solidFill>
              </a:rPr>
              <a:t>και </a:t>
            </a:r>
            <a:r>
              <a:rPr lang="el-GR" sz="3200" b="1" dirty="0" smtClean="0">
                <a:solidFill>
                  <a:srgbClr val="FF0000"/>
                </a:solidFill>
              </a:rPr>
              <a:t>άλλες μορφές </a:t>
            </a:r>
            <a:r>
              <a:rPr lang="el-GR" sz="3200" b="1" dirty="0">
                <a:solidFill>
                  <a:srgbClr val="FF0000"/>
                </a:solidFill>
              </a:rPr>
              <a:t>βίας</a:t>
            </a:r>
            <a:endParaRPr lang="el-GR"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7A5077F8-883C-4254-BFE3-3D58AC91FB0D}"/>
              </a:ext>
            </a:extLst>
          </p:cNvPr>
          <p:cNvSpPr>
            <a:spLocks noGrp="1"/>
          </p:cNvSpPr>
          <p:nvPr>
            <p:ph idx="1"/>
          </p:nvPr>
        </p:nvSpPr>
        <p:spPr>
          <a:xfrm>
            <a:off x="1547664" y="1988840"/>
            <a:ext cx="5616624" cy="4137323"/>
          </a:xfrm>
        </p:spPr>
        <p:txBody>
          <a:bodyPr/>
          <a:lstStyle/>
          <a:p>
            <a:pPr lvl="0"/>
            <a:r>
              <a:rPr lang="el-GR" dirty="0" smtClean="0"/>
              <a:t>Πιεστικός,-ή</a:t>
            </a:r>
            <a:endParaRPr lang="el-GR" dirty="0"/>
          </a:p>
          <a:p>
            <a:pPr lvl="0"/>
            <a:r>
              <a:rPr lang="el-GR" dirty="0" smtClean="0"/>
              <a:t>Αποφασιστικός,-ή</a:t>
            </a:r>
            <a:endParaRPr lang="el-GR" dirty="0"/>
          </a:p>
          <a:p>
            <a:pPr lvl="0"/>
            <a:r>
              <a:rPr lang="el-GR" dirty="0" smtClean="0"/>
              <a:t>Συμμετοχικός,-ή</a:t>
            </a:r>
            <a:endParaRPr lang="el-GR" dirty="0"/>
          </a:p>
          <a:p>
            <a:pPr lvl="0"/>
            <a:r>
              <a:rPr lang="el-GR" dirty="0" smtClean="0"/>
              <a:t>Δημοκρατικός,-ή</a:t>
            </a:r>
            <a:endParaRPr lang="el-GR" dirty="0"/>
          </a:p>
          <a:p>
            <a:pPr lvl="0"/>
            <a:r>
              <a:rPr lang="el-GR" dirty="0" smtClean="0"/>
              <a:t>Που ορίζει έναν ρυθμό</a:t>
            </a:r>
            <a:endParaRPr lang="el-GR" dirty="0"/>
          </a:p>
          <a:p>
            <a:pPr lvl="0"/>
            <a:r>
              <a:rPr lang="el-GR" dirty="0" smtClean="0"/>
              <a:t>Καθοδηγητικός,-ή</a:t>
            </a:r>
            <a:endParaRPr lang="el-GR" dirty="0"/>
          </a:p>
          <a:p>
            <a:endParaRPr lang="el-GR" dirty="0"/>
          </a:p>
        </p:txBody>
      </p:sp>
    </p:spTree>
    <p:extLst>
      <p:ext uri="{BB962C8B-B14F-4D97-AF65-F5344CB8AC3E}">
        <p14:creationId xmlns:p14="http://schemas.microsoft.com/office/powerpoint/2010/main" val="55883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107364E5-6D16-4DAC-9B3F-44A66D3AD77E}"/>
              </a:ext>
            </a:extLst>
          </p:cNvPr>
          <p:cNvSpPr>
            <a:spLocks noGrp="1"/>
          </p:cNvSpPr>
          <p:nvPr>
            <p:ph type="subTitle" idx="1"/>
          </p:nvPr>
        </p:nvSpPr>
        <p:spPr>
          <a:xfrm>
            <a:off x="1547664" y="3518521"/>
            <a:ext cx="6400800" cy="1651992"/>
          </a:xfrm>
        </p:spPr>
        <p:txBody>
          <a:bodyPr/>
          <a:lstStyle/>
          <a:p>
            <a:endParaRPr lang="el-GR" dirty="0" smtClean="0">
              <a:solidFill>
                <a:srgbClr val="FF0000"/>
              </a:solidFill>
            </a:endParaRPr>
          </a:p>
          <a:p>
            <a:r>
              <a:rPr lang="el-GR" dirty="0">
                <a:solidFill>
                  <a:srgbClr val="FF0000"/>
                </a:solidFill>
              </a:rPr>
              <a:t>ΗΜΕΡΟΜΗΝΙΑ ΤΟΥ ΕΡΓΑΣΤΗΡΙΟΥ</a:t>
            </a:r>
          </a:p>
          <a:p>
            <a:endParaRPr lang="el-GR" dirty="0" smtClean="0">
              <a:solidFill>
                <a:srgbClr val="FF0000"/>
              </a:solidFill>
            </a:endParaRPr>
          </a:p>
        </p:txBody>
      </p:sp>
      <p:sp>
        <p:nvSpPr>
          <p:cNvPr id="3" name="Títul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F7265E48-981F-417F-9D21-8558BEADC860}"/>
              </a:ext>
            </a:extLst>
          </p:cNvPr>
          <p:cNvSpPr>
            <a:spLocks noGrp="1"/>
          </p:cNvSpPr>
          <p:nvPr>
            <p:ph type="title"/>
          </p:nvPr>
        </p:nvSpPr>
        <p:spPr>
          <a:xfrm>
            <a:off x="714348" y="1928802"/>
            <a:ext cx="7820052" cy="1410678"/>
          </a:xfrm>
        </p:spPr>
        <p:txBody>
          <a:bodyPr>
            <a:normAutofit fontScale="90000"/>
          </a:bodyPr>
          <a:lstStyle/>
          <a:p>
            <a:r>
              <a:rPr lang="el-GR" b="1" dirty="0" smtClean="0"/>
              <a:t/>
            </a:r>
            <a:br>
              <a:rPr lang="el-GR" b="1" dirty="0" smtClean="0"/>
            </a:br>
            <a:r>
              <a:rPr lang="el-GR" dirty="0">
                <a:solidFill>
                  <a:srgbClr val="FF0000"/>
                </a:solidFill>
              </a:rPr>
              <a:t>ΕΙΣΑΓΕΤΕ ΤΟ ΟΝΟΜΑ ΤΟΥ ΣΧΟΛΕΙΟΥ</a:t>
            </a:r>
            <a:r>
              <a:rPr lang="el-GR" dirty="0" smtClean="0"/>
              <a:t/>
            </a:r>
            <a:br>
              <a:rPr lang="el-GR" dirty="0" smtClean="0"/>
            </a:br>
            <a:endParaRPr lang="el-GR" dirty="0">
              <a:solidFill>
                <a:srgbClr val="FF0000"/>
              </a:solidFill>
            </a:endParaRPr>
          </a:p>
        </p:txBody>
      </p:sp>
    </p:spTree>
    <p:extLst>
      <p:ext uri="{BB962C8B-B14F-4D97-AF65-F5344CB8AC3E}">
        <p14:creationId xmlns:p14="http://schemas.microsoft.com/office/powerpoint/2010/main" val="324750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345C1074-86C8-4F61-8966-FFFA0FA9C004}"/>
              </a:ext>
            </a:extLst>
          </p:cNvPr>
          <p:cNvSpPr>
            <a:spLocks noGrp="1"/>
          </p:cNvSpPr>
          <p:nvPr>
            <p:ph type="title"/>
          </p:nvPr>
        </p:nvSpPr>
        <p:spPr>
          <a:xfrm>
            <a:off x="251520" y="404664"/>
            <a:ext cx="8229600" cy="1143000"/>
          </a:xfrm>
        </p:spPr>
        <p:txBody>
          <a:bodyPr/>
          <a:lstStyle/>
          <a:p>
            <a:r>
              <a:rPr lang="el-GR" b="1" dirty="0" smtClean="0">
                <a:solidFill>
                  <a:srgbClr val="FF0000"/>
                </a:solidFill>
              </a:rPr>
              <a:t>Πιεστικός/-ή</a:t>
            </a:r>
            <a:r>
              <a:t/>
            </a:r>
            <a:br/>
            <a:endParaRPr lang="el-GR" dirty="0"/>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403D1CE7-42DB-4CA2-B210-F5C404967DD8}"/>
              </a:ext>
            </a:extLst>
          </p:cNvPr>
          <p:cNvSpPr>
            <a:spLocks noGrp="1"/>
          </p:cNvSpPr>
          <p:nvPr>
            <p:ph idx="1"/>
          </p:nvPr>
        </p:nvSpPr>
        <p:spPr>
          <a:xfrm>
            <a:off x="457200" y="1268760"/>
            <a:ext cx="8229600" cy="4525963"/>
          </a:xfrm>
        </p:spPr>
        <p:txBody>
          <a:bodyPr/>
          <a:lstStyle/>
          <a:p>
            <a:r>
              <a:rPr lang="el-GR" sz="2000" i="1" dirty="0"/>
              <a:t>Ο στόχος:</a:t>
            </a:r>
            <a:r>
              <a:rPr lang="el-GR" sz="2000" dirty="0"/>
              <a:t>  αναζήτηση άμεσης συμμόρφωσης. Ο ηγέτης δίνει εντολές, αναμένει συμμόρφωση, ασκεί έντονο έλεγχο και επιβάλλει κυρώσεις, ενώ δεν παρέχει πολλές επιβραβεύσεις.</a:t>
            </a:r>
          </a:p>
          <a:p>
            <a:r>
              <a:rPr lang="el-GR" sz="2800" i="1" dirty="0" smtClean="0"/>
              <a:t>Ο συγκεκριμένος τύπος σε μια έκφραση:</a:t>
            </a:r>
            <a:r>
              <a:rPr lang="el-GR" sz="2000" dirty="0"/>
              <a:t> «Κάνε ό,τι σου λέω»</a:t>
            </a:r>
          </a:p>
          <a:p>
            <a:r>
              <a:rPr lang="el-GR" sz="2800" i="1" dirty="0" smtClean="0"/>
              <a:t>Πότε αυτός ο τύπος λειτουργεί καλύτερα:</a:t>
            </a:r>
            <a:r>
              <a:rPr lang="el-GR" sz="2000" dirty="0"/>
              <a:t>  Για απλή, άμεση εργασία, όπως για παράδειγμα ο καθορισμός θέσεων σε μια συνάντηση ή η </a:t>
            </a:r>
            <a:r>
              <a:rPr lang="el-GR" sz="2000" dirty="0" smtClean="0"/>
              <a:t> παρατήρηση προς κάποιον </a:t>
            </a:r>
            <a:r>
              <a:rPr lang="el-GR" sz="2000" dirty="0"/>
              <a:t>που δεν έκανε αυτό που είχε συμφωνήσει ότι θα κάνει.</a:t>
            </a:r>
          </a:p>
          <a:p>
            <a:r>
              <a:rPr lang="el-GR" sz="2000" i="1" dirty="0"/>
              <a:t>Συνολική επίδραση στο εργασιακό περιβάλλον</a:t>
            </a:r>
            <a:r>
              <a:rPr lang="el-GR" sz="2000" dirty="0"/>
              <a:t>: Μπορεί να είναι αρνητική - θα πρέπει να χρησιμοποιείται σπάνια Ο τύπος αυτός είναι χρήσιμος όταν π.χ. ο ηγέτης δίνει οδηγίες για μια εργασία.</a:t>
            </a:r>
          </a:p>
          <a:p>
            <a:endParaRPr lang="el-GR" sz="2800" dirty="0"/>
          </a:p>
        </p:txBody>
      </p:sp>
    </p:spTree>
    <p:extLst>
      <p:ext uri="{BB962C8B-B14F-4D97-AF65-F5344CB8AC3E}">
        <p14:creationId xmlns:p14="http://schemas.microsoft.com/office/powerpoint/2010/main" val="203672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2B888B69-93A7-419E-BA7B-64040DCDCDC7}"/>
              </a:ext>
            </a:extLst>
          </p:cNvPr>
          <p:cNvSpPr>
            <a:spLocks noGrp="1"/>
          </p:cNvSpPr>
          <p:nvPr>
            <p:ph type="title"/>
          </p:nvPr>
        </p:nvSpPr>
        <p:spPr/>
        <p:txBody>
          <a:bodyPr/>
          <a:lstStyle/>
          <a:p>
            <a:r>
              <a:rPr lang="el-GR" dirty="0" smtClean="0">
                <a:solidFill>
                  <a:srgbClr val="FF0000"/>
                </a:solidFill>
              </a:rPr>
              <a:t>Αποφασιστικός,-ή</a:t>
            </a:r>
            <a:endParaRPr lang="el-GR"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017568F9-27DF-4795-A9DF-79A469E2FCB7}"/>
              </a:ext>
            </a:extLst>
          </p:cNvPr>
          <p:cNvSpPr>
            <a:spLocks noGrp="1"/>
          </p:cNvSpPr>
          <p:nvPr>
            <p:ph idx="1"/>
          </p:nvPr>
        </p:nvSpPr>
        <p:spPr>
          <a:xfrm>
            <a:off x="539552" y="1417638"/>
            <a:ext cx="8229600" cy="4525963"/>
          </a:xfrm>
        </p:spPr>
        <p:txBody>
          <a:bodyPr/>
          <a:lstStyle/>
          <a:p>
            <a:r>
              <a:rPr lang="el-GR" sz="2200" i="1" dirty="0"/>
              <a:t>Ο στόχος:</a:t>
            </a:r>
            <a:r>
              <a:rPr lang="el-GR" sz="2200" dirty="0"/>
              <a:t>  παροχή μακροπρόθεσμης καθοδήγησης και κατανόησης για την ομάδα. Ο ηγέτης έχει ένα σαφές όραμα για τον σκοπό του συνολικού έργου και για το πώς το κάθε τμήμα θα συνεισφέρει σε αυτόν. Παρέχει επεξηγήσεις στην ομάδα, πείθοντάς την για την σημασία του. </a:t>
            </a:r>
          </a:p>
          <a:p>
            <a:r>
              <a:rPr lang="el-GR" sz="2200" i="1" dirty="0" smtClean="0"/>
              <a:t>Ο συγκεκριμένος τύπος σε μια έκφραση:</a:t>
            </a:r>
            <a:r>
              <a:rPr lang="el-GR" sz="2200" dirty="0"/>
              <a:t> «Ελάτε μαζί μου» </a:t>
            </a:r>
          </a:p>
          <a:p>
            <a:r>
              <a:rPr lang="el-GR" sz="2200" i="1" dirty="0" smtClean="0"/>
              <a:t>Πότε αυτός ο τύπος λειτουργεί καλύτερα:</a:t>
            </a:r>
            <a:r>
              <a:rPr lang="el-GR" sz="2200" dirty="0"/>
              <a:t> Όταν οι αλλαγές χρειάζονται ένα νέο όραμα ή όταν απαιτείται ξεκάθαρη κατεύθυνση. Για παράδειγμα, όταν παρουσιάζεται μια νέα πρωτοβουλία</a:t>
            </a:r>
          </a:p>
          <a:p>
            <a:r>
              <a:rPr lang="el-GR" sz="2200" i="1" dirty="0" smtClean="0"/>
              <a:t>Συνολική επίδραση στην ομάδα:</a:t>
            </a:r>
            <a:r>
              <a:rPr lang="el-GR" sz="2200" dirty="0"/>
              <a:t> Θετική - θα πρέπει να χρησιμοποιείται συχνά, ειδικά στην αρχή μιας πρωτοβουλίας. </a:t>
            </a:r>
          </a:p>
          <a:p>
            <a:endParaRPr lang="el-GR" sz="2200" dirty="0"/>
          </a:p>
        </p:txBody>
      </p:sp>
    </p:spTree>
    <p:extLst>
      <p:ext uri="{BB962C8B-B14F-4D97-AF65-F5344CB8AC3E}">
        <p14:creationId xmlns:p14="http://schemas.microsoft.com/office/powerpoint/2010/main" val="3352395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2428153F-215E-4924-A3DE-57F41EDCD730}"/>
              </a:ext>
            </a:extLst>
          </p:cNvPr>
          <p:cNvSpPr>
            <a:spLocks noGrp="1"/>
          </p:cNvSpPr>
          <p:nvPr>
            <p:ph type="title"/>
          </p:nvPr>
        </p:nvSpPr>
        <p:spPr/>
        <p:txBody>
          <a:bodyPr/>
          <a:lstStyle/>
          <a:p>
            <a:r>
              <a:rPr lang="el-GR" b="1" dirty="0" smtClean="0">
                <a:solidFill>
                  <a:srgbClr val="FF0000"/>
                </a:solidFill>
              </a:rPr>
              <a:t>Συμμετοχικός,-ή</a:t>
            </a:r>
            <a:endParaRPr lang="el-GR"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7F486DD1-CB32-4270-8E37-4D34664CE246}"/>
              </a:ext>
            </a:extLst>
          </p:cNvPr>
          <p:cNvSpPr>
            <a:spLocks noGrp="1"/>
          </p:cNvSpPr>
          <p:nvPr>
            <p:ph idx="1"/>
          </p:nvPr>
        </p:nvSpPr>
        <p:spPr>
          <a:xfrm>
            <a:off x="473700" y="1440922"/>
            <a:ext cx="8229600" cy="4525963"/>
          </a:xfrm>
        </p:spPr>
        <p:txBody>
          <a:bodyPr/>
          <a:lstStyle/>
          <a:p>
            <a:r>
              <a:rPr lang="el-GR" sz="1800" i="1" dirty="0"/>
              <a:t>Ο στόχος:</a:t>
            </a:r>
            <a:r>
              <a:rPr lang="el-GR" sz="1800" dirty="0"/>
              <a:t>  δημιουργία αρμονίας και δημιουργία σχέσεων μεταξύ των μελών της ομάδας και μεταξύ της ομάδας και του ηγέτη της. Ο ηγέτης ασχολείται με την προώθηση φιλικών αλληλεπιδράσεων, εστιάζει στις προσωπικές ανάγκες των μελών της ομάδας παρά στους στόχους/ πρότυπα, φροντίζει για το άτομο συνολικά και αποφεύγει τις παρεξηγήσεις</a:t>
            </a:r>
          </a:p>
          <a:p>
            <a:r>
              <a:rPr lang="el-GR" sz="1800" i="1" dirty="0" smtClean="0"/>
              <a:t>Ο συγκεκριμένος τύπος σε μια έκφραση:</a:t>
            </a:r>
            <a:r>
              <a:rPr lang="el-GR" sz="1800" dirty="0"/>
              <a:t> «Πρώτα οι άνθρωποι» </a:t>
            </a:r>
          </a:p>
          <a:p>
            <a:r>
              <a:rPr lang="el-GR" sz="1800" i="1" dirty="0" smtClean="0"/>
              <a:t>Πότε αυτός ο τύπος λειτουργεί καλύτερα:</a:t>
            </a:r>
            <a:r>
              <a:rPr lang="el-GR" sz="1800" dirty="0"/>
              <a:t> Στην επίλυση διαφορών εντός της ομάδας ή στην παροχή κινήτρων σε πιεστικές καταστάσεις - εάν για παράδειγμα κάποια μέλη της ομάδας δυσκολεύονται σε ένα έργο ή εάν έχει συμβεί κάτι εκτός ομάδας αλλά προκαλεί αναστάτωση και αποσπά την προσοχή.</a:t>
            </a:r>
          </a:p>
          <a:p>
            <a:r>
              <a:rPr lang="el-GR" sz="1800" i="1" dirty="0" smtClean="0"/>
              <a:t>Συνολική επίδραση στην ομάδα:</a:t>
            </a:r>
            <a:r>
              <a:rPr lang="el-GR" sz="1800" dirty="0"/>
              <a:t> Θετική. -...θα πρέπει να χρησιμοποιείται για να δείξει το ενδιαφέρον για την ευημερία των ατόμων και των ομάδων, ενώ παράλληλα διατηρείται η έμφαση στον σκοπό του έργου.</a:t>
            </a:r>
          </a:p>
          <a:p>
            <a:endParaRPr lang="el-GR" sz="1800" dirty="0"/>
          </a:p>
        </p:txBody>
      </p:sp>
    </p:spTree>
    <p:extLst>
      <p:ext uri="{BB962C8B-B14F-4D97-AF65-F5344CB8AC3E}">
        <p14:creationId xmlns:p14="http://schemas.microsoft.com/office/powerpoint/2010/main" val="929370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59906321-FCC7-43A8-B126-7DD33C2C50F3}"/>
              </a:ext>
            </a:extLst>
          </p:cNvPr>
          <p:cNvSpPr>
            <a:spLocks noGrp="1"/>
          </p:cNvSpPr>
          <p:nvPr>
            <p:ph type="title"/>
          </p:nvPr>
        </p:nvSpPr>
        <p:spPr/>
        <p:txBody>
          <a:bodyPr/>
          <a:lstStyle/>
          <a:p>
            <a:r>
              <a:rPr lang="el-GR" b="1" dirty="0" smtClean="0">
                <a:solidFill>
                  <a:srgbClr val="FF0000"/>
                </a:solidFill>
              </a:rPr>
              <a:t>Δημοκρατικός,-ή </a:t>
            </a:r>
            <a:endParaRPr lang="el-GR"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AA31E7C1-3F53-4C1D-8E91-DF01324EF57D}"/>
              </a:ext>
            </a:extLst>
          </p:cNvPr>
          <p:cNvSpPr>
            <a:spLocks noGrp="1"/>
          </p:cNvSpPr>
          <p:nvPr>
            <p:ph idx="1"/>
          </p:nvPr>
        </p:nvSpPr>
        <p:spPr/>
        <p:txBody>
          <a:bodyPr/>
          <a:lstStyle/>
          <a:p>
            <a:r>
              <a:rPr lang="el-GR" sz="2400" i="1" dirty="0" smtClean="0"/>
              <a:t>Ο σκοπός</a:t>
            </a:r>
            <a:r>
              <a:rPr lang="el-GR" sz="2400" dirty="0" smtClean="0"/>
              <a:t>: να δημιουργηθεί δέσμευση στο πρώιμο στάδιο και δημιουργία νέων ιδεών από την ίδια την ομάδα.</a:t>
            </a:r>
            <a:r>
              <a:rPr lang="el-GR" sz="1400" dirty="0"/>
              <a:t> Ο ηγέτης ενθαρρύνει την συμμετοχή και επιδιώκει την συναίνεση, στοχεύοντας στην προσήλωση μέσω της ανάληψης ευθύνης.</a:t>
            </a:r>
          </a:p>
          <a:p>
            <a:r>
              <a:rPr lang="el-GR" sz="2400" i="1" dirty="0" smtClean="0"/>
              <a:t>Ο συγκεκριμένος τύπος σε μια έκφραση:</a:t>
            </a:r>
            <a:r>
              <a:rPr lang="el-GR" sz="1400" dirty="0"/>
              <a:t> «Τι πιστεύετε;»</a:t>
            </a:r>
          </a:p>
          <a:p>
            <a:r>
              <a:rPr lang="el-GR" sz="2400" i="1" dirty="0" smtClean="0"/>
              <a:t>Πότε αυτός ο τύπος λειτουργεί καλύτερα:</a:t>
            </a:r>
            <a:r>
              <a:rPr lang="el-GR" sz="1400" dirty="0"/>
              <a:t> Προώθηση της συμμετοχής, της συναίνεσης ή της συνεισφοράς μέσω των εμπειριών των μελών της ομάδας. Επίσης, λειτουργεί βοηθητικά όταν το όραμα είναι σαφές αλλά οι δράσεις προς την κατεύθυνσή του όχι ή όταν απαιτείται μεγαλύτερη ανάληψη ευθυνών από την ομάδα - για παράδειγμα όταν πρέπει να αποφασιστεί ποιος είναι ο καλύτερος τρόπος εφαρμογής μιας πρωτοβουλίας στο συγκεκριμένο σχολικό περιβάλλον.</a:t>
            </a:r>
          </a:p>
          <a:p>
            <a:r>
              <a:rPr lang="el-GR" sz="2400" i="1" dirty="0" smtClean="0"/>
              <a:t>Συνολική επίδραση στην ομάδα:</a:t>
            </a:r>
            <a:r>
              <a:rPr lang="el-GR" sz="1400" dirty="0"/>
              <a:t> Θετική - είναι χρήσιμος όταν αποφασίζονται οι εργασίες της ομάδας και ενθαρρύνει τα μέλη να συμμετέχουν πλήρως σε αυτές. Θα πρέπει να χρησιμοποιείται ολοένα και περισσότερο καθώς η ομάδα συνεργάζεται και αναπτύσσει αίσθημα ευθύνης και συμμετοχής.</a:t>
            </a:r>
          </a:p>
          <a:p>
            <a:endParaRPr lang="el-GR" sz="2400" dirty="0"/>
          </a:p>
        </p:txBody>
      </p:sp>
    </p:spTree>
    <p:extLst>
      <p:ext uri="{BB962C8B-B14F-4D97-AF65-F5344CB8AC3E}">
        <p14:creationId xmlns:p14="http://schemas.microsoft.com/office/powerpoint/2010/main" val="1640291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7C42F0ED-352D-4921-B91E-A8296C631FC6}"/>
              </a:ext>
            </a:extLst>
          </p:cNvPr>
          <p:cNvSpPr>
            <a:spLocks noGrp="1"/>
          </p:cNvSpPr>
          <p:nvPr>
            <p:ph type="title"/>
          </p:nvPr>
        </p:nvSpPr>
        <p:spPr>
          <a:xfrm>
            <a:off x="428596" y="274638"/>
            <a:ext cx="8258204" cy="1011222"/>
          </a:xfrm>
        </p:spPr>
        <p:txBody>
          <a:bodyPr/>
          <a:lstStyle/>
          <a:p>
            <a:r>
              <a:rPr lang="el-GR" dirty="0">
                <a:solidFill>
                  <a:srgbClr val="FF0000"/>
                </a:solidFill>
              </a:rPr>
              <a:t>Που ορίζει έναν ρυθμό</a:t>
            </a: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2D1F40D8-0C38-4EA9-A445-121BC54E916B}"/>
              </a:ext>
            </a:extLst>
          </p:cNvPr>
          <p:cNvSpPr>
            <a:spLocks noGrp="1"/>
          </p:cNvSpPr>
          <p:nvPr>
            <p:ph idx="1"/>
          </p:nvPr>
        </p:nvSpPr>
        <p:spPr>
          <a:xfrm>
            <a:off x="683568" y="1412776"/>
            <a:ext cx="8229600" cy="4525963"/>
          </a:xfrm>
        </p:spPr>
        <p:txBody>
          <a:bodyPr/>
          <a:lstStyle/>
          <a:p>
            <a:r>
              <a:rPr lang="el-GR" sz="2400" i="1" dirty="0" smtClean="0"/>
              <a:t>Ο στόχος</a:t>
            </a:r>
            <a:r>
              <a:rPr lang="el-GR" sz="2400" dirty="0" smtClean="0"/>
              <a:t>: επίτευξη εργασιών υψηλού επιπέδου σε καθορισμένο χρονικό πλαίσιο.</a:t>
            </a:r>
            <a:r>
              <a:rPr lang="el-GR" sz="1600" dirty="0"/>
              <a:t> Ο ηγέτης δίνει το καλό παράδειγμα, καταδεικνύει υψηλά πρότυπα, προσδοκά ότι οι υπόλοιποι γνωρίζουν το σκεπτικό πίσω από αντικείμενο του έργου και δεν διάκειται θετικά απέναντι σε όσους δουλεύουν με αργό ρυθμό.</a:t>
            </a:r>
          </a:p>
          <a:p>
            <a:r>
              <a:rPr lang="el-GR" sz="2400" i="1" dirty="0" smtClean="0"/>
              <a:t>Ο συγκεκριμένος τύπος σε μια έκφραση:</a:t>
            </a:r>
            <a:r>
              <a:rPr lang="el-GR" sz="1600" dirty="0"/>
              <a:t> «Κάντε ό,τι κάνω και κάντε το τώρα» </a:t>
            </a:r>
          </a:p>
          <a:p>
            <a:r>
              <a:rPr lang="el-GR" sz="2400" i="1" dirty="0" smtClean="0"/>
              <a:t>Πότε αυτός ο τύπος λειτουργεί καλύτερα:</a:t>
            </a:r>
            <a:r>
              <a:rPr lang="el-GR" sz="1600" dirty="0"/>
              <a:t> Στη λήψη γρήγορων αποτελεσμάτων από μια ικανή ομάδα με ισχυρά κίνητρα - για παράδειγμα μια ομάδα που απολαμβάνει το έργο που της έχει ανατεθεί αλλά δεν επιδεικνύει όλο το εύρος των δυνατοτήτων της και θα μπορούσε να ωφεληθεί εάν κληθεί να κάνει περισσότερα. </a:t>
            </a:r>
          </a:p>
          <a:p>
            <a:r>
              <a:rPr lang="el-GR" sz="2400" i="1" dirty="0" smtClean="0"/>
              <a:t>Συνολική επίδραση στην ομάδα:</a:t>
            </a:r>
            <a:r>
              <a:rPr lang="el-GR" sz="1600" dirty="0"/>
              <a:t> Μπορεί να είναι αρνητική. – περισσότερο χρήσιμος σε μικρές δόσεις για την παροχή κινήτρων στην ομάδα. Χρειάζεται προσοχή ώστε η ομάδα να μην βασίζεται στην πίεση που θα της ασκεί ο ηγέτης της.</a:t>
            </a:r>
          </a:p>
          <a:p>
            <a:endParaRPr lang="el-GR" sz="2400" dirty="0"/>
          </a:p>
        </p:txBody>
      </p:sp>
    </p:spTree>
    <p:extLst>
      <p:ext uri="{BB962C8B-B14F-4D97-AF65-F5344CB8AC3E}">
        <p14:creationId xmlns:p14="http://schemas.microsoft.com/office/powerpoint/2010/main" val="2469098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50D90A74-8FA6-43B5-8D19-9B18B210959D}"/>
              </a:ext>
            </a:extLst>
          </p:cNvPr>
          <p:cNvSpPr>
            <a:spLocks noGrp="1"/>
          </p:cNvSpPr>
          <p:nvPr>
            <p:ph type="title"/>
          </p:nvPr>
        </p:nvSpPr>
        <p:spPr/>
        <p:txBody>
          <a:bodyPr/>
          <a:lstStyle/>
          <a:p>
            <a:r>
              <a:rPr lang="el-GR" b="1" dirty="0" smtClean="0">
                <a:solidFill>
                  <a:srgbClr val="FF0000"/>
                </a:solidFill>
              </a:rPr>
              <a:t>Καθοδηγητικός,-ή</a:t>
            </a:r>
            <a:endParaRPr lang="el-GR"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87BB234B-0B80-486F-B411-FEC87EB70672}"/>
              </a:ext>
            </a:extLst>
          </p:cNvPr>
          <p:cNvSpPr>
            <a:spLocks noGrp="1"/>
          </p:cNvSpPr>
          <p:nvPr>
            <p:ph idx="1"/>
          </p:nvPr>
        </p:nvSpPr>
        <p:spPr/>
        <p:txBody>
          <a:bodyPr/>
          <a:lstStyle/>
          <a:p>
            <a:r>
              <a:rPr lang="el-GR" sz="2400" i="1" dirty="0" smtClean="0"/>
              <a:t>Ο στόχος</a:t>
            </a:r>
            <a:r>
              <a:rPr lang="el-GR" sz="2400" dirty="0" smtClean="0"/>
              <a:t>: στήριξη της μακροπρόθεσμης εξέλιξης των μελών της ομάδας.</a:t>
            </a:r>
            <a:r>
              <a:rPr lang="el-GR" sz="1600" dirty="0"/>
              <a:t> Ο ηγέτης βοηθά τα μέλη της ομάδας να εντοπίσουν τα δυνατά σημεία και τις αδυναμίες τους, τους ενθαρρύνει να σχεδιάσουν την συνεχή εξέλιξή τους μετά το πέρας της πρωτοβουλίας, καταλήγει σε συμφωνίες, παρέχει συνεχείς συμβουλές και εποικοδομητικές παρατηρήσεις (feedback) και μπορεί να μοιράζεται άμεσα πρότυπα απόδοσης για την επίτευξη της μακροπρόθεσμης εξέλιξης. </a:t>
            </a:r>
          </a:p>
          <a:p>
            <a:r>
              <a:rPr lang="el-GR" sz="2400" i="1" dirty="0" smtClean="0"/>
              <a:t>Ο συγκεκριμένος τύπος σε μια έκφραση:</a:t>
            </a:r>
            <a:r>
              <a:rPr lang="el-GR" sz="1600" dirty="0"/>
              <a:t> «Δοκιμάστε αυτό»</a:t>
            </a:r>
          </a:p>
          <a:p>
            <a:r>
              <a:rPr lang="el-GR" sz="2400" i="1" dirty="0" smtClean="0"/>
              <a:t>Πότε αυτός ο τύπος λειτουργεί καλύτερα:</a:t>
            </a:r>
            <a:r>
              <a:rPr lang="el-GR" sz="1600" dirty="0"/>
              <a:t> Παροχή βοήθειας στα μέλη της ομάδας με στόχο την εφαρμογή όσων έχουν μάθει και ανάπτυξη μακροπρόθεσμων δυνατών σημείων.</a:t>
            </a:r>
          </a:p>
          <a:p>
            <a:r>
              <a:rPr lang="el-GR" sz="2400" i="1" dirty="0" smtClean="0"/>
              <a:t>Συνολική επίδραση στην ομάδα:</a:t>
            </a:r>
            <a:r>
              <a:rPr lang="el-GR" sz="1600" dirty="0"/>
              <a:t> Θετική.  Χρήσιμος ώστε να εφαρμόσει η ομάδα ό,τι έμαθε από την πρωτοβουλία στο υπό εξέλιξη έργο της.</a:t>
            </a:r>
          </a:p>
          <a:p>
            <a:endParaRPr lang="el-GR" sz="2400" dirty="0"/>
          </a:p>
        </p:txBody>
      </p:sp>
    </p:spTree>
    <p:extLst>
      <p:ext uri="{BB962C8B-B14F-4D97-AF65-F5344CB8AC3E}">
        <p14:creationId xmlns:p14="http://schemas.microsoft.com/office/powerpoint/2010/main" val="4063985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EA9D8D12-D524-4AE9-A52D-1EBBF3886EE3}"/>
              </a:ext>
            </a:extLst>
          </p:cNvPr>
          <p:cNvSpPr>
            <a:spLocks noGrp="1"/>
          </p:cNvSpPr>
          <p:nvPr>
            <p:ph type="title"/>
          </p:nvPr>
        </p:nvSpPr>
        <p:spPr/>
        <p:txBody>
          <a:bodyPr/>
          <a:lstStyle/>
          <a:p>
            <a:r>
              <a:rPr lang="el-GR" b="1" dirty="0">
                <a:solidFill>
                  <a:srgbClr val="FF0000"/>
                </a:solidFill>
              </a:rPr>
              <a:t>Σύνοψη</a:t>
            </a:r>
            <a:endParaRPr lang="el-GR" dirty="0">
              <a:solidFill>
                <a:srgbClr val="FF0000"/>
              </a:solidFill>
            </a:endParaRPr>
          </a:p>
        </p:txBody>
      </p:sp>
      <p:sp>
        <p:nvSpPr>
          <p:cNvPr id="3" name="Marcador de contenido 2">
            <a:extLst>
              <a:ext uri="{FF2B5EF4-FFF2-40B4-BE49-F238E27FC236}">
                <a16: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id="{32D90B3B-9706-4769-B3D4-59B1E47FF1A1}"/>
              </a:ext>
            </a:extLst>
          </p:cNvPr>
          <p:cNvSpPr>
            <a:spLocks noGrp="1"/>
          </p:cNvSpPr>
          <p:nvPr>
            <p:ph idx="1"/>
          </p:nvPr>
        </p:nvSpPr>
        <p:spPr>
          <a:xfrm>
            <a:off x="457200" y="1268760"/>
            <a:ext cx="8229600" cy="4525963"/>
          </a:xfrm>
        </p:spPr>
        <p:txBody>
          <a:bodyPr/>
          <a:lstStyle/>
          <a:p>
            <a:r>
              <a:rPr lang="el-GR" sz="1800" dirty="0"/>
              <a:t>Είναι σημαντικό να γνωρίζετε ποιος τύπος θα πρέπει να χρησιμοποιηθεί σε κάθε περίπτωση, καθώς και ποιος τύπος είναι κατάλληλος όχι μόνο για τον συνδυασμό των προσωπικοτήτων σε μια ομάδα, αλλά και για τις απαιτούμενες ανάγκες. Είναι σημαντικό να διαθέτετε μια ευρεία γκάμα τύπων ώστε να ταιριάζουν στις διαφορετικές περιπτώσεις.</a:t>
            </a:r>
          </a:p>
          <a:p>
            <a:r>
              <a:rPr lang="el-GR" sz="1800" dirty="0"/>
              <a:t>Σημείωση:</a:t>
            </a:r>
          </a:p>
          <a:p>
            <a:pPr lvl="0"/>
            <a:r>
              <a:rPr lang="el-GR" sz="1800" dirty="0"/>
              <a:t>Η λίστα με τους τύπους δεν είναι δομημένη ιεραρχικά. Όλοι οι τύποι μπορεί να είναι κατάλληλοι.</a:t>
            </a:r>
          </a:p>
          <a:p>
            <a:pPr lvl="0"/>
            <a:r>
              <a:rPr lang="el-GR" sz="1800" dirty="0"/>
              <a:t>Δεν υπάρχει σωστός και λάθος τύπος.</a:t>
            </a:r>
          </a:p>
          <a:p>
            <a:pPr lvl="0"/>
            <a:r>
              <a:rPr lang="el-GR" sz="1800" dirty="0"/>
              <a:t>Δεν υπάρχει λόγος κάποιος να χρησιμοποιεί έναν τύπο που δεν τον/ την κάνει να νιώθει άνετα.</a:t>
            </a:r>
          </a:p>
          <a:p>
            <a:pPr lvl="0"/>
            <a:r>
              <a:rPr lang="el-GR" sz="1800" dirty="0"/>
              <a:t>Οι ηγέτες που χρησιμοποιούν και τους έξι τύπους κάποια στιγμή για κάποια πρωτοβουλία είναι πιθανότερο να είναι πιο αποτελεσματικοί.</a:t>
            </a:r>
          </a:p>
          <a:p>
            <a:pPr lvl="0"/>
            <a:r>
              <a:rPr lang="el-GR" sz="1800" dirty="0"/>
              <a:t>Πρόκειται για έναν απλό και άμεσο τρόπο σχετικά με το πώς να ηγηθεί κάποιος μιας ομάδας και μπορεί εύκολα να εφαρμοστεί για τη μείωση της βίας στο σχολείο συνολικά, αλλά και εντός της τάξης.</a:t>
            </a:r>
          </a:p>
          <a:p>
            <a:endParaRPr lang="el-GR" dirty="0"/>
          </a:p>
        </p:txBody>
      </p:sp>
    </p:spTree>
    <p:extLst>
      <p:ext uri="{BB962C8B-B14F-4D97-AF65-F5344CB8AC3E}">
        <p14:creationId xmlns:p14="http://schemas.microsoft.com/office/powerpoint/2010/main" val="3856020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46" y="652040"/>
            <a:ext cx="8258204" cy="1071562"/>
          </a:xfrm>
        </p:spPr>
        <p:txBody>
          <a:bodyPr>
            <a:normAutofit/>
          </a:bodyPr>
          <a:lstStyle/>
          <a:p>
            <a:pPr algn="ctr"/>
            <a:r>
              <a:rPr lang="el-GR" sz="3200" dirty="0">
                <a:solidFill>
                  <a:srgbClr val="FF0000"/>
                </a:solidFill>
              </a:rPr>
              <a:t>Παράγοντες που επηρεάζουν το σχολικό κλίμα</a:t>
            </a:r>
          </a:p>
        </p:txBody>
      </p:sp>
      <p:sp>
        <p:nvSpPr>
          <p:cNvPr id="3" name="Content Placeholder 2"/>
          <p:cNvSpPr>
            <a:spLocks noGrp="1"/>
          </p:cNvSpPr>
          <p:nvPr>
            <p:ph idx="1"/>
          </p:nvPr>
        </p:nvSpPr>
        <p:spPr>
          <a:xfrm>
            <a:off x="470328" y="1844824"/>
            <a:ext cx="8229600" cy="4525963"/>
          </a:xfrm>
        </p:spPr>
        <p:txBody>
          <a:bodyPr/>
          <a:lstStyle/>
          <a:p>
            <a:pPr marL="0" indent="0">
              <a:buNone/>
            </a:pPr>
            <a:r>
              <a:rPr lang="el-GR" sz="2800" dirty="0" smtClean="0"/>
              <a:t>Συνεργαστείτε με </a:t>
            </a:r>
            <a:r>
              <a:rPr lang="el-GR" sz="2800" dirty="0" smtClean="0"/>
              <a:t>την ομάδα. Έχετε </a:t>
            </a:r>
            <a:r>
              <a:rPr lang="el-GR" sz="2800" dirty="0" smtClean="0"/>
              <a:t>στη διάθεσή σας 15 λεπτά για να καταγράψετε τους παράγοντες που επηρεάζουν την </a:t>
            </a:r>
            <a:r>
              <a:rPr lang="el-GR" sz="2800" dirty="0" smtClean="0"/>
              <a:t>«</a:t>
            </a:r>
            <a:r>
              <a:rPr lang="el-GR" sz="2800" dirty="0" err="1" smtClean="0"/>
              <a:t>convivençia</a:t>
            </a:r>
            <a:r>
              <a:rPr lang="el-GR" sz="2800" dirty="0" smtClean="0"/>
              <a:t>» (να ζούμε αρμονικά)</a:t>
            </a:r>
            <a:r>
              <a:rPr lang="el-GR" sz="2800" dirty="0" smtClean="0"/>
              <a:t> </a:t>
            </a:r>
            <a:r>
              <a:rPr lang="el-GR" sz="2800" dirty="0" smtClean="0"/>
              <a:t>και:</a:t>
            </a:r>
          </a:p>
          <a:p>
            <a:pPr marL="800100" lvl="2" indent="0" eaLnBrk="1" hangingPunct="1">
              <a:buClr>
                <a:schemeClr val="accent1"/>
              </a:buClr>
              <a:buSzPct val="85000"/>
              <a:buNone/>
            </a:pPr>
            <a:r>
              <a:rPr lang="el-GR" sz="1800" kern="1200" dirty="0">
                <a:solidFill>
                  <a:schemeClr val="tx2"/>
                </a:solidFill>
              </a:rPr>
              <a:t>Σχετίζονται με τους μαθητές</a:t>
            </a:r>
          </a:p>
          <a:p>
            <a:pPr marL="800100" lvl="2" indent="0" eaLnBrk="1" hangingPunct="1">
              <a:buClr>
                <a:schemeClr val="accent1"/>
              </a:buClr>
              <a:buSzPct val="85000"/>
              <a:buNone/>
            </a:pPr>
            <a:r>
              <a:rPr lang="el-GR" sz="1800" kern="1200" dirty="0">
                <a:solidFill>
                  <a:schemeClr val="tx2"/>
                </a:solidFill>
              </a:rPr>
              <a:t>Σχετίζονται με τους ενηλίκους</a:t>
            </a:r>
          </a:p>
          <a:p>
            <a:pPr marL="800100" lvl="2" indent="0" eaLnBrk="1" hangingPunct="1">
              <a:buClr>
                <a:schemeClr val="accent1"/>
              </a:buClr>
              <a:buSzPct val="85000"/>
              <a:buNone/>
            </a:pPr>
            <a:r>
              <a:rPr lang="el-GR" sz="1800" kern="1200" dirty="0">
                <a:solidFill>
                  <a:schemeClr val="tx2"/>
                </a:solidFill>
              </a:rPr>
              <a:t>Σχετίζονται με εγκαταστάσεις/ κτήρια</a:t>
            </a:r>
          </a:p>
          <a:p>
            <a:pPr marL="800100" lvl="2" indent="0" eaLnBrk="1" hangingPunct="1">
              <a:buClr>
                <a:schemeClr val="accent1"/>
              </a:buClr>
              <a:buSzPct val="85000"/>
              <a:buNone/>
            </a:pPr>
            <a:r>
              <a:rPr lang="el-GR" sz="1800" kern="1200" dirty="0">
                <a:solidFill>
                  <a:schemeClr val="tx2"/>
                </a:solidFill>
              </a:rPr>
              <a:t>Σχετίζονται με εξωσχολικούς/ κοινοτικούς παράγοντες</a:t>
            </a:r>
          </a:p>
        </p:txBody>
      </p:sp>
      <p:sp>
        <p:nvSpPr>
          <p:cNvPr id="5" name="CuadroTexto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C13F07B-ABB1-49BE-96AD-3C121ABE4443}"/>
              </a:ext>
            </a:extLst>
          </p:cNvPr>
          <p:cNvSpPr txBox="1"/>
          <p:nvPr/>
        </p:nvSpPr>
        <p:spPr>
          <a:xfrm>
            <a:off x="611560" y="260648"/>
            <a:ext cx="5616624" cy="400110"/>
          </a:xfrm>
          <a:prstGeom prst="rect">
            <a:avLst/>
          </a:prstGeom>
          <a:noFill/>
        </p:spPr>
        <p:txBody>
          <a:bodyPr wrap="square" rtlCol="0">
            <a:spAutoFit/>
          </a:bodyPr>
          <a:lstStyle/>
          <a:p>
            <a:r>
              <a:rPr lang="el-GR" sz="2000" b="1" dirty="0">
                <a:solidFill>
                  <a:schemeClr val="accent2"/>
                </a:solidFill>
              </a:rPr>
              <a:t>ΟΜΑΔΙΚΗ ΔΡΑΣΤΗΡΙΟΤΗΤΑ </a:t>
            </a:r>
            <a:r>
              <a:rPr lang="el-GR" sz="2000" b="1" dirty="0" smtClean="0">
                <a:solidFill>
                  <a:schemeClr val="accent2"/>
                </a:solidFill>
              </a:rPr>
              <a:t>       </a:t>
            </a:r>
            <a:r>
              <a:rPr lang="el-GR" sz="2000" b="1" dirty="0">
                <a:solidFill>
                  <a:schemeClr val="accent2"/>
                </a:solidFill>
              </a:rPr>
              <a:t>15 λεπτά</a:t>
            </a:r>
          </a:p>
        </p:txBody>
      </p:sp>
    </p:spTree>
    <p:extLst>
      <p:ext uri="{BB962C8B-B14F-4D97-AF65-F5344CB8AC3E}">
        <p14:creationId xmlns:p14="http://schemas.microsoft.com/office/powerpoint/2010/main" val="503476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3243"/>
            <a:ext cx="8229600" cy="1143000"/>
          </a:xfrm>
        </p:spPr>
        <p:txBody>
          <a:bodyPr>
            <a:normAutofit fontScale="90000"/>
          </a:bodyPr>
          <a:lstStyle/>
          <a:p>
            <a:r>
              <a:rPr lang="el-GR" b="0" dirty="0">
                <a:solidFill>
                  <a:srgbClr val="FF0000"/>
                </a:solidFill>
              </a:rPr>
              <a:t>Οφέλη </a:t>
            </a:r>
            <a:r>
              <a:rPr lang="el-GR" b="0" dirty="0" smtClean="0">
                <a:solidFill>
                  <a:srgbClr val="FF0000"/>
                </a:solidFill>
              </a:rPr>
              <a:t>«επίσκεψης» </a:t>
            </a:r>
            <a:r>
              <a:rPr lang="el-GR" b="0" dirty="0">
                <a:solidFill>
                  <a:srgbClr val="FF0000"/>
                </a:solidFill>
              </a:rPr>
              <a:t>στο σχολείο</a:t>
            </a:r>
          </a:p>
        </p:txBody>
      </p:sp>
      <p:sp>
        <p:nvSpPr>
          <p:cNvPr id="3" name="Subtitle 2"/>
          <p:cNvSpPr>
            <a:spLocks noGrp="1"/>
          </p:cNvSpPr>
          <p:nvPr>
            <p:ph idx="1"/>
          </p:nvPr>
        </p:nvSpPr>
        <p:spPr>
          <a:xfrm>
            <a:off x="1043608" y="2060848"/>
            <a:ext cx="7272808" cy="4133056"/>
          </a:xfrm>
        </p:spPr>
        <p:txBody>
          <a:bodyPr>
            <a:normAutofit/>
          </a:bodyPr>
          <a:lstStyle/>
          <a:p>
            <a:pPr marL="0" indent="0" algn="l">
              <a:buNone/>
            </a:pPr>
            <a:r>
              <a:rPr lang="el-GR" sz="2200" dirty="0" smtClean="0"/>
              <a:t>Μια «επίσκεψη» στο σχολείο:</a:t>
            </a:r>
          </a:p>
          <a:p>
            <a:pPr marL="266700" lvl="0" indent="-266700" algn="l">
              <a:buFont typeface="Arial" panose="020B0604020202020204" pitchFamily="34" charset="0"/>
              <a:buChar char="•"/>
            </a:pPr>
            <a:r>
              <a:rPr lang="el-GR" sz="2200" dirty="0" smtClean="0"/>
              <a:t>Βοηθά το σχολείο να ξεκαθαρίσει το τι κάνει.</a:t>
            </a:r>
          </a:p>
          <a:p>
            <a:pPr marL="266700" lvl="0" indent="-266700" algn="l">
              <a:buFont typeface="Arial" panose="020B0604020202020204" pitchFamily="34" charset="0"/>
              <a:buChar char="•"/>
            </a:pPr>
            <a:r>
              <a:rPr lang="el-GR" sz="2200" dirty="0" smtClean="0"/>
              <a:t>Παρέχει στοιχεία σχετικά με το εάν αυτό που κάνει είναι σωστό.</a:t>
            </a:r>
          </a:p>
          <a:p>
            <a:pPr marL="266700" lvl="0" indent="-266700" algn="l">
              <a:buFont typeface="Arial" panose="020B0604020202020204" pitchFamily="34" charset="0"/>
              <a:buChar char="•"/>
            </a:pPr>
            <a:r>
              <a:rPr lang="el-GR" sz="2200" dirty="0" smtClean="0"/>
              <a:t>Παρέχει στοιχεία σχετικά με το εάν αυτό που κάνουν έχει θετική επίδραση.</a:t>
            </a:r>
          </a:p>
          <a:p>
            <a:pPr marL="266700" lvl="0" indent="-266700" algn="l">
              <a:buFont typeface="Arial" panose="020B0604020202020204" pitchFamily="34" charset="0"/>
              <a:buChar char="•"/>
            </a:pPr>
            <a:r>
              <a:rPr lang="el-GR" sz="2200" dirty="0" smtClean="0"/>
              <a:t>Βοηθά στον εντοπισμό προβλημάτων στο σχολείο.</a:t>
            </a:r>
          </a:p>
          <a:p>
            <a:pPr marL="266700" lvl="0" indent="-266700" algn="l">
              <a:buFont typeface="Arial" panose="020B0604020202020204" pitchFamily="34" charset="0"/>
              <a:buChar char="•"/>
            </a:pPr>
            <a:r>
              <a:rPr lang="el-GR" sz="2200" dirty="0" smtClean="0"/>
              <a:t>Υποστηρίζει την συνεργασία στο σχολείο με στόχο τη βελτίωσή του.</a:t>
            </a:r>
          </a:p>
          <a:p>
            <a:endParaRPr lang="el-GR" sz="2200" dirty="0"/>
          </a:p>
        </p:txBody>
      </p:sp>
    </p:spTree>
    <p:extLst>
      <p:ext uri="{BB962C8B-B14F-4D97-AF65-F5344CB8AC3E}">
        <p14:creationId xmlns:p14="http://schemas.microsoft.com/office/powerpoint/2010/main" val="3885844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915148"/>
            <a:ext cx="8229600" cy="4525963"/>
          </a:xfrm>
        </p:spPr>
        <p:txBody>
          <a:bodyPr>
            <a:normAutofit/>
          </a:bodyPr>
          <a:lstStyle/>
          <a:p>
            <a:pPr marL="266700" lvl="2" indent="-266700" eaLnBrk="1" hangingPunct="1">
              <a:spcBef>
                <a:spcPts val="300"/>
              </a:spcBef>
              <a:buClr>
                <a:schemeClr val="tx2"/>
              </a:buClr>
              <a:tabLst/>
              <a:defRPr/>
            </a:pPr>
            <a:r>
              <a:rPr lang="el-GR" dirty="0">
                <a:solidFill>
                  <a:schemeClr val="tx2"/>
                </a:solidFill>
              </a:rPr>
              <a:t>εξετάζει την κατάσταση σφαιρικά</a:t>
            </a:r>
          </a:p>
          <a:p>
            <a:pPr marL="266700" lvl="2" indent="-266700" eaLnBrk="1" hangingPunct="1">
              <a:spcBef>
                <a:spcPts val="300"/>
              </a:spcBef>
              <a:buClr>
                <a:schemeClr val="tx2"/>
              </a:buClr>
              <a:tabLst/>
              <a:defRPr/>
            </a:pPr>
            <a:r>
              <a:rPr lang="el-GR" dirty="0">
                <a:solidFill>
                  <a:schemeClr val="tx2"/>
                </a:solidFill>
              </a:rPr>
              <a:t>παροτρύνει την συμμετοχή όλων των φορέων και μαθητών</a:t>
            </a:r>
          </a:p>
          <a:p>
            <a:pPr marL="266700" lvl="2" indent="-266700" eaLnBrk="1" hangingPunct="1">
              <a:spcBef>
                <a:spcPts val="300"/>
              </a:spcBef>
              <a:buClr>
                <a:schemeClr val="tx2"/>
              </a:buClr>
              <a:tabLst/>
              <a:defRPr/>
            </a:pPr>
            <a:r>
              <a:rPr lang="el-GR" dirty="0">
                <a:solidFill>
                  <a:schemeClr val="tx2"/>
                </a:solidFill>
              </a:rPr>
              <a:t>δεν είναι ιδιαίτερα περίπλοκη</a:t>
            </a:r>
          </a:p>
          <a:p>
            <a:pPr marL="266700" lvl="2" indent="-266700" eaLnBrk="1" hangingPunct="1">
              <a:spcBef>
                <a:spcPts val="300"/>
              </a:spcBef>
              <a:buClr>
                <a:schemeClr val="tx2"/>
              </a:buClr>
              <a:tabLst/>
              <a:defRPr/>
            </a:pPr>
            <a:r>
              <a:rPr lang="el-GR" dirty="0">
                <a:solidFill>
                  <a:schemeClr val="tx2"/>
                </a:solidFill>
              </a:rPr>
              <a:t>παράγει αποτελέσματα που είναι εύκολο να αναλυθούν</a:t>
            </a:r>
          </a:p>
          <a:p>
            <a:pPr marL="266700" lvl="2" indent="-266700" eaLnBrk="1" hangingPunct="1">
              <a:spcBef>
                <a:spcPts val="300"/>
              </a:spcBef>
              <a:buClr>
                <a:schemeClr val="tx2"/>
              </a:buClr>
              <a:tabLst/>
              <a:defRPr/>
            </a:pPr>
            <a:r>
              <a:rPr lang="el-GR" dirty="0">
                <a:solidFill>
                  <a:schemeClr val="tx2"/>
                </a:solidFill>
              </a:rPr>
              <a:t>υποστηρίζει στο σχέδιο δράσης</a:t>
            </a:r>
          </a:p>
          <a:p>
            <a:pPr marL="266700" lvl="2" indent="-266700" eaLnBrk="1" hangingPunct="1">
              <a:spcBef>
                <a:spcPts val="300"/>
              </a:spcBef>
              <a:buClr>
                <a:schemeClr val="tx2"/>
              </a:buClr>
              <a:tabLst/>
              <a:defRPr/>
            </a:pPr>
            <a:r>
              <a:rPr lang="el-GR" dirty="0">
                <a:solidFill>
                  <a:schemeClr val="tx2"/>
                </a:solidFill>
              </a:rPr>
              <a:t>διευκολύνει τον συχνό έλεγχο</a:t>
            </a:r>
          </a:p>
          <a:p>
            <a:pPr marL="266700" lvl="2" indent="-266700" eaLnBrk="1" hangingPunct="1">
              <a:spcBef>
                <a:spcPts val="300"/>
              </a:spcBef>
              <a:buClr>
                <a:schemeClr val="tx2"/>
              </a:buClr>
              <a:tabLst/>
              <a:defRPr/>
            </a:pPr>
            <a:endParaRPr lang="el-GR" b="1" dirty="0">
              <a:solidFill>
                <a:schemeClr val="tx2"/>
              </a:solidFill>
            </a:endParaRPr>
          </a:p>
          <a:p>
            <a:pPr eaLnBrk="1" hangingPunct="1">
              <a:lnSpc>
                <a:spcPct val="80000"/>
              </a:lnSpc>
              <a:buFontTx/>
              <a:buNone/>
              <a:defRPr/>
            </a:pPr>
            <a:r>
              <a:rPr lang="el-GR" sz="2400" dirty="0"/>
              <a:t>Τα αποτελέσματα θα πρέπει να ανήκουν στο σχολείο.</a:t>
            </a:r>
          </a:p>
        </p:txBody>
      </p:sp>
      <p:sp>
        <p:nvSpPr>
          <p:cNvPr id="9220" name="Rectangle 4"/>
          <p:cNvSpPr>
            <a:spLocks noGrp="1" noChangeArrowheads="1"/>
          </p:cNvSpPr>
          <p:nvPr/>
        </p:nvSpPr>
        <p:spPr bwMode="auto">
          <a:xfrm>
            <a:off x="971550" y="836613"/>
            <a:ext cx="6723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l-GR" smtClean="0"/>
              <a:t> </a:t>
            </a:r>
            <a:endParaRPr lang="el-GR" altLang="en-US" sz="3600" b="1">
              <a:solidFill>
                <a:srgbClr val="514338"/>
              </a:solidFill>
            </a:endParaRPr>
          </a:p>
        </p:txBody>
      </p:sp>
      <p:sp>
        <p:nvSpPr>
          <p:cNvPr id="7" name="TextBox 6"/>
          <p:cNvSpPr txBox="1"/>
          <p:nvPr/>
        </p:nvSpPr>
        <p:spPr>
          <a:xfrm>
            <a:off x="30485" y="689115"/>
            <a:ext cx="8964612" cy="1200329"/>
          </a:xfrm>
          <a:prstGeom prst="rect">
            <a:avLst/>
          </a:prstGeom>
          <a:noFill/>
        </p:spPr>
        <p:txBody>
          <a:bodyPr>
            <a:spAutoFit/>
          </a:bodyPr>
          <a:lstStyle/>
          <a:p>
            <a:pPr algn="ctr">
              <a:defRPr/>
            </a:pPr>
            <a:r>
              <a:rPr lang="el-GR" sz="3600" dirty="0">
                <a:solidFill>
                  <a:srgbClr val="FF0000"/>
                </a:solidFill>
                <a:effectLst>
                  <a:outerShdw blurRad="38100" dist="38100" dir="2700000" algn="tl">
                    <a:srgbClr val="000000">
                      <a:alpha val="43137"/>
                    </a:srgbClr>
                  </a:outerShdw>
                </a:effectLst>
                <a:latin typeface="+mj-lt"/>
              </a:rPr>
              <a:t>Χαρακτηριστικά μιας αποτελεσματικής επίσκεψης στο σχολείο</a:t>
            </a:r>
          </a:p>
        </p:txBody>
      </p:sp>
    </p:spTree>
    <p:extLst>
      <p:ext uri="{BB962C8B-B14F-4D97-AF65-F5344CB8AC3E}">
        <p14:creationId xmlns:p14="http://schemas.microsoft.com/office/powerpoint/2010/main" val="303263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4704"/>
            <a:ext cx="8229600" cy="720080"/>
          </a:xfrm>
        </p:spPr>
        <p:txBody>
          <a:bodyPr>
            <a:normAutofit fontScale="90000"/>
          </a:bodyPr>
          <a:lstStyle/>
          <a:p>
            <a:pPr eaLnBrk="1" hangingPunct="1"/>
            <a:r>
              <a:rPr lang="el-GR" altLang="en-US" dirty="0">
                <a:solidFill>
                  <a:srgbClr val="FF0000"/>
                </a:solidFill>
              </a:rPr>
              <a:t>Στόχοι του συγκεκριμένου εργαστηρίου για </a:t>
            </a:r>
            <a:r>
              <a:rPr lang="el-GR" altLang="en-US" dirty="0" smtClean="0">
                <a:solidFill>
                  <a:srgbClr val="FF0000"/>
                </a:solidFill>
              </a:rPr>
              <a:t>εκπαιδευτικούς</a:t>
            </a:r>
            <a:endParaRPr lang="el-GR" altLang="en-US" dirty="0">
              <a:solidFill>
                <a:srgbClr val="FF0000"/>
              </a:solidFill>
            </a:endParaRPr>
          </a:p>
        </p:txBody>
      </p:sp>
      <p:sp>
        <p:nvSpPr>
          <p:cNvPr id="3" name="Content Placeholder 2"/>
          <p:cNvSpPr>
            <a:spLocks noGrp="1"/>
          </p:cNvSpPr>
          <p:nvPr>
            <p:ph idx="1"/>
          </p:nvPr>
        </p:nvSpPr>
        <p:spPr>
          <a:xfrm>
            <a:off x="611560" y="1700808"/>
            <a:ext cx="8229600" cy="4320480"/>
          </a:xfrm>
        </p:spPr>
        <p:txBody>
          <a:bodyPr rtlCol="0">
            <a:normAutofit fontScale="55000" lnSpcReduction="20000"/>
          </a:bodyPr>
          <a:lstStyle/>
          <a:p>
            <a:pPr marL="266700" indent="-266700">
              <a:defRPr/>
            </a:pPr>
            <a:r>
              <a:rPr lang="el-GR" dirty="0" smtClean="0"/>
              <a:t>Βοήθεια προς τους συμμετέχοντες για την απόκτηση πλήρους γνώσης και </a:t>
            </a:r>
            <a:r>
              <a:rPr lang="el-GR" b="1" dirty="0" smtClean="0"/>
              <a:t>κατανόησης των στρατηγικών μείωσης του εκφοβισμού</a:t>
            </a:r>
            <a:r>
              <a:rPr lang="el-GR" dirty="0" smtClean="0"/>
              <a:t> και άλλων μορφών βίας στα σχολεία.</a:t>
            </a:r>
          </a:p>
          <a:p>
            <a:pPr marL="266700" indent="-266700">
              <a:defRPr/>
            </a:pPr>
            <a:r>
              <a:rPr lang="el-GR" dirty="0" smtClean="0"/>
              <a:t>Παρουσίαση ειδών εκπαίδευσης και τεχνικών που ενδείκνυνται για τα </a:t>
            </a:r>
            <a:r>
              <a:rPr lang="el-GR" b="1" dirty="0" smtClean="0"/>
              <a:t>προγράμματα καταπολέμησης του εκφοβισμού</a:t>
            </a:r>
            <a:r>
              <a:rPr lang="el-GR" dirty="0" smtClean="0"/>
              <a:t>. </a:t>
            </a:r>
          </a:p>
          <a:p>
            <a:pPr marL="266700" indent="-266700">
              <a:defRPr/>
            </a:pPr>
            <a:r>
              <a:rPr lang="el-GR" b="1" dirty="0" smtClean="0"/>
              <a:t>Ανάπτυξη δεξιοτήτων των συμμετεχόντων </a:t>
            </a:r>
            <a:r>
              <a:rPr lang="el-GR" dirty="0" smtClean="0"/>
              <a:t>ώστε να γίνουν ηγέτες γεμάτοι αυτοπεποίθηση για τα επόμενα στάδια του προγράμματος καταπολέμησης του εκφοβισμού.</a:t>
            </a:r>
          </a:p>
          <a:p>
            <a:pPr marL="266700" indent="-266700">
              <a:defRPr/>
            </a:pPr>
            <a:r>
              <a:rPr lang="el-GR" b="1" dirty="0" smtClean="0"/>
              <a:t>Παροχή ευκαιριών </a:t>
            </a:r>
            <a:r>
              <a:rPr lang="el-GR" dirty="0" smtClean="0"/>
              <a:t>στους συμμετέχοντες για εξάσκηση και λήψη παρατηρήσεων (feedback) </a:t>
            </a:r>
            <a:r>
              <a:rPr lang="el-GR" b="1" dirty="0" smtClean="0"/>
              <a:t>σχετικά με τις απαιτούμενες δεξιότητες</a:t>
            </a:r>
            <a:r>
              <a:rPr lang="el-GR" dirty="0" smtClean="0"/>
              <a:t>, ώστε να ηγηθούν ενός προγράμματος καταπολέμησης εκφοβισμού στο σχολείο.</a:t>
            </a:r>
          </a:p>
          <a:p>
            <a:pPr marL="266700" indent="-266700">
              <a:defRPr/>
            </a:pPr>
            <a:r>
              <a:rPr lang="el-GR" dirty="0" smtClean="0"/>
              <a:t>Δημιουργία μιας ομάδας διοργανωτών και σχολικών καθοδηγητών του προγράμματος καταπολέμησης του εκφοβισμού, η οποία θα συγκροτήσει μια μαθησιακή κοινότητα που θα παρέχει υποστήριξη κατά την ανταλλαγή εμπειριών και καλών πρακτικών, συνεχίζοντας την ανάπτυξη των δεξιοτήτων τους.</a:t>
            </a:r>
          </a:p>
          <a:p>
            <a:pPr marL="266700" indent="-266700" eaLnBrk="1" fontAlgn="auto" hangingPunct="1">
              <a:spcAft>
                <a:spcPts val="0"/>
              </a:spcAft>
              <a:buFont typeface="Arial" pitchFamily="34" charset="0"/>
              <a:buChar char="•"/>
              <a:defRPr/>
            </a:pP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20848" y="764704"/>
            <a:ext cx="8507288" cy="796950"/>
          </a:xfrm>
        </p:spPr>
        <p:txBody>
          <a:bodyPr>
            <a:normAutofit fontScale="90000"/>
          </a:bodyPr>
          <a:lstStyle/>
          <a:p>
            <a:r>
              <a:t/>
            </a:r>
            <a:br/>
            <a:r>
              <a:t/>
            </a:r>
            <a:br/>
            <a:r>
              <a:t/>
            </a:r>
            <a:br/>
            <a:r>
              <a:t/>
            </a:r>
            <a:br/>
            <a:endParaRPr lang="el-GR" altLang="en-US" sz="1400" dirty="0"/>
          </a:p>
        </p:txBody>
      </p:sp>
      <p:sp>
        <p:nvSpPr>
          <p:cNvPr id="39940" name="Rectangle 3"/>
          <p:cNvSpPr>
            <a:spLocks noGrp="1" noChangeArrowheads="1"/>
          </p:cNvSpPr>
          <p:nvPr>
            <p:ph type="body" idx="1"/>
          </p:nvPr>
        </p:nvSpPr>
        <p:spPr>
          <a:xfrm>
            <a:off x="755576" y="1772816"/>
            <a:ext cx="8136904" cy="4352925"/>
          </a:xfrm>
        </p:spPr>
        <p:txBody>
          <a:bodyPr>
            <a:normAutofit/>
          </a:bodyPr>
          <a:lstStyle/>
          <a:p>
            <a:pPr marL="0" indent="0">
              <a:spcBef>
                <a:spcPts val="600"/>
              </a:spcBef>
              <a:buFont typeface="Arial" charset="0"/>
              <a:buNone/>
              <a:defRPr/>
            </a:pPr>
            <a:r>
              <a:rPr lang="el-GR" sz="1800" dirty="0"/>
              <a:t>Επικοινωνήστε με σαφήνεια:</a:t>
            </a:r>
          </a:p>
          <a:p>
            <a:pPr lvl="1">
              <a:spcBef>
                <a:spcPts val="600"/>
              </a:spcBef>
              <a:defRPr/>
            </a:pPr>
            <a:r>
              <a:rPr lang="el-GR" sz="1400" dirty="0">
                <a:solidFill>
                  <a:schemeClr val="tx2"/>
                </a:solidFill>
              </a:rPr>
              <a:t>Δώστε ιδιαίτερη προσοχή στις απόψεις των μαθητών </a:t>
            </a:r>
          </a:p>
          <a:p>
            <a:pPr lvl="1">
              <a:spcBef>
                <a:spcPts val="600"/>
              </a:spcBef>
              <a:defRPr/>
            </a:pPr>
            <a:r>
              <a:rPr lang="el-GR" sz="1400" dirty="0">
                <a:solidFill>
                  <a:schemeClr val="tx2"/>
                </a:solidFill>
              </a:rPr>
              <a:t>Μιλήστε σε απλή γλώσσα ώστε να καταλαβαίνουν </a:t>
            </a:r>
          </a:p>
          <a:p>
            <a:pPr lvl="1">
              <a:spcBef>
                <a:spcPts val="600"/>
              </a:spcBef>
              <a:defRPr/>
            </a:pPr>
            <a:r>
              <a:rPr lang="el-GR" sz="1400" dirty="0">
                <a:solidFill>
                  <a:schemeClr val="tx2"/>
                </a:solidFill>
              </a:rPr>
              <a:t>Αποφύγετε την χρήση τεχνικής ορολογίας </a:t>
            </a:r>
          </a:p>
          <a:p>
            <a:pPr lvl="1">
              <a:spcBef>
                <a:spcPts val="600"/>
              </a:spcBef>
              <a:defRPr/>
            </a:pPr>
            <a:r>
              <a:rPr lang="el-GR" sz="1400" dirty="0">
                <a:solidFill>
                  <a:schemeClr val="tx2"/>
                </a:solidFill>
              </a:rPr>
              <a:t>Ενημερώστε τους σχετικά με το θέμα και λάβετε υπόψη σας το επίπεδο κατανόησης</a:t>
            </a:r>
          </a:p>
          <a:p>
            <a:pPr lvl="1">
              <a:spcBef>
                <a:spcPts val="600"/>
              </a:spcBef>
              <a:defRPr/>
            </a:pPr>
            <a:r>
              <a:rPr lang="el-GR" sz="1400" dirty="0">
                <a:solidFill>
                  <a:schemeClr val="tx2"/>
                </a:solidFill>
              </a:rPr>
              <a:t>Θέστε ανοιχτού τύπου ερωτήσεις (που δεν απαιτούν απλώς ένα «ναι» ή «όχι») ώστε να διασφαλίσετε ότι θα εκφράσουν την άποψή τους.</a:t>
            </a:r>
          </a:p>
          <a:p>
            <a:pPr marL="0" indent="0">
              <a:spcBef>
                <a:spcPts val="600"/>
              </a:spcBef>
              <a:buFont typeface="Arial" charset="0"/>
              <a:buNone/>
              <a:defRPr/>
            </a:pPr>
            <a:r>
              <a:rPr lang="el-GR" sz="1800" dirty="0"/>
              <a:t>Συμπεριλάβετε τους </a:t>
            </a:r>
            <a:r>
              <a:rPr lang="el-GR" sz="1800" dirty="0" smtClean="0"/>
              <a:t>μαθητές/μαθήτριες </a:t>
            </a:r>
            <a:r>
              <a:rPr lang="el-GR" sz="1800" dirty="0"/>
              <a:t>στη λήψη αποφάσεων.</a:t>
            </a:r>
          </a:p>
          <a:p>
            <a:pPr marL="0" lvl="0" indent="0">
              <a:lnSpc>
                <a:spcPct val="90000"/>
              </a:lnSpc>
              <a:buNone/>
              <a:defRPr/>
            </a:pPr>
            <a:r>
              <a:rPr lang="el-GR" sz="1400" i="1" dirty="0">
                <a:solidFill>
                  <a:schemeClr val="tx2"/>
                </a:solidFill>
              </a:rPr>
              <a:t>«Πολλά σχολεία σε άσχημη κατάσταση θα μπορούν να μεταμορφωθούν εάν ληφθεί υπόψη η άποψη των μαθητών και χρησιμοποιηθεί ως βάση για ένα σχέδιο βελτίωσης. Τα νεαρά άτομα είναι παρατηρητικά και συχνά είναι σε θέση για αναλυτικό και εποικοδομητικό σχολιασμό, παρότι μερικές φορές αγνοούνται ως μη ικανά για να κρίνουν τέτοια ζητήματα».</a:t>
            </a:r>
            <a:r>
              <a:rPr lang="en-US" sz="2800" dirty="0" smtClean="0"/>
              <a:t>			</a:t>
            </a:r>
          </a:p>
          <a:p>
            <a:pPr marL="0" lvl="0" indent="0" algn="r">
              <a:lnSpc>
                <a:spcPct val="90000"/>
              </a:lnSpc>
              <a:buNone/>
              <a:defRPr/>
            </a:pPr>
            <a:r>
              <a:rPr lang="el-GR" sz="1200" i="1" dirty="0">
                <a:solidFill>
                  <a:schemeClr val="tx2"/>
                </a:solidFill>
              </a:rPr>
              <a:t>(Children at the Margins  Billington and Pomerantz)</a:t>
            </a:r>
          </a:p>
          <a:p>
            <a:pPr marL="0" indent="0">
              <a:spcBef>
                <a:spcPts val="600"/>
              </a:spcBef>
              <a:buFont typeface="Arial" charset="0"/>
              <a:buNone/>
              <a:defRPr/>
            </a:pPr>
            <a:endParaRPr lang="el-GR" sz="1800" dirty="0"/>
          </a:p>
          <a:p>
            <a:pPr marL="0" indent="0">
              <a:lnSpc>
                <a:spcPct val="80000"/>
              </a:lnSpc>
              <a:buNone/>
              <a:defRPr/>
            </a:pPr>
            <a:endParaRPr lang="el-GR" sz="1800" dirty="0"/>
          </a:p>
          <a:p>
            <a:pPr>
              <a:lnSpc>
                <a:spcPct val="80000"/>
              </a:lnSpc>
              <a:defRPr/>
            </a:pPr>
            <a:endParaRPr lang="el-GR" sz="1800" dirty="0"/>
          </a:p>
        </p:txBody>
      </p:sp>
      <p:sp>
        <p:nvSpPr>
          <p:cNvPr id="30724" name="Rectangle 4"/>
          <p:cNvSpPr>
            <a:spLocks noChangeArrowheads="1"/>
          </p:cNvSpPr>
          <p:nvPr/>
        </p:nvSpPr>
        <p:spPr bwMode="auto">
          <a:xfrm>
            <a:off x="-152400" y="836712"/>
            <a:ext cx="94488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3200" dirty="0">
                <a:solidFill>
                  <a:srgbClr val="FF0000"/>
                </a:solidFill>
                <a:effectLst>
                  <a:outerShdw blurRad="38100" dist="38100" dir="2700000" algn="tl">
                    <a:srgbClr val="000000">
                      <a:alpha val="43137"/>
                    </a:srgbClr>
                  </a:outerShdw>
                </a:effectLst>
              </a:rPr>
              <a:t>Προσοχή και ανταπόκριση στις απόψεις των </a:t>
            </a:r>
            <a:r>
              <a:rPr lang="el-GR" altLang="en-US" sz="3200" dirty="0" smtClean="0">
                <a:solidFill>
                  <a:srgbClr val="FF0000"/>
                </a:solidFill>
                <a:effectLst>
                  <a:outerShdw blurRad="38100" dist="38100" dir="2700000" algn="tl">
                    <a:srgbClr val="000000">
                      <a:alpha val="43137"/>
                    </a:srgbClr>
                  </a:outerShdw>
                </a:effectLst>
              </a:rPr>
              <a:t>μαθητών/μαθητριών</a:t>
            </a:r>
            <a:endParaRPr lang="el-GR" altLang="en-US" sz="3200" dirty="0">
              <a:solidFill>
                <a:srgbClr val="FF0000"/>
              </a:solidFill>
              <a:effectLst>
                <a:outerShdw blurRad="38100" dist="38100" dir="2700000" algn="tl">
                  <a:srgbClr val="000000">
                    <a:alpha val="43137"/>
                  </a:srgbClr>
                </a:outerShdw>
              </a:effectLst>
            </a:endParaRPr>
          </a:p>
        </p:txBody>
      </p:sp>
      <p:sp>
        <p:nvSpPr>
          <p:cNvPr id="6"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l-GR" sz="1400" b="0" dirty="0">
                <a:solidFill>
                  <a:schemeClr val="bg1"/>
                </a:solidFill>
              </a:rPr>
              <a:t>1.</a:t>
            </a:r>
            <a:fld id="{64DDB948-8E47-49F4-B698-8E2E7AC2DF63}" type="slidenum">
              <a:rPr lang="en-US" sz="1400" b="0" smtClean="0">
                <a:solidFill>
                  <a:schemeClr val="bg1"/>
                </a:solidFill>
              </a:rPr>
              <a:pPr>
                <a:defRPr/>
              </a:pPr>
              <a:t>30</a:t>
            </a:fld>
            <a:endParaRPr lang="el-GR" sz="1400" b="0" dirty="0">
              <a:solidFill>
                <a:schemeClr val="bg1"/>
              </a:solidFill>
            </a:endParaRPr>
          </a:p>
        </p:txBody>
      </p:sp>
    </p:spTree>
    <p:extLst>
      <p:ext uri="{BB962C8B-B14F-4D97-AF65-F5344CB8AC3E}">
        <p14:creationId xmlns:p14="http://schemas.microsoft.com/office/powerpoint/2010/main" val="2908256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452121"/>
            <a:ext cx="8229600" cy="1143000"/>
          </a:xfrm>
        </p:spPr>
        <p:txBody>
          <a:bodyPr/>
          <a:lstStyle/>
          <a:p>
            <a:pPr algn="ctr"/>
            <a:r>
              <a:rPr lang="el-GR" altLang="en-US" dirty="0">
                <a:solidFill>
                  <a:srgbClr val="FF0000"/>
                </a:solidFill>
              </a:rPr>
              <a:t>Βέλτιστη αξιοποίηση των </a:t>
            </a:r>
            <a:r>
              <a:rPr lang="el-GR" altLang="en-US" dirty="0" smtClean="0">
                <a:solidFill>
                  <a:srgbClr val="FF0000"/>
                </a:solidFill>
              </a:rPr>
              <a:t>μαθητών/μαθητριών </a:t>
            </a:r>
            <a:endParaRPr lang="el-GR" altLang="en-US" dirty="0">
              <a:solidFill>
                <a:srgbClr val="FF0000"/>
              </a:solidFill>
            </a:endParaRPr>
          </a:p>
        </p:txBody>
      </p:sp>
      <p:sp>
        <p:nvSpPr>
          <p:cNvPr id="41988" name="Rectangle 3"/>
          <p:cNvSpPr>
            <a:spLocks noGrp="1" noChangeArrowheads="1"/>
          </p:cNvSpPr>
          <p:nvPr>
            <p:ph type="body" idx="1"/>
          </p:nvPr>
        </p:nvSpPr>
        <p:spPr>
          <a:xfrm>
            <a:off x="852887" y="1686572"/>
            <a:ext cx="7859663" cy="4608413"/>
          </a:xfrm>
        </p:spPr>
        <p:txBody>
          <a:bodyPr>
            <a:normAutofit/>
          </a:bodyPr>
          <a:lstStyle/>
          <a:p>
            <a:pPr marL="0" indent="0">
              <a:lnSpc>
                <a:spcPct val="90000"/>
              </a:lnSpc>
              <a:buFont typeface="Arial" charset="0"/>
              <a:buNone/>
              <a:defRPr/>
            </a:pPr>
            <a:r>
              <a:rPr lang="el-GR" sz="2000" dirty="0">
                <a:solidFill>
                  <a:schemeClr val="tx2"/>
                </a:solidFill>
              </a:rPr>
              <a:t>Η </a:t>
            </a:r>
            <a:r>
              <a:rPr lang="el-GR" sz="2000" b="1" dirty="0">
                <a:solidFill>
                  <a:schemeClr val="tx2"/>
                </a:solidFill>
              </a:rPr>
              <a:t>Unicef</a:t>
            </a:r>
            <a:r>
              <a:rPr lang="el-GR" sz="2000" dirty="0">
                <a:solidFill>
                  <a:schemeClr val="tx2"/>
                </a:solidFill>
              </a:rPr>
              <a:t> εργάζεται προς τη δημιουργία περισσότερο φιλικών προς τα παιδιά σχολείων.</a:t>
            </a:r>
          </a:p>
          <a:p>
            <a:pPr marL="0" indent="0">
              <a:lnSpc>
                <a:spcPct val="80000"/>
              </a:lnSpc>
              <a:buFont typeface="Arial" charset="0"/>
              <a:buNone/>
              <a:defRPr/>
            </a:pPr>
            <a:endParaRPr lang="el-GR" sz="1800" dirty="0"/>
          </a:p>
          <a:p>
            <a:pPr marL="0" indent="0">
              <a:lnSpc>
                <a:spcPct val="80000"/>
              </a:lnSpc>
              <a:buFont typeface="Arial" charset="0"/>
              <a:buNone/>
              <a:defRPr/>
            </a:pPr>
            <a:r>
              <a:rPr lang="el-GR" sz="1800" dirty="0"/>
              <a:t>Οι παρακάτω αρχές υποστηρίζουν τη μάθηση σε ένα </a:t>
            </a:r>
            <a:r>
              <a:rPr lang="el-GR" sz="1800" b="1" dirty="0"/>
              <a:t>φιλικό προς τα παιδιά σχολείο: </a:t>
            </a:r>
            <a:endParaRPr lang="el-GR" sz="1800" b="1" dirty="0" smtClean="0"/>
          </a:p>
          <a:p>
            <a:pPr marL="0" indent="0">
              <a:lnSpc>
                <a:spcPct val="80000"/>
              </a:lnSpc>
              <a:buFont typeface="Arial" charset="0"/>
              <a:buNone/>
              <a:defRPr/>
            </a:pPr>
            <a:endParaRPr lang="el-GR" sz="1800" b="1" dirty="0"/>
          </a:p>
          <a:p>
            <a:pPr marL="523875">
              <a:lnSpc>
                <a:spcPct val="80000"/>
              </a:lnSpc>
              <a:defRPr/>
            </a:pPr>
            <a:r>
              <a:rPr lang="el-GR" sz="1800" dirty="0"/>
              <a:t>Σεβασμός προς τους μαθητές ως άτομα</a:t>
            </a:r>
          </a:p>
          <a:p>
            <a:pPr marL="523875">
              <a:lnSpc>
                <a:spcPct val="80000"/>
              </a:lnSpc>
              <a:defRPr/>
            </a:pPr>
            <a:r>
              <a:rPr lang="el-GR" sz="1800" dirty="0"/>
              <a:t>Δίκαιη μεταχείριση προς όλους τους μαθητές</a:t>
            </a:r>
          </a:p>
          <a:p>
            <a:pPr marL="523875">
              <a:lnSpc>
                <a:spcPct val="80000"/>
              </a:lnSpc>
              <a:defRPr/>
            </a:pPr>
            <a:r>
              <a:rPr lang="el-GR" sz="1800" dirty="0"/>
              <a:t>Αυτονομία</a:t>
            </a:r>
          </a:p>
          <a:p>
            <a:pPr marL="523875">
              <a:lnSpc>
                <a:spcPct val="80000"/>
              </a:lnSpc>
              <a:defRPr/>
            </a:pPr>
            <a:r>
              <a:rPr lang="el-GR" sz="1800" dirty="0"/>
              <a:t>Πνευματική </a:t>
            </a:r>
            <a:r>
              <a:rPr lang="el-GR" sz="1800" dirty="0" smtClean="0"/>
              <a:t>κινητοποίηση</a:t>
            </a:r>
            <a:endParaRPr lang="el-GR" sz="1800" dirty="0"/>
          </a:p>
          <a:p>
            <a:pPr marL="523875">
              <a:lnSpc>
                <a:spcPct val="80000"/>
              </a:lnSpc>
              <a:defRPr/>
            </a:pPr>
            <a:r>
              <a:rPr lang="el-GR" sz="1800" dirty="0"/>
              <a:t>Κοινωνική στήριξη</a:t>
            </a:r>
          </a:p>
          <a:p>
            <a:pPr marL="523875">
              <a:lnSpc>
                <a:spcPct val="80000"/>
              </a:lnSpc>
              <a:defRPr/>
            </a:pPr>
            <a:r>
              <a:rPr lang="el-GR" sz="1800" dirty="0"/>
              <a:t>Ασφάλεια</a:t>
            </a:r>
          </a:p>
          <a:p>
            <a:pPr marL="180975" indent="0">
              <a:lnSpc>
                <a:spcPct val="80000"/>
              </a:lnSpc>
              <a:buNone/>
              <a:defRPr/>
            </a:pPr>
            <a:endParaRPr lang="el-GR" sz="1800" dirty="0"/>
          </a:p>
          <a:p>
            <a:pPr marL="0" indent="0">
              <a:lnSpc>
                <a:spcPct val="80000"/>
              </a:lnSpc>
              <a:buFont typeface="Wingdings" pitchFamily="2" charset="2"/>
              <a:buNone/>
              <a:defRPr/>
            </a:pPr>
            <a:r>
              <a:rPr lang="el-GR" sz="1800" dirty="0">
                <a:solidFill>
                  <a:schemeClr val="tx2"/>
                </a:solidFill>
              </a:rPr>
              <a:t>Πώς μπορούν να εφαρμοστούν αυτές οι αρχές ώστε οι μαθητές να συμπεριλαμβάνονται στην </a:t>
            </a:r>
            <a:r>
              <a:rPr lang="el-GR" sz="1800" dirty="0" smtClean="0">
                <a:solidFill>
                  <a:schemeClr val="tx2"/>
                </a:solidFill>
              </a:rPr>
              <a:t> εκπαιδευτική διαδικασία ;</a:t>
            </a:r>
            <a:endParaRPr lang="el-GR" sz="1800" dirty="0">
              <a:solidFill>
                <a:schemeClr val="tx2"/>
              </a:solidFill>
            </a:endParaRPr>
          </a:p>
          <a:p>
            <a:pPr>
              <a:lnSpc>
                <a:spcPct val="80000"/>
              </a:lnSpc>
              <a:buFontTx/>
              <a:buNone/>
              <a:defRPr/>
            </a:pPr>
            <a:endParaRPr lang="el-GR" sz="1800" dirty="0"/>
          </a:p>
        </p:txBody>
      </p:sp>
      <p:sp>
        <p:nvSpPr>
          <p:cNvPr id="5"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l-GR" sz="1400" b="0" dirty="0">
                <a:solidFill>
                  <a:schemeClr val="bg1"/>
                </a:solidFill>
              </a:rPr>
              <a:t>1.</a:t>
            </a:r>
            <a:fld id="{64DDB948-8E47-49F4-B698-8E2E7AC2DF63}" type="slidenum">
              <a:rPr lang="en-US" sz="1400" b="0" smtClean="0">
                <a:solidFill>
                  <a:schemeClr val="bg1"/>
                </a:solidFill>
              </a:rPr>
              <a:pPr>
                <a:defRPr/>
              </a:pPr>
              <a:t>31</a:t>
            </a:fld>
            <a:endParaRPr lang="el-GR" sz="1400" b="0" dirty="0">
              <a:solidFill>
                <a:schemeClr val="bg1"/>
              </a:solidFill>
            </a:endParaRPr>
          </a:p>
        </p:txBody>
      </p:sp>
      <p:pic>
        <p:nvPicPr>
          <p:cNvPr id="6" name="Picture 4" descr="http://www.citifmonline.com/wp-content/uploads/2014/02/22-unicef-logo-600.jpg">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F15F726-0A62-4AA2-9B1F-E859714D31C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826" y="3714752"/>
            <a:ext cx="1512168" cy="1335184"/>
          </a:xfrm>
          <a:prstGeom prst="rect">
            <a:avLst/>
          </a:prstGeom>
          <a:noFill/>
          <a:ln>
            <a:noFill/>
          </a:ln>
        </p:spPr>
      </p:pic>
    </p:spTree>
    <p:extLst>
      <p:ext uri="{BB962C8B-B14F-4D97-AF65-F5344CB8AC3E}">
        <p14:creationId xmlns:p14="http://schemas.microsoft.com/office/powerpoint/2010/main" val="283330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15950"/>
            <a:ext cx="8229600" cy="990600"/>
          </a:xfrm>
        </p:spPr>
        <p:txBody>
          <a:bodyPr>
            <a:noAutofit/>
          </a:bodyPr>
          <a:lstStyle/>
          <a:p>
            <a:r>
              <a:rPr lang="el-GR" sz="3600" dirty="0">
                <a:solidFill>
                  <a:srgbClr val="FF0000"/>
                </a:solidFill>
              </a:rPr>
              <a:t>Αναμενόμενα αποτελέσματα σε ένα </a:t>
            </a:r>
            <a:r>
              <a:rPr lang="el-GR" sz="3600" dirty="0" smtClean="0">
                <a:solidFill>
                  <a:srgbClr val="FF0000"/>
                </a:solidFill>
              </a:rPr>
              <a:t>πρότυπο σχολείο</a:t>
            </a:r>
            <a:endParaRPr lang="el-GR" sz="3600" dirty="0">
              <a:solidFill>
                <a:srgbClr val="FF0000"/>
              </a:solidFill>
            </a:endParaRPr>
          </a:p>
        </p:txBody>
      </p:sp>
      <p:sp>
        <p:nvSpPr>
          <p:cNvPr id="3" name="Content Placeholder 2"/>
          <p:cNvSpPr>
            <a:spLocks noGrp="1"/>
          </p:cNvSpPr>
          <p:nvPr>
            <p:ph idx="1"/>
          </p:nvPr>
        </p:nvSpPr>
        <p:spPr>
          <a:xfrm>
            <a:off x="1115616" y="1606550"/>
            <a:ext cx="7344816" cy="4876800"/>
          </a:xfrm>
        </p:spPr>
        <p:txBody>
          <a:bodyPr>
            <a:noAutofit/>
          </a:bodyPr>
          <a:lstStyle/>
          <a:p>
            <a:pPr marL="266700" indent="-266700">
              <a:buFont typeface="+mj-lt"/>
              <a:buAutoNum type="arabicPeriod"/>
            </a:pPr>
            <a:r>
              <a:rPr lang="el-GR" sz="1400" b="1" dirty="0"/>
              <a:t>Γνώση των συνεπειών του εκφοβισμού και άλλων μορφών βίας σε μαθητές από όλους τους φορείς </a:t>
            </a:r>
          </a:p>
          <a:p>
            <a:pPr marL="266700" indent="-266700">
              <a:buFont typeface="+mj-lt"/>
              <a:buAutoNum type="arabicPeriod"/>
            </a:pPr>
            <a:r>
              <a:rPr lang="el-GR" sz="1400" b="1" dirty="0"/>
              <a:t>Συχνές επισκέψεις στο σχολείο</a:t>
            </a:r>
            <a:r>
              <a:rPr lang="el-GR" sz="1400" dirty="0"/>
              <a:t> για το θέμα του εκφοβισμού και άλλων μορφών βίαιης συμπεριφοράς, σε τι δράσεις προχωρά το σχολείο για τη μείωσή τους </a:t>
            </a:r>
          </a:p>
          <a:p>
            <a:pPr marL="266700" indent="-266700">
              <a:buFont typeface="+mj-lt"/>
              <a:buAutoNum type="arabicPeriod"/>
            </a:pPr>
            <a:r>
              <a:rPr lang="el-GR" sz="1400" b="1" dirty="0"/>
              <a:t>Αποτελεσματικές, ολιστικές σχολικές πολιτικές και στρατηγικές </a:t>
            </a:r>
            <a:r>
              <a:rPr lang="el-GR" sz="1400" dirty="0"/>
              <a:t>για τη δημιουργία ενός μη βίαιου μαθησιακού περιβάλλοντος, </a:t>
            </a:r>
            <a:r>
              <a:rPr lang="el-GR" sz="1400" b="1" dirty="0"/>
              <a:t>αντιμετώπιση των αιτιών του εκφοβισμού </a:t>
            </a:r>
            <a:r>
              <a:rPr lang="el-GR" sz="1400" dirty="0"/>
              <a:t>και των άλλων μορφών βίας</a:t>
            </a:r>
          </a:p>
          <a:p>
            <a:pPr marL="266700" indent="-266700">
              <a:buFont typeface="+mj-lt"/>
              <a:buAutoNum type="arabicPeriod"/>
            </a:pPr>
            <a:r>
              <a:rPr lang="el-GR" sz="1400" b="1" dirty="0"/>
              <a:t>Ηγετικές δεξιότητες</a:t>
            </a:r>
            <a:r>
              <a:rPr lang="el-GR" sz="1400" dirty="0"/>
              <a:t> στο σχολείο με στόχο την ανάπτυξη</a:t>
            </a:r>
          </a:p>
          <a:p>
            <a:pPr marL="266700" indent="-266700">
              <a:buFont typeface="+mj-lt"/>
              <a:buAutoNum type="arabicPeriod"/>
            </a:pPr>
            <a:r>
              <a:rPr lang="el-GR" sz="1400" dirty="0" smtClean="0"/>
              <a:t>Προσανατολισμός στην  </a:t>
            </a:r>
            <a:r>
              <a:rPr lang="el-GR" sz="1400" b="1" dirty="0" smtClean="0"/>
              <a:t>Κοινωνική και Συναισθηματική Μάθηση</a:t>
            </a:r>
          </a:p>
          <a:p>
            <a:pPr marL="266700" indent="-266700">
              <a:buFont typeface="+mj-lt"/>
              <a:buAutoNum type="arabicPeriod"/>
            </a:pPr>
            <a:r>
              <a:rPr lang="el-GR" sz="1400" b="1" dirty="0" smtClean="0"/>
              <a:t>Αποτελεσματικές </a:t>
            </a:r>
            <a:r>
              <a:rPr lang="el-GR" sz="1400" b="1" dirty="0"/>
              <a:t>στρατηγικές </a:t>
            </a:r>
            <a:r>
              <a:rPr lang="el-GR" sz="1400" dirty="0"/>
              <a:t>για τη μετατροπή του σχολείου σε ένα </a:t>
            </a:r>
            <a:r>
              <a:rPr lang="el-GR" sz="1400" b="1" dirty="0"/>
              <a:t>ασφαλές περιβάλλον</a:t>
            </a:r>
          </a:p>
          <a:p>
            <a:pPr marL="266700" indent="-266700">
              <a:buFont typeface="+mj-lt"/>
              <a:buAutoNum type="arabicPeriod"/>
            </a:pPr>
            <a:r>
              <a:rPr lang="el-GR" sz="1400" b="1" dirty="0"/>
              <a:t>Επιμόρφωση του προσωπικού </a:t>
            </a:r>
          </a:p>
          <a:p>
            <a:pPr marL="266700" indent="-266700">
              <a:buFont typeface="+mj-lt"/>
              <a:buAutoNum type="arabicPeriod"/>
            </a:pPr>
            <a:r>
              <a:rPr lang="el-GR" sz="1400" b="1" dirty="0"/>
              <a:t>Συμμετοχή των μαθητών</a:t>
            </a:r>
          </a:p>
          <a:p>
            <a:pPr marL="266700" indent="-266700">
              <a:buFont typeface="+mj-lt"/>
              <a:buAutoNum type="arabicPeriod"/>
            </a:pPr>
            <a:r>
              <a:rPr lang="el-GR" sz="1400" b="1" dirty="0"/>
              <a:t>Συμμετοχή των οικογενειών</a:t>
            </a:r>
          </a:p>
          <a:p>
            <a:pPr marL="266700" indent="-266700">
              <a:buFont typeface="+mj-lt"/>
              <a:buAutoNum type="arabicPeriod"/>
            </a:pPr>
            <a:r>
              <a:rPr lang="el-GR" sz="1400" b="1" dirty="0"/>
              <a:t>Ενασχόληση και συμμετοχή στην τοπική κοινότητ</a:t>
            </a:r>
            <a:r>
              <a:rPr lang="el-GR" sz="1400" dirty="0"/>
              <a:t>α μέσω των αξιών της κοινωνίας</a:t>
            </a:r>
          </a:p>
        </p:txBody>
      </p:sp>
    </p:spTree>
    <p:extLst>
      <p:ext uri="{BB962C8B-B14F-4D97-AF65-F5344CB8AC3E}">
        <p14:creationId xmlns:p14="http://schemas.microsoft.com/office/powerpoint/2010/main" val="1086212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536" y="397669"/>
            <a:ext cx="8229600" cy="1143000"/>
          </a:xfrm>
        </p:spPr>
        <p:txBody>
          <a:bodyPr/>
          <a:lstStyle/>
          <a:p>
            <a:r>
              <a:rPr lang="el-GR" altLang="en-US" dirty="0" smtClean="0">
                <a:solidFill>
                  <a:srgbClr val="FF0000"/>
                </a:solidFill>
              </a:rPr>
              <a:t>Έμφαση στα θετικά σημεία</a:t>
            </a:r>
            <a:endParaRPr lang="el-GR" altLang="en-US" dirty="0">
              <a:solidFill>
                <a:srgbClr val="FF0000"/>
              </a:solidFill>
            </a:endParaRPr>
          </a:p>
        </p:txBody>
      </p:sp>
      <p:sp>
        <p:nvSpPr>
          <p:cNvPr id="10243" name="Content Placeholder 2"/>
          <p:cNvSpPr>
            <a:spLocks noGrp="1"/>
          </p:cNvSpPr>
          <p:nvPr>
            <p:ph idx="1"/>
          </p:nvPr>
        </p:nvSpPr>
        <p:spPr/>
        <p:txBody>
          <a:bodyPr/>
          <a:lstStyle/>
          <a:p>
            <a:pPr marL="266700" indent="-266700"/>
            <a:r>
              <a:rPr lang="el-GR" altLang="en-US" sz="2800" dirty="0"/>
              <a:t>Η αλλαγή είναι πιο αποτελεσματική εάν ξεκινά με </a:t>
            </a:r>
            <a:r>
              <a:rPr lang="el-GR" altLang="en-US" sz="2800" dirty="0" smtClean="0"/>
              <a:t>τη </a:t>
            </a:r>
            <a:r>
              <a:rPr lang="el-GR" altLang="en-US" sz="2800" dirty="0"/>
              <a:t>βελτίωση τομέων που ήδη λειτουργούν σωστά.</a:t>
            </a:r>
          </a:p>
          <a:p>
            <a:pPr marL="266700" indent="-266700"/>
            <a:r>
              <a:rPr lang="el-GR" altLang="en-US" sz="2800" dirty="0"/>
              <a:t>Η επίσκεψη στο σχολείο παρουσιάζει τα σημεία στα οποία το σχολείο έχει ήδη πετύχει. </a:t>
            </a:r>
          </a:p>
          <a:p>
            <a:pPr marL="266700" indent="-266700"/>
            <a:r>
              <a:rPr lang="el-GR" sz="2800" dirty="0" smtClean="0"/>
              <a:t>Όλοι συμμετέχουν εξ αρχής - κατ’ αυτόν τον τρόπο διευκολύνεται η κατανόηση, η οικειοθελής συμμετοχή και αποκομίζονται οφέλη από τα αποτελέσματα.</a:t>
            </a:r>
          </a:p>
          <a:p>
            <a:pPr>
              <a:buFont typeface="Arial" charset="0"/>
              <a:buNone/>
            </a:pPr>
            <a:endParaRPr lang="el-GR" altLang="en-US" sz="2800" dirty="0"/>
          </a:p>
        </p:txBody>
      </p:sp>
    </p:spTree>
    <p:extLst>
      <p:ext uri="{BB962C8B-B14F-4D97-AF65-F5344CB8AC3E}">
        <p14:creationId xmlns:p14="http://schemas.microsoft.com/office/powerpoint/2010/main" val="109960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512" y="496416"/>
            <a:ext cx="8229600" cy="720080"/>
          </a:xfrm>
        </p:spPr>
        <p:txBody>
          <a:bodyPr>
            <a:noAutofit/>
          </a:bodyPr>
          <a:lstStyle/>
          <a:p>
            <a:pPr eaLnBrk="1" hangingPunct="1"/>
            <a:r>
              <a:rPr lang="el-GR" altLang="en-US" dirty="0">
                <a:solidFill>
                  <a:srgbClr val="FF0000"/>
                </a:solidFill>
              </a:rPr>
              <a:t>Προετοιμασία του σχεδίου δράσης</a:t>
            </a:r>
          </a:p>
        </p:txBody>
      </p:sp>
      <p:sp>
        <p:nvSpPr>
          <p:cNvPr id="106499" name="Rectangle 3"/>
          <p:cNvSpPr>
            <a:spLocks noGrp="1" noChangeArrowheads="1"/>
          </p:cNvSpPr>
          <p:nvPr>
            <p:ph idx="1"/>
          </p:nvPr>
        </p:nvSpPr>
        <p:spPr>
          <a:xfrm>
            <a:off x="827584" y="1628800"/>
            <a:ext cx="8064896" cy="4372744"/>
          </a:xfrm>
        </p:spPr>
        <p:txBody>
          <a:bodyPr>
            <a:noAutofit/>
          </a:bodyPr>
          <a:lstStyle/>
          <a:p>
            <a:pPr marL="609600" indent="-609600" eaLnBrk="1" hangingPunct="1">
              <a:lnSpc>
                <a:spcPct val="90000"/>
              </a:lnSpc>
              <a:buFontTx/>
              <a:buNone/>
              <a:defRPr/>
            </a:pPr>
            <a:r>
              <a:rPr lang="en-US" sz="2200" dirty="0">
                <a:solidFill>
                  <a:schemeClr val="tx2">
                    <a:lumMod val="75000"/>
                  </a:schemeClr>
                </a:solidFill>
              </a:rPr>
              <a:t>		</a:t>
            </a:r>
            <a:r>
              <a:rPr lang="el-GR" sz="2200" dirty="0">
                <a:solidFill>
                  <a:schemeClr val="tx2">
                    <a:lumMod val="75000"/>
                  </a:schemeClr>
                </a:solidFill>
              </a:rPr>
              <a:t>Με βάση την </a:t>
            </a:r>
            <a:r>
              <a:rPr lang="el-GR" sz="2200" b="1" dirty="0">
                <a:solidFill>
                  <a:schemeClr val="tx2">
                    <a:lumMod val="75000"/>
                  </a:schemeClr>
                </a:solidFill>
              </a:rPr>
              <a:t>επίσκεψη στο σχολείο</a:t>
            </a:r>
            <a:r>
              <a:rPr lang="el-GR" sz="2200" dirty="0">
                <a:solidFill>
                  <a:schemeClr val="tx2">
                    <a:lumMod val="75000"/>
                  </a:schemeClr>
                </a:solidFill>
              </a:rPr>
              <a:t> και άλλα στοιχεία:</a:t>
            </a:r>
          </a:p>
          <a:p>
            <a:pPr marL="609600" indent="-609600" eaLnBrk="1" hangingPunct="1">
              <a:lnSpc>
                <a:spcPct val="90000"/>
              </a:lnSpc>
              <a:buFontTx/>
              <a:buNone/>
              <a:defRPr/>
            </a:pPr>
            <a:endParaRPr lang="el-GR" sz="2200" dirty="0">
              <a:solidFill>
                <a:schemeClr val="tx2">
                  <a:lumMod val="75000"/>
                </a:schemeClr>
              </a:solidFill>
            </a:endParaRPr>
          </a:p>
          <a:p>
            <a:pPr marL="719138" indent="-361950" eaLnBrk="1" hangingPunct="1">
              <a:spcBef>
                <a:spcPts val="600"/>
              </a:spcBef>
              <a:buFontTx/>
              <a:buAutoNum type="arabicPeriod"/>
              <a:defRPr/>
            </a:pPr>
            <a:r>
              <a:rPr lang="el-GR" sz="2200" dirty="0"/>
              <a:t>Ποιοι τομείς έχουν υψηλή βαθμολογία - ισχυροί τομείς. Ποιοι είναι οι λόγοι της επιτυχίας;</a:t>
            </a:r>
            <a:r>
              <a:rPr lang="el-GR" sz="2200" dirty="0" smtClean="0"/>
              <a:t> </a:t>
            </a:r>
            <a:endParaRPr lang="el-GR" sz="2200" dirty="0"/>
          </a:p>
          <a:p>
            <a:pPr marL="719138" indent="-361950" eaLnBrk="1" hangingPunct="1">
              <a:spcBef>
                <a:spcPts val="600"/>
              </a:spcBef>
              <a:buFontTx/>
              <a:buAutoNum type="arabicPeriod"/>
              <a:defRPr/>
            </a:pPr>
            <a:r>
              <a:rPr lang="el-GR" sz="2200" dirty="0"/>
              <a:t>Ποιοι τομείς έχουν χαμηλή βαθμολογία; - τομείς προς βελτίωση  Ποιοι είναι οι λόγοι της χαμηλής βαθμολογίας;</a:t>
            </a:r>
          </a:p>
          <a:p>
            <a:pPr marL="719138" indent="-361950" eaLnBrk="1" hangingPunct="1">
              <a:spcBef>
                <a:spcPts val="600"/>
              </a:spcBef>
              <a:buFontTx/>
              <a:buAutoNum type="arabicPeriod"/>
              <a:defRPr/>
            </a:pPr>
            <a:r>
              <a:rPr lang="el-GR" sz="2200" dirty="0"/>
              <a:t>Πώς μπορούν οι επιτυχημένοι τομείς να ενισχυθούν περαιτέρω;</a:t>
            </a:r>
          </a:p>
          <a:p>
            <a:pPr marL="719138" indent="-361950" eaLnBrk="1" hangingPunct="1">
              <a:spcBef>
                <a:spcPts val="600"/>
              </a:spcBef>
              <a:buFontTx/>
              <a:buAutoNum type="arabicPeriod"/>
              <a:defRPr/>
            </a:pPr>
            <a:r>
              <a:rPr lang="el-GR" sz="2200" dirty="0"/>
              <a:t>Πώς μπορούν οι επιτυχημένες στρατηγικές να εφαρμοστούν σε λιγότερο επιτυχημένους τομείς;</a:t>
            </a:r>
          </a:p>
          <a:p>
            <a:pPr marL="719138" indent="-361950" eaLnBrk="1" hangingPunct="1">
              <a:spcBef>
                <a:spcPts val="600"/>
              </a:spcBef>
              <a:buFontTx/>
              <a:buAutoNum type="arabicPeriod"/>
              <a:defRPr/>
            </a:pPr>
            <a:r>
              <a:rPr lang="el-GR" sz="2200" dirty="0"/>
              <a:t>Ποιες είναι οι προτεραιότητες για την ανάπτυξη;</a:t>
            </a:r>
          </a:p>
        </p:txBody>
      </p:sp>
    </p:spTree>
    <p:extLst>
      <p:ext uri="{BB962C8B-B14F-4D97-AF65-F5344CB8AC3E}">
        <p14:creationId xmlns:p14="http://schemas.microsoft.com/office/powerpoint/2010/main" val="1924866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r>
              <a:rPr lang="el-GR" altLang="en-US" b="1" dirty="0">
                <a:solidFill>
                  <a:srgbClr val="FF0000"/>
                </a:solidFill>
              </a:rPr>
              <a:t>Σχέδιο Δράσης</a:t>
            </a:r>
          </a:p>
        </p:txBody>
      </p:sp>
      <p:sp>
        <p:nvSpPr>
          <p:cNvPr id="11268" name="Rectangle 3"/>
          <p:cNvSpPr>
            <a:spLocks noGrp="1" noChangeArrowheads="1"/>
          </p:cNvSpPr>
          <p:nvPr>
            <p:ph idx="1"/>
          </p:nvPr>
        </p:nvSpPr>
        <p:spPr>
          <a:xfrm>
            <a:off x="755576" y="1340768"/>
            <a:ext cx="8229600" cy="4525963"/>
          </a:xfrm>
        </p:spPr>
        <p:txBody>
          <a:bodyPr>
            <a:normAutofit/>
          </a:bodyPr>
          <a:lstStyle/>
          <a:p>
            <a:pPr marL="0" indent="0">
              <a:lnSpc>
                <a:spcPct val="90000"/>
              </a:lnSpc>
              <a:buFont typeface="Arial" charset="0"/>
              <a:buNone/>
              <a:defRPr/>
            </a:pPr>
            <a:r>
              <a:rPr lang="el-GR" sz="2400" dirty="0"/>
              <a:t>Ένα σχέδιο δράσης συνήθως περιλαμβάνει:</a:t>
            </a:r>
          </a:p>
          <a:p>
            <a:pPr marL="638175" indent="-457200">
              <a:lnSpc>
                <a:spcPct val="90000"/>
              </a:lnSpc>
              <a:defRPr/>
            </a:pPr>
            <a:r>
              <a:rPr lang="el-GR" sz="2400" dirty="0"/>
              <a:t>Συγκεκριμένους, μετρήσιμους, εφικτούς, ρεαλιστικούς και επίκαιρους (SMART) στόχους (αποτελέσματα)</a:t>
            </a:r>
          </a:p>
          <a:p>
            <a:pPr marL="638175" indent="-457200">
              <a:lnSpc>
                <a:spcPct val="90000"/>
              </a:lnSpc>
              <a:defRPr/>
            </a:pPr>
            <a:r>
              <a:rPr lang="el-GR" sz="2400" dirty="0"/>
              <a:t>Μια ξεκάθαρη στρατηγική για την επίτευξη των στόχων </a:t>
            </a:r>
          </a:p>
          <a:p>
            <a:pPr marL="638175" indent="-457200">
              <a:lnSpc>
                <a:spcPct val="90000"/>
              </a:lnSpc>
              <a:defRPr/>
            </a:pPr>
            <a:r>
              <a:rPr lang="el-GR" sz="2400" dirty="0"/>
              <a:t>Επιπτώσεις από πλευράς πόρων και τρόποι διαχείρισής τους</a:t>
            </a:r>
          </a:p>
          <a:p>
            <a:pPr marL="638175" indent="-457200">
              <a:lnSpc>
                <a:spcPct val="90000"/>
              </a:lnSpc>
              <a:defRPr/>
            </a:pPr>
            <a:r>
              <a:rPr lang="el-GR" sz="2400" dirty="0"/>
              <a:t>Ρόλοι και ευθύνες</a:t>
            </a:r>
          </a:p>
          <a:p>
            <a:pPr marL="638175" indent="-457200">
              <a:lnSpc>
                <a:spcPct val="90000"/>
              </a:lnSpc>
              <a:defRPr/>
            </a:pPr>
            <a:r>
              <a:rPr lang="el-GR" sz="2400" dirty="0"/>
              <a:t>Χρονοδιάγραμμα επίτευξης στόχων</a:t>
            </a:r>
          </a:p>
          <a:p>
            <a:pPr marL="638175" indent="-457200">
              <a:lnSpc>
                <a:spcPct val="90000"/>
              </a:lnSpc>
              <a:defRPr/>
            </a:pPr>
            <a:r>
              <a:rPr lang="el-GR" sz="2400" dirty="0"/>
              <a:t>Έλεγχος και επισκόπηση των διευθετήσεων που αφορούν στους στόχους</a:t>
            </a:r>
          </a:p>
        </p:txBody>
      </p:sp>
    </p:spTree>
    <p:extLst>
      <p:ext uri="{BB962C8B-B14F-4D97-AF65-F5344CB8AC3E}">
        <p14:creationId xmlns:p14="http://schemas.microsoft.com/office/powerpoint/2010/main" val="2904824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500" y="892175"/>
            <a:ext cx="9108504" cy="648072"/>
          </a:xfrm>
        </p:spPr>
        <p:txBody>
          <a:bodyPr>
            <a:noAutofit/>
          </a:bodyPr>
          <a:lstStyle/>
          <a:p>
            <a:pPr eaLnBrk="1" hangingPunct="1"/>
            <a:r>
              <a:rPr lang="el-GR" altLang="en-US" sz="3400" dirty="0">
                <a:solidFill>
                  <a:srgbClr val="FF0000"/>
                </a:solidFill>
              </a:rPr>
              <a:t>Καταγραφή σχεδίου δράσης</a:t>
            </a:r>
            <a:r>
              <a:t/>
            </a:r>
            <a:br/>
            <a:r>
              <a:rPr lang="el-GR" altLang="en-US" sz="3400" dirty="0">
                <a:solidFill>
                  <a:srgbClr val="FF0000"/>
                </a:solidFill>
              </a:rPr>
              <a:t>Τι; Πώς; Πότε; Ποιος;</a:t>
            </a:r>
            <a:r>
              <a:t/>
            </a:r>
            <a:br/>
            <a:endParaRPr lang="el-GR" altLang="en-US" sz="3400" dirty="0">
              <a:solidFill>
                <a:srgbClr val="FF0000"/>
              </a:solidFill>
            </a:endParaRPr>
          </a:p>
        </p:txBody>
      </p:sp>
      <p:sp>
        <p:nvSpPr>
          <p:cNvPr id="15363" name="Rectangle 3"/>
          <p:cNvSpPr>
            <a:spLocks noGrp="1" noChangeArrowheads="1"/>
          </p:cNvSpPr>
          <p:nvPr>
            <p:ph idx="1"/>
          </p:nvPr>
        </p:nvSpPr>
        <p:spPr>
          <a:xfrm>
            <a:off x="143508" y="1857326"/>
            <a:ext cx="9036496" cy="4876800"/>
          </a:xfrm>
        </p:spPr>
        <p:txBody>
          <a:bodyPr>
            <a:normAutofit/>
          </a:bodyPr>
          <a:lstStyle/>
          <a:p>
            <a:pPr marL="814388" indent="-457200" eaLnBrk="1" hangingPunct="1">
              <a:spcBef>
                <a:spcPts val="600"/>
              </a:spcBef>
              <a:buFont typeface="+mj-lt"/>
              <a:buAutoNum type="arabicPeriod"/>
            </a:pPr>
            <a:r>
              <a:rPr lang="el-GR" altLang="en-US" sz="1700" b="1" dirty="0">
                <a:latin typeface="+mj-lt"/>
              </a:rPr>
              <a:t>Ανάπτυξη στόχων</a:t>
            </a:r>
            <a:r>
              <a:rPr lang="el-GR" altLang="en-US" sz="1700" dirty="0">
                <a:latin typeface="+mj-lt"/>
              </a:rPr>
              <a:t> SMART (συγκεκριμένοι, μετρήσιμοι, εφικτοί, ρεαλιστικοί και επίκαιροι)</a:t>
            </a:r>
          </a:p>
          <a:p>
            <a:pPr marL="814388" indent="-457200" eaLnBrk="1" hangingPunct="1">
              <a:spcBef>
                <a:spcPts val="600"/>
              </a:spcBef>
              <a:buFont typeface="+mj-lt"/>
              <a:buAutoNum type="arabicPeriod"/>
            </a:pPr>
            <a:r>
              <a:rPr lang="el-GR" altLang="en-US" sz="1700" b="1" dirty="0">
                <a:latin typeface="+mj-lt"/>
              </a:rPr>
              <a:t>Ιεράρχηση των στόχων </a:t>
            </a:r>
            <a:r>
              <a:rPr lang="el-GR" altLang="en-US" sz="1700" dirty="0">
                <a:latin typeface="+mj-lt"/>
              </a:rPr>
              <a:t>και ανάπτυξη βραχυπρόθεσμων και μακροπρόθεσμων </a:t>
            </a:r>
            <a:r>
              <a:rPr lang="el-GR" altLang="en-US" sz="1700" b="1" dirty="0">
                <a:latin typeface="+mj-lt"/>
              </a:rPr>
              <a:t>επιδιώξεων</a:t>
            </a:r>
          </a:p>
          <a:p>
            <a:pPr marL="814388" indent="-457200">
              <a:spcBef>
                <a:spcPts val="600"/>
              </a:spcBef>
              <a:buFont typeface="+mj-lt"/>
              <a:buAutoNum type="arabicPeriod"/>
            </a:pPr>
            <a:r>
              <a:rPr lang="el-GR" altLang="en-US" sz="1700" b="1" dirty="0">
                <a:latin typeface="+mj-lt"/>
              </a:rPr>
              <a:t>Καταγραφή στρατηγικής </a:t>
            </a:r>
            <a:r>
              <a:rPr lang="el-GR" altLang="en-US" sz="1700" dirty="0">
                <a:latin typeface="+mj-lt"/>
              </a:rPr>
              <a:t>- τι θα γίνει από από ποιον και πότε</a:t>
            </a:r>
          </a:p>
          <a:p>
            <a:pPr marL="814388" indent="-457200">
              <a:spcBef>
                <a:spcPts val="600"/>
              </a:spcBef>
              <a:buFont typeface="+mj-lt"/>
              <a:buAutoNum type="arabicPeriod"/>
            </a:pPr>
            <a:r>
              <a:rPr lang="el-GR" altLang="en-US" sz="1700" b="1" dirty="0">
                <a:latin typeface="+mj-lt"/>
              </a:rPr>
              <a:t>Λήψη απόφασης</a:t>
            </a:r>
            <a:r>
              <a:rPr lang="el-GR" altLang="en-US" sz="1700" dirty="0">
                <a:latin typeface="+mj-lt"/>
              </a:rPr>
              <a:t> σχετικά με το ποιος θα είναι </a:t>
            </a:r>
            <a:r>
              <a:rPr lang="el-GR" altLang="en-US" sz="1700" b="1" dirty="0">
                <a:latin typeface="+mj-lt"/>
              </a:rPr>
              <a:t>υπεύθυνος για την ολοκλήρωση καθενός από τους στόχους</a:t>
            </a:r>
          </a:p>
          <a:p>
            <a:pPr marL="814388" indent="-457200" eaLnBrk="1" hangingPunct="1">
              <a:spcBef>
                <a:spcPts val="600"/>
              </a:spcBef>
              <a:buFont typeface="+mj-lt"/>
              <a:buAutoNum type="arabicPeriod"/>
            </a:pPr>
            <a:r>
              <a:rPr lang="el-GR" altLang="en-US" sz="1700" b="1" dirty="0">
                <a:latin typeface="+mj-lt"/>
              </a:rPr>
              <a:t>Εντοπισμός των πόρων και του χρόνου </a:t>
            </a:r>
            <a:r>
              <a:rPr lang="el-GR" altLang="en-US" sz="1700" dirty="0">
                <a:latin typeface="+mj-lt"/>
              </a:rPr>
              <a:t>που απαιτείται για την επίτευξη των στόχων</a:t>
            </a:r>
          </a:p>
          <a:p>
            <a:pPr marL="814388" indent="-457200" eaLnBrk="1" hangingPunct="1">
              <a:spcBef>
                <a:spcPts val="600"/>
              </a:spcBef>
              <a:buFont typeface="+mj-lt"/>
              <a:buAutoNum type="arabicPeriod"/>
            </a:pPr>
            <a:r>
              <a:rPr lang="el-GR" altLang="en-US" sz="1700" dirty="0">
                <a:latin typeface="+mj-lt"/>
              </a:rPr>
              <a:t>Δημιουργία ενός </a:t>
            </a:r>
            <a:r>
              <a:rPr lang="el-GR" altLang="en-US" sz="1700" b="1" dirty="0">
                <a:latin typeface="+mj-lt"/>
              </a:rPr>
              <a:t>επιμορφωτικού προγράμματος </a:t>
            </a:r>
            <a:r>
              <a:rPr lang="el-GR" altLang="en-US" sz="1700" dirty="0">
                <a:latin typeface="+mj-lt"/>
              </a:rPr>
              <a:t>για το προσωπικό</a:t>
            </a:r>
          </a:p>
          <a:p>
            <a:pPr marL="814388" indent="-457200" eaLnBrk="1" hangingPunct="1">
              <a:spcBef>
                <a:spcPts val="600"/>
              </a:spcBef>
              <a:buFont typeface="+mj-lt"/>
              <a:buAutoNum type="arabicPeriod"/>
            </a:pPr>
            <a:r>
              <a:rPr lang="el-GR" altLang="en-US" sz="1700" dirty="0">
                <a:latin typeface="+mj-lt"/>
              </a:rPr>
              <a:t>Λήψη απόφασης σχετικά με το </a:t>
            </a:r>
            <a:r>
              <a:rPr lang="el-GR" altLang="en-US" sz="1700" b="1" dirty="0">
                <a:latin typeface="+mj-lt"/>
              </a:rPr>
              <a:t>πώς και πότε θα διεξαχθεί έλεγχος σχετικά με την πρόοδο για την επίτευξη των στόχων</a:t>
            </a:r>
          </a:p>
          <a:p>
            <a:pPr marL="814388" indent="-457200" eaLnBrk="1" hangingPunct="1">
              <a:spcBef>
                <a:spcPts val="600"/>
              </a:spcBef>
              <a:buFont typeface="+mj-lt"/>
              <a:buAutoNum type="arabicPeriod"/>
            </a:pPr>
            <a:r>
              <a:rPr lang="el-GR" altLang="en-US" sz="1700" dirty="0">
                <a:latin typeface="+mj-lt"/>
              </a:rPr>
              <a:t>Λήψη απόφασης σχετικά με το </a:t>
            </a:r>
            <a:r>
              <a:rPr lang="el-GR" altLang="en-US" sz="1700" b="1" dirty="0">
                <a:latin typeface="+mj-lt"/>
              </a:rPr>
              <a:t>πότε θα γίνει επανέλεγχος </a:t>
            </a:r>
            <a:r>
              <a:rPr lang="el-GR" altLang="en-US" sz="1700" dirty="0">
                <a:latin typeface="+mj-lt"/>
              </a:rPr>
              <a:t>του σχεδίου δράσης και θα δημιουργηθεί νέο</a:t>
            </a:r>
          </a:p>
        </p:txBody>
      </p:sp>
    </p:spTree>
    <p:extLst>
      <p:ext uri="{BB962C8B-B14F-4D97-AF65-F5344CB8AC3E}">
        <p14:creationId xmlns:p14="http://schemas.microsoft.com/office/powerpoint/2010/main" val="4272074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663352"/>
          </a:xfrm>
        </p:spPr>
        <p:txBody>
          <a:bodyPr>
            <a:normAutofit fontScale="90000"/>
          </a:bodyPr>
          <a:lstStyle/>
          <a:p>
            <a:r>
              <a:rPr lang="el-GR" altLang="en-US" dirty="0" smtClean="0">
                <a:solidFill>
                  <a:srgbClr val="FF0000"/>
                </a:solidFill>
              </a:rPr>
              <a:t>Επικοινωνία και </a:t>
            </a:r>
            <a:r>
              <a:rPr lang="el-GR" altLang="en-US" dirty="0">
                <a:solidFill>
                  <a:srgbClr val="FF0000"/>
                </a:solidFill>
              </a:rPr>
              <a:t>συμμετοχή</a:t>
            </a:r>
          </a:p>
        </p:txBody>
      </p:sp>
      <p:sp>
        <p:nvSpPr>
          <p:cNvPr id="12291" name="Content Placeholder 2"/>
          <p:cNvSpPr>
            <a:spLocks noGrp="1"/>
          </p:cNvSpPr>
          <p:nvPr>
            <p:ph idx="1"/>
          </p:nvPr>
        </p:nvSpPr>
        <p:spPr>
          <a:xfrm>
            <a:off x="683568" y="1447800"/>
            <a:ext cx="8229600" cy="4876800"/>
          </a:xfrm>
        </p:spPr>
        <p:txBody>
          <a:bodyPr>
            <a:normAutofit/>
          </a:bodyPr>
          <a:lstStyle/>
          <a:p>
            <a:pPr marL="514350" indent="-514350">
              <a:buFont typeface="Calibri" pitchFamily="34" charset="0"/>
              <a:buAutoNum type="arabicPeriod"/>
            </a:pPr>
            <a:r>
              <a:rPr lang="el-GR" sz="2200" dirty="0" smtClean="0"/>
              <a:t>Πώς θα κοινοποιηθούν σε όλους τους φορείς τα αποτελέσματα της επίσκεψης στο σχολείο;</a:t>
            </a:r>
          </a:p>
          <a:p>
            <a:pPr marL="514350" indent="-514350">
              <a:buFont typeface="Calibri" pitchFamily="34" charset="0"/>
              <a:buAutoNum type="arabicPeriod"/>
            </a:pPr>
            <a:r>
              <a:rPr lang="el-GR" sz="2200" dirty="0" smtClean="0"/>
              <a:t>Πώς μπορούν οι φορείς να συμβάλλουν στο σχέδιο δράσης;</a:t>
            </a:r>
          </a:p>
          <a:p>
            <a:pPr marL="514350" indent="-514350">
              <a:buFont typeface="Calibri" pitchFamily="34" charset="0"/>
              <a:buAutoNum type="arabicPeriod"/>
            </a:pPr>
            <a:r>
              <a:rPr lang="el-GR" sz="2200" dirty="0" smtClean="0"/>
              <a:t>Πώς μπορούν όλοι να ενημερωθούν σχετικά με τις προτεραιότητες του σχεδίου; </a:t>
            </a:r>
          </a:p>
          <a:p>
            <a:pPr marL="514350" indent="-514350">
              <a:buFont typeface="Calibri" pitchFamily="34" charset="0"/>
              <a:buAutoNum type="arabicPeriod"/>
            </a:pPr>
            <a:r>
              <a:rPr lang="el-GR" sz="2200" dirty="0" smtClean="0"/>
              <a:t>Πώς θα διατηρούνται όλοι ενήμεροι σχετικά με την πρόοδο του σχεδίου δράσης ώστε να ενθαρρύνονται για την υποστήριξή του;</a:t>
            </a:r>
          </a:p>
          <a:p>
            <a:pPr marL="514350" indent="-514350">
              <a:buFont typeface="Calibri" pitchFamily="34" charset="0"/>
              <a:buAutoNum type="arabicPeriod"/>
            </a:pPr>
            <a:r>
              <a:rPr lang="el-GR" sz="2200" dirty="0" smtClean="0"/>
              <a:t>Ποιος θα ηγείται της εφαρμογής του σχεδίου;</a:t>
            </a:r>
          </a:p>
          <a:p>
            <a:pPr marL="514350" indent="-514350">
              <a:buFont typeface="Calibri" pitchFamily="34" charset="0"/>
              <a:buAutoNum type="arabicPeriod"/>
            </a:pPr>
            <a:r>
              <a:rPr lang="el-GR" sz="2200" dirty="0" smtClean="0"/>
              <a:t>Ποιος θα είναι υπεύθυνος για την ολοκλήρωση καθενός από τους στόχους;</a:t>
            </a:r>
          </a:p>
        </p:txBody>
      </p:sp>
    </p:spTree>
    <p:extLst>
      <p:ext uri="{BB962C8B-B14F-4D97-AF65-F5344CB8AC3E}">
        <p14:creationId xmlns:p14="http://schemas.microsoft.com/office/powerpoint/2010/main" val="2611169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602" y="670029"/>
            <a:ext cx="8229600" cy="523220"/>
          </a:xfrm>
        </p:spPr>
        <p:txBody>
          <a:bodyPr/>
          <a:lstStyle/>
          <a:p>
            <a:pPr algn="ctr"/>
            <a:r>
              <a:rPr lang="el-GR" sz="3200" dirty="0">
                <a:solidFill>
                  <a:srgbClr val="FF0000"/>
                </a:solidFill>
              </a:rPr>
              <a:t>Μελέτες Περιπτώσεων: συζητήστε τις</a:t>
            </a:r>
          </a:p>
        </p:txBody>
      </p:sp>
      <p:sp>
        <p:nvSpPr>
          <p:cNvPr id="3" name="Content Placeholder 2"/>
          <p:cNvSpPr>
            <a:spLocks noGrp="1"/>
          </p:cNvSpPr>
          <p:nvPr>
            <p:ph idx="1"/>
          </p:nvPr>
        </p:nvSpPr>
        <p:spPr>
          <a:xfrm>
            <a:off x="457200" y="1298720"/>
            <a:ext cx="8311952" cy="4876800"/>
          </a:xfrm>
        </p:spPr>
        <p:txBody>
          <a:bodyPr>
            <a:noAutofit/>
          </a:bodyPr>
          <a:lstStyle/>
          <a:p>
            <a:pPr marL="0" indent="0">
              <a:buNone/>
            </a:pPr>
            <a:r>
              <a:rPr lang="el-GR" sz="1400" b="1" dirty="0"/>
              <a:t>Σχολείο Α</a:t>
            </a:r>
            <a:endParaRPr lang="el-GR" sz="1400" dirty="0"/>
          </a:p>
          <a:p>
            <a:pPr marL="0" indent="0">
              <a:buNone/>
            </a:pPr>
            <a:r>
              <a:rPr lang="el-GR" sz="1400" dirty="0"/>
              <a:t>Οι </a:t>
            </a:r>
            <a:r>
              <a:rPr lang="el-GR" sz="1400" dirty="0" smtClean="0"/>
              <a:t>εκπαιδευτικοί, </a:t>
            </a:r>
            <a:r>
              <a:rPr lang="el-GR" sz="1400" dirty="0"/>
              <a:t>όμως όχι το υπόλοιπο προσωπικό, έχουν συμμετάσχει σε επιμορφωτικό σεμινάριο ως μέρος του προγράμματος για την καταπολέμηση του εκφοβισμού. Έχουν συμφωνήσει σε έναν ορισμό της έννοιας εκφοβισμός, ο οποίος περιλαμβάνει λεκτική, συναισθηματική, αλλά και σωματική βία. Έχουν προχωρήσει σε αυτοαξιολόγηση της τρέχουσας κατάστασης σχετικά με τον εκφοβισμό στο σχολείο και έχουν υιοθετήσει μια ξεκάθαρη πολιτική για την καταπολέμησή του. Κατά τον έλεγχο εντοπίστηκε πρόβλημα εκφοβισμού στα διαλείμματα, καθώς και πριν και μετά το σχολείο, ενώ οι γονείς αναφέρουν ότι παρατηρείται αύξηση του φαινομένου. Οι δάσκαλοι εστιάζουν στα πρότυπα συμπεριφοράς κατά τη διάρκεια του μαθήματος και δεν είναι πρόθυμοι να αναλάβουν ευθύνες για ό,τι συμβαίνει εκτός της τάξης.</a:t>
            </a:r>
          </a:p>
          <a:p>
            <a:pPr marL="0" indent="0">
              <a:buNone/>
            </a:pPr>
            <a:endParaRPr lang="el-GR" sz="1400" b="1" dirty="0"/>
          </a:p>
          <a:p>
            <a:pPr marL="0" indent="0">
              <a:buNone/>
            </a:pPr>
            <a:r>
              <a:rPr lang="el-GR" sz="1400" b="1" dirty="0"/>
              <a:t>Σχολείο Β</a:t>
            </a:r>
            <a:endParaRPr lang="el-GR" sz="1400" dirty="0"/>
          </a:p>
          <a:p>
            <a:pPr marL="0" indent="0">
              <a:buNone/>
            </a:pPr>
            <a:r>
              <a:rPr lang="el-GR" sz="1400" dirty="0"/>
              <a:t>Το σχολείο διαθέτει ένα σωστά δομημένο πρόγραμμα κοινωνικής και συναισθηματικής μάθησης. Παρότι δεν υπάρχει επαρκής έγγραφη τεκμηρίωση σχετικά με την έννοια του εκφοβισμού, η ηγετική ομάδα πάντα περηφανεύεται πως μπορεί να εντοπίσει και να διαχειριστεί τον σωματικό εκφοβισμό και λίγα περιστατικά καταγράφονται πλέον. Τα περισσότερα μέλη του προσωπικού είναι στο σχολείο για αρκετό καιρό και ήταν ευχαριστημένα με αυτήν την κατάσταση, όμως πρόσφατα κάποιοι από αυτούς συνταξιοδοτήθηκαν και τα νέα μέλη του προσωπικού δεν είναι βέβαια για το πώς να αντιδράσουν σε περιστατικά βίαιης συμπεριφοράς, όταν εμφανίζονται. </a:t>
            </a:r>
            <a:r>
              <a:rPr lang="el-GR" sz="1400" dirty="0" smtClean="0"/>
              <a:t>Οι μαθητές αναφέρουν ότι ο διαδικτυακός εκφοβισμός αποτελεί ένα ολοένα αυξανόμενο πρόβλημα και η διάστασή του είναι άγνωστη. </a:t>
            </a:r>
          </a:p>
        </p:txBody>
      </p:sp>
      <p:sp>
        <p:nvSpPr>
          <p:cNvPr id="5" name="CuadroTexto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30B82EF-1829-40CC-A7FA-825482B4AF4F}"/>
              </a:ext>
            </a:extLst>
          </p:cNvPr>
          <p:cNvSpPr txBox="1"/>
          <p:nvPr/>
        </p:nvSpPr>
        <p:spPr>
          <a:xfrm>
            <a:off x="539552" y="126036"/>
            <a:ext cx="5616624" cy="400110"/>
          </a:xfrm>
          <a:prstGeom prst="rect">
            <a:avLst/>
          </a:prstGeom>
          <a:noFill/>
        </p:spPr>
        <p:txBody>
          <a:bodyPr wrap="square" rtlCol="0">
            <a:spAutoFit/>
          </a:bodyPr>
          <a:lstStyle/>
          <a:p>
            <a:r>
              <a:rPr lang="el-GR" sz="2000" b="1" dirty="0">
                <a:solidFill>
                  <a:schemeClr val="accent2"/>
                </a:solidFill>
              </a:rPr>
              <a:t>ΟΜΑΔΙΚΗ ΔΡΑΣΤΗΡΙΟΤΗΤΑ </a:t>
            </a:r>
            <a:r>
              <a:rPr lang="el-GR" sz="2000" b="1" dirty="0" smtClean="0">
                <a:solidFill>
                  <a:schemeClr val="accent2"/>
                </a:solidFill>
              </a:rPr>
              <a:t>       </a:t>
            </a:r>
            <a:r>
              <a:rPr lang="el-GR" sz="2000" b="1" dirty="0">
                <a:solidFill>
                  <a:schemeClr val="accent2"/>
                </a:solidFill>
              </a:rPr>
              <a:t>15 λεπτά</a:t>
            </a:r>
          </a:p>
        </p:txBody>
      </p:sp>
    </p:spTree>
    <p:extLst>
      <p:ext uri="{BB962C8B-B14F-4D97-AF65-F5344CB8AC3E}">
        <p14:creationId xmlns:p14="http://schemas.microsoft.com/office/powerpoint/2010/main" val="22194800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09639"/>
            <a:ext cx="8839200" cy="1071562"/>
          </a:xfrm>
        </p:spPr>
        <p:txBody>
          <a:bodyPr>
            <a:noAutofit/>
          </a:bodyPr>
          <a:lstStyle/>
          <a:p>
            <a:pPr algn="ctr"/>
            <a:r>
              <a:rPr lang="el-GR" sz="3200" dirty="0">
                <a:solidFill>
                  <a:srgbClr val="FF0000"/>
                </a:solidFill>
              </a:rPr>
              <a:t>Κοινοποίηση και </a:t>
            </a:r>
            <a:r>
              <a:rPr lang="el-GR" sz="3200" dirty="0" smtClean="0">
                <a:solidFill>
                  <a:srgbClr val="FF0000"/>
                </a:solidFill>
              </a:rPr>
              <a:t>παρακολούθηση της </a:t>
            </a:r>
            <a:r>
              <a:rPr lang="el-GR" sz="3200" dirty="0">
                <a:solidFill>
                  <a:srgbClr val="FF0000"/>
                </a:solidFill>
              </a:rPr>
              <a:t>σχολικής πολιτικής για την καταπολέμηση του εκφοβισμού</a:t>
            </a:r>
          </a:p>
        </p:txBody>
      </p:sp>
      <p:sp>
        <p:nvSpPr>
          <p:cNvPr id="3" name="Content Placeholder 2"/>
          <p:cNvSpPr>
            <a:spLocks noGrp="1"/>
          </p:cNvSpPr>
          <p:nvPr>
            <p:ph idx="1"/>
          </p:nvPr>
        </p:nvSpPr>
        <p:spPr>
          <a:xfrm>
            <a:off x="539552" y="2492896"/>
            <a:ext cx="8305800" cy="4495800"/>
          </a:xfrm>
        </p:spPr>
        <p:txBody>
          <a:bodyPr/>
          <a:lstStyle/>
          <a:p>
            <a:pPr marL="0" indent="0">
              <a:buNone/>
            </a:pPr>
            <a:r>
              <a:rPr lang="el-GR" sz="3000" dirty="0" smtClean="0"/>
              <a:t>Συζητήστε εν συντομία πώς η πολιτική του σχολείου σας σχετικά με τη μείωση της βίας θα μπορούσε να</a:t>
            </a:r>
            <a:r>
              <a:rPr lang="en-US" sz="3000" dirty="0" smtClean="0"/>
              <a:t>:</a:t>
            </a:r>
            <a:endParaRPr lang="el-GR" sz="3000" dirty="0" smtClean="0"/>
          </a:p>
          <a:p>
            <a:pPr marL="0" indent="0">
              <a:buNone/>
            </a:pPr>
            <a:r>
              <a:rPr lang="en-US" sz="3000" dirty="0" smtClean="0"/>
              <a:t>	</a:t>
            </a:r>
            <a:r>
              <a:rPr lang="el-GR" sz="3000" dirty="0" smtClean="0"/>
              <a:t>α) κοινοποιηθεί σε όλους τους φορείς</a:t>
            </a:r>
          </a:p>
          <a:p>
            <a:pPr marL="0" indent="0">
              <a:buNone/>
            </a:pPr>
            <a:r>
              <a:rPr lang="en-US" sz="3000" dirty="0">
                <a:solidFill>
                  <a:schemeClr val="tx2"/>
                </a:solidFill>
              </a:rPr>
              <a:t>	</a:t>
            </a:r>
            <a:r>
              <a:rPr lang="el-GR" sz="3000" dirty="0">
                <a:solidFill>
                  <a:schemeClr val="tx2"/>
                </a:solidFill>
              </a:rPr>
              <a:t>β) </a:t>
            </a:r>
            <a:r>
              <a:rPr lang="el-GR" sz="3000" dirty="0" smtClean="0">
                <a:solidFill>
                  <a:schemeClr val="tx2"/>
                </a:solidFill>
              </a:rPr>
              <a:t>παρακολουθείται/αξιολογείται</a:t>
            </a:r>
            <a:endParaRPr lang="el-GR" sz="3000" dirty="0">
              <a:solidFill>
                <a:schemeClr val="tx2"/>
              </a:solidFill>
            </a:endParaRPr>
          </a:p>
        </p:txBody>
      </p:sp>
    </p:spTree>
    <p:extLst>
      <p:ext uri="{BB962C8B-B14F-4D97-AF65-F5344CB8AC3E}">
        <p14:creationId xmlns:p14="http://schemas.microsoft.com/office/powerpoint/2010/main" val="2750359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347472"/>
            <a:ext cx="8382000" cy="1143000"/>
          </a:xfrm>
        </p:spPr>
        <p:txBody>
          <a:bodyPr>
            <a:noAutofit/>
          </a:bodyPr>
          <a:lstStyle/>
          <a:p>
            <a:pPr eaLnBrk="1" hangingPunct="1"/>
            <a:r>
              <a:rPr lang="el-GR" altLang="en-US" sz="3600" dirty="0">
                <a:solidFill>
                  <a:srgbClr val="FF0000"/>
                </a:solidFill>
              </a:rPr>
              <a:t>Μαθησιακά αποτελέσματα του εργαστηρίου </a:t>
            </a:r>
          </a:p>
        </p:txBody>
      </p:sp>
      <p:sp>
        <p:nvSpPr>
          <p:cNvPr id="3" name="Content Placeholder 2"/>
          <p:cNvSpPr>
            <a:spLocks noGrp="1"/>
          </p:cNvSpPr>
          <p:nvPr>
            <p:ph idx="1"/>
          </p:nvPr>
        </p:nvSpPr>
        <p:spPr>
          <a:xfrm>
            <a:off x="755576" y="1447800"/>
            <a:ext cx="8236024" cy="4876800"/>
          </a:xfrm>
        </p:spPr>
        <p:txBody>
          <a:bodyPr rtlCol="0">
            <a:normAutofit fontScale="55000" lnSpcReduction="20000"/>
          </a:bodyPr>
          <a:lstStyle/>
          <a:p>
            <a:r>
              <a:rPr lang="el-GR" dirty="0">
                <a:solidFill>
                  <a:schemeClr val="tx2"/>
                </a:solidFill>
              </a:rPr>
              <a:t>Κατανόηση των σκοπών και της δομής του επιμορφωτικού </a:t>
            </a:r>
            <a:r>
              <a:rPr lang="el-GR" dirty="0" smtClean="0">
                <a:solidFill>
                  <a:schemeClr val="tx2"/>
                </a:solidFill>
              </a:rPr>
              <a:t>εργαστηρίου</a:t>
            </a:r>
            <a:endParaRPr lang="el-GR" dirty="0">
              <a:solidFill>
                <a:schemeClr val="tx2"/>
              </a:solidFill>
            </a:endParaRPr>
          </a:p>
          <a:p>
            <a:r>
              <a:rPr lang="el-GR" b="1" dirty="0">
                <a:solidFill>
                  <a:schemeClr val="tx2"/>
                </a:solidFill>
              </a:rPr>
              <a:t>Έναρξη αποτελεσματικής συνεργασίας στο πλαίσιο μιας ομάδας</a:t>
            </a:r>
            <a:r>
              <a:rPr lang="el-GR" dirty="0">
                <a:solidFill>
                  <a:schemeClr val="tx2"/>
                </a:solidFill>
              </a:rPr>
              <a:t>, γνωρίζοντας τις προσδοκίες της</a:t>
            </a:r>
          </a:p>
          <a:p>
            <a:r>
              <a:rPr lang="el-GR" dirty="0" smtClean="0"/>
              <a:t>Κοινοποίηση των αποτελεσμάτων των προκαταρκτικών συνεντεύξεων με στόχο τον καθορισμό της αναγκαιότητας του προγράμματος και τον εντοπισμό των προτεραιοτήτων στο πλαίσιο της επιμόρφωσης. </a:t>
            </a:r>
            <a:r>
              <a:rPr lang="el-GR" b="1" dirty="0" smtClean="0"/>
              <a:t>Ορισμός της έννοιας του εκφοβισμού και των άλλων μορφών βίας στο σχολείο</a:t>
            </a:r>
            <a:r>
              <a:rPr lang="el-GR" dirty="0" smtClean="0"/>
              <a:t>, προσδιορισμός των βίαιων δραστηριοτήτων που μπορεί να προκαλέσουν ανησυχία.</a:t>
            </a:r>
          </a:p>
          <a:p>
            <a:r>
              <a:rPr lang="el-GR" dirty="0" smtClean="0"/>
              <a:t>Ορισμός της έννοιας «convivençia» - ζώντας μαζί αρμονικά - και προσδιορισμός των παραγόντων που επηρεάζουν το σχολικό περιβάλλον σε ό,τι αφορά την «convivençia».</a:t>
            </a:r>
          </a:p>
          <a:p>
            <a:r>
              <a:rPr lang="el-GR" dirty="0" smtClean="0"/>
              <a:t>Σκέψεις σχετικά με έναν λεπτομερέστερο </a:t>
            </a:r>
            <a:r>
              <a:rPr lang="el-GR" b="1" dirty="0" smtClean="0"/>
              <a:t>αυτοέλεγχο του σχολείου για την αξιολόγηση του εκφοβισμού και των άλλων μορφών βίας, καταγραφή των ήδη υφιστάμενων δράσεων του σχολείου καθώς και των περαιτέρω κινήσεων που απαιτούνται.</a:t>
            </a:r>
          </a:p>
          <a:p>
            <a:r>
              <a:rPr lang="el-GR" b="1" dirty="0" smtClean="0"/>
              <a:t>Σκέψεις σχετικά με πολιτικές και στρατηγικές για τη δημιουργία ενός μη-βίαιου σχολικού περιβάλλοντος.</a:t>
            </a:r>
          </a:p>
          <a:p>
            <a:pPr marL="0" indent="0" eaLnBrk="1" fontAlgn="auto" hangingPunct="1">
              <a:lnSpc>
                <a:spcPct val="110000"/>
              </a:lnSpc>
              <a:spcBef>
                <a:spcPts val="600"/>
              </a:spcBef>
              <a:spcAft>
                <a:spcPts val="0"/>
              </a:spcAft>
              <a:buFont typeface="Arial" charset="0"/>
              <a:buNone/>
              <a:defRPr/>
            </a:pPr>
            <a:endParaRPr lang="el-GR" dirty="0"/>
          </a:p>
        </p:txBody>
      </p:sp>
      <p:sp>
        <p:nvSpPr>
          <p:cNvPr id="5" name="Slide Number Placeholder 3"/>
          <p:cNvSpPr txBox="1">
            <a:spLocks/>
          </p:cNvSpPr>
          <p:nvPr/>
        </p:nvSpPr>
        <p:spPr>
          <a:xfrm>
            <a:off x="7620000"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l-GR" b="0" dirty="0"/>
              <a:t>1.</a:t>
            </a:r>
            <a:fld id="{64DDB948-8E47-49F4-B698-8E2E7AC2DF63}" type="slidenum">
              <a:rPr lang="en-US" b="0" smtClean="0"/>
              <a:pPr algn="ctr">
                <a:defRPr/>
              </a:pPr>
              <a:t>4</a:t>
            </a:fld>
            <a:endParaRPr lang="el-GR" b="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smtClean="0"/>
          </a:p>
          <a:p>
            <a:pPr>
              <a:buNone/>
            </a:pPr>
            <a:endParaRPr lang="el-GR" dirty="0" smtClean="0"/>
          </a:p>
          <a:p>
            <a:pPr>
              <a:buNone/>
            </a:pPr>
            <a:r>
              <a:rPr lang="el-GR" dirty="0" smtClean="0"/>
              <a:t>     </a:t>
            </a:r>
            <a:r>
              <a:rPr lang="el-GR" i="1" dirty="0" smtClean="0"/>
              <a:t>Σας ευχαριστώ για την προσοχή σας!</a:t>
            </a:r>
            <a:endParaRPr lang="el-G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1" y="470030"/>
            <a:ext cx="8229600" cy="1143000"/>
          </a:xfrm>
        </p:spPr>
        <p:txBody>
          <a:bodyPr>
            <a:normAutofit fontScale="90000"/>
          </a:bodyPr>
          <a:lstStyle/>
          <a:p>
            <a:r>
              <a:rPr lang="el-GR" sz="3600" b="0" dirty="0"/>
              <a:t>Ο κύκλος βελτίωσης για την καταπολέμηση του εκφοβισμού</a:t>
            </a:r>
          </a:p>
        </p:txBody>
      </p:sp>
      <p:sp>
        <p:nvSpPr>
          <p:cNvPr id="3" name="Subtitle 2"/>
          <p:cNvSpPr>
            <a:spLocks noGrp="1"/>
          </p:cNvSpPr>
          <p:nvPr>
            <p:ph idx="1"/>
          </p:nvPr>
        </p:nvSpPr>
        <p:spPr/>
        <p:txBody>
          <a:bodyPr/>
          <a:lstStyle/>
          <a:p>
            <a:pPr marL="0" indent="0">
              <a:buNone/>
            </a:pPr>
            <a:r>
              <a:rPr lang="el-GR" dirty="0" smtClean="0"/>
              <a:t> </a:t>
            </a:r>
          </a:p>
        </p:txBody>
      </p:sp>
      <p:grpSp>
        <p:nvGrpSpPr>
          <p:cNvPr id="9" name="Diagram 3"/>
          <p:cNvGrpSpPr>
            <a:grpSpLocks/>
          </p:cNvGrpSpPr>
          <p:nvPr/>
        </p:nvGrpSpPr>
        <p:grpSpPr bwMode="auto">
          <a:xfrm>
            <a:off x="2493267" y="1882688"/>
            <a:ext cx="5507864" cy="3800339"/>
            <a:chOff x="2969" y="11007"/>
            <a:chExt cx="12318" cy="8496"/>
          </a:xfrm>
        </p:grpSpPr>
        <p:sp>
          <p:nvSpPr>
            <p:cNvPr id="10" name="_s2052"/>
            <p:cNvSpPr>
              <a:spLocks noChangeArrowheads="1" noTextEdit="1"/>
            </p:cNvSpPr>
            <p:nvPr/>
          </p:nvSpPr>
          <p:spPr bwMode="auto">
            <a:xfrm>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dirty="0"/>
            </a:p>
          </p:txBody>
        </p:sp>
        <p:sp>
          <p:nvSpPr>
            <p:cNvPr id="11" name="_s2053"/>
            <p:cNvSpPr>
              <a:spLocks noChangeArrowheads="1" noTextEdit="1"/>
            </p:cNvSpPr>
            <p:nvPr/>
          </p:nvSpPr>
          <p:spPr bwMode="auto">
            <a:xfrm rot="4320000">
              <a:off x="4289" y="11121"/>
              <a:ext cx="7237" cy="7160"/>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dirty="0"/>
            </a:p>
          </p:txBody>
        </p:sp>
        <p:sp>
          <p:nvSpPr>
            <p:cNvPr id="12" name="_s2054"/>
            <p:cNvSpPr>
              <a:spLocks noChangeArrowheads="1" noTextEdit="1"/>
            </p:cNvSpPr>
            <p:nvPr/>
          </p:nvSpPr>
          <p:spPr bwMode="auto">
            <a:xfrm rot="864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dirty="0"/>
            </a:p>
          </p:txBody>
        </p:sp>
        <p:sp>
          <p:nvSpPr>
            <p:cNvPr id="13" name="_s2055"/>
            <p:cNvSpPr>
              <a:spLocks noChangeArrowheads="1" noTextEdit="1"/>
            </p:cNvSpPr>
            <p:nvPr/>
          </p:nvSpPr>
          <p:spPr bwMode="auto">
            <a:xfrm rot="1296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dirty="0"/>
            </a:p>
          </p:txBody>
        </p:sp>
        <p:sp>
          <p:nvSpPr>
            <p:cNvPr id="14" name="_s2056"/>
            <p:cNvSpPr>
              <a:spLocks noChangeArrowheads="1" noTextEdit="1"/>
            </p:cNvSpPr>
            <p:nvPr/>
          </p:nvSpPr>
          <p:spPr bwMode="auto">
            <a:xfrm rot="1728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dirty="0"/>
            </a:p>
          </p:txBody>
        </p:sp>
        <p:sp>
          <p:nvSpPr>
            <p:cNvPr id="15" name="_s2057"/>
            <p:cNvSpPr>
              <a:spLocks noChangeArrowheads="1"/>
            </p:cNvSpPr>
            <p:nvPr/>
          </p:nvSpPr>
          <p:spPr bwMode="auto">
            <a:xfrm>
              <a:off x="3625" y="11616"/>
              <a:ext cx="3060" cy="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a:ln>
                    <a:noFill/>
                  </a:ln>
                  <a:solidFill>
                    <a:srgbClr val="514338"/>
                  </a:solidFill>
                  <a:effectLst/>
                  <a:latin typeface="Arial" charset="0"/>
                </a:rPr>
                <a:t>Αυτοαξιολόγηση σχολείου</a:t>
              </a:r>
            </a:p>
            <a:p>
              <a:pPr marL="0" marR="0" lvl="0" indent="0" algn="l" defTabSz="914400" rtl="0" eaLnBrk="1" fontAlgn="base" latinLnBrk="0" hangingPunct="1">
                <a:lnSpc>
                  <a:spcPct val="100000"/>
                </a:lnSpc>
                <a:spcBef>
                  <a:spcPct val="0"/>
                </a:spcBef>
                <a:spcAft>
                  <a:spcPct val="0"/>
                </a:spcAft>
                <a:buClrTx/>
                <a:buSzTx/>
                <a:buFontTx/>
                <a:buNone/>
                <a:tabLst/>
              </a:pPr>
              <a:r>
                <a:rPr lang="el-GR" dirty="0" smtClean="0"/>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altLang="en-US" sz="1400" b="0" i="0" u="none" strike="noStrike" cap="none" normalizeH="0" baseline="0" dirty="0">
                <a:ln>
                  <a:noFill/>
                </a:ln>
                <a:solidFill>
                  <a:srgbClr val="514338"/>
                </a:solidFill>
                <a:effectLst/>
                <a:latin typeface="Arial" charset="0"/>
              </a:endParaRPr>
            </a:p>
          </p:txBody>
        </p:sp>
        <p:sp>
          <p:nvSpPr>
            <p:cNvPr id="16" name="_s2058"/>
            <p:cNvSpPr>
              <a:spLocks noChangeArrowheads="1"/>
            </p:cNvSpPr>
            <p:nvPr/>
          </p:nvSpPr>
          <p:spPr bwMode="auto">
            <a:xfrm>
              <a:off x="5598" y="18353"/>
              <a:ext cx="5293" cy="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a:ln>
                    <a:noFill/>
                  </a:ln>
                  <a:solidFill>
                    <a:srgbClr val="514338"/>
                  </a:solidFill>
                  <a:effectLst/>
                  <a:latin typeface="Arial" charset="0"/>
                </a:rPr>
                <a:t>Επιμόρφωση του προσωπικού και εφαρμογή του </a:t>
              </a:r>
              <a:r>
                <a:rPr kumimoji="0" lang="el-GR" altLang="en-US" sz="1400" b="1" i="0" u="none" strike="noStrike" cap="none" normalizeH="0" baseline="0" dirty="0" smtClean="0">
                  <a:ln>
                    <a:noFill/>
                  </a:ln>
                  <a:solidFill>
                    <a:srgbClr val="514338"/>
                  </a:solidFill>
                  <a:effectLst/>
                  <a:latin typeface="Arial" charset="0"/>
                </a:rPr>
                <a:t>σχεδίου από</a:t>
              </a:r>
              <a:r>
                <a:rPr kumimoji="0" lang="el-GR" altLang="en-US" sz="1400" b="1" i="0" u="none" strike="noStrike" cap="none" normalizeH="0" dirty="0" smtClean="0">
                  <a:ln>
                    <a:noFill/>
                  </a:ln>
                  <a:solidFill>
                    <a:srgbClr val="514338"/>
                  </a:solidFill>
                  <a:effectLst/>
                  <a:latin typeface="Arial" charset="0"/>
                </a:rPr>
                <a:t> το σχολείο</a:t>
              </a:r>
              <a:endParaRPr kumimoji="0" lang="el-GR" altLang="en-US" sz="1400" b="1" i="0" u="none" strike="noStrike" cap="none" normalizeH="0" baseline="0" dirty="0">
                <a:ln>
                  <a:noFill/>
                </a:ln>
                <a:solidFill>
                  <a:srgbClr val="514338"/>
                </a:solidFill>
                <a:effectLst/>
                <a:latin typeface="Arial" charset="0"/>
              </a:endParaRPr>
            </a:p>
          </p:txBody>
        </p:sp>
        <p:sp>
          <p:nvSpPr>
            <p:cNvPr id="17" name="_s2059"/>
            <p:cNvSpPr>
              <a:spLocks noChangeArrowheads="1"/>
            </p:cNvSpPr>
            <p:nvPr/>
          </p:nvSpPr>
          <p:spPr bwMode="auto">
            <a:xfrm>
              <a:off x="9387" y="11007"/>
              <a:ext cx="5900" cy="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a:ln>
                    <a:noFill/>
                  </a:ln>
                  <a:solidFill>
                    <a:srgbClr val="514338"/>
                  </a:solidFill>
                  <a:effectLst/>
                  <a:latin typeface="Arial" charset="0"/>
                </a:rPr>
                <a:t>Εργαστήριο </a:t>
              </a:r>
              <a:r>
                <a:rPr lang="el-GR" dirty="0" smtClean="0"/>
                <a:t> </a:t>
              </a:r>
              <a:r>
                <a:rPr kumimoji="0" lang="el-GR" altLang="en-US" sz="1400" b="1" i="0" u="none" strike="noStrike" cap="none" normalizeH="0" baseline="0" dirty="0">
                  <a:ln>
                    <a:noFill/>
                  </a:ln>
                  <a:solidFill>
                    <a:srgbClr val="514338"/>
                  </a:solidFill>
                  <a:effectLst/>
                  <a:latin typeface="Arial" charset="0"/>
                </a:rPr>
                <a:t> καταπολέμησης εκφοβισμού </a:t>
              </a:r>
              <a:r>
                <a:rPr kumimoji="0" lang="el-GR" altLang="en-US" sz="1400" b="1" i="0" u="none" strike="noStrike" cap="none" normalizeH="0" dirty="0" smtClean="0">
                  <a:ln>
                    <a:noFill/>
                  </a:ln>
                  <a:solidFill>
                    <a:srgbClr val="514338"/>
                  </a:solidFill>
                  <a:effectLst/>
                  <a:latin typeface="Arial" charset="0"/>
                </a:rPr>
                <a:t>για εκπαιδευτικούς</a:t>
              </a:r>
              <a:endParaRPr kumimoji="0" lang="el-GR" altLang="en-US" sz="1400" b="0" i="0" u="none" strike="noStrike" cap="none" normalizeH="0" baseline="0" dirty="0">
                <a:ln>
                  <a:noFill/>
                </a:ln>
                <a:solidFill>
                  <a:srgbClr val="514338"/>
                </a:solidFill>
                <a:effectLst/>
                <a:latin typeface="Arial" charset="0"/>
              </a:endParaRPr>
            </a:p>
          </p:txBody>
        </p:sp>
        <p:sp>
          <p:nvSpPr>
            <p:cNvPr id="18" name="_s2060"/>
            <p:cNvSpPr>
              <a:spLocks noChangeArrowheads="1"/>
            </p:cNvSpPr>
            <p:nvPr/>
          </p:nvSpPr>
          <p:spPr bwMode="auto">
            <a:xfrm>
              <a:off x="9914" y="14654"/>
              <a:ext cx="3871" cy="1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a:ln>
                    <a:noFill/>
                  </a:ln>
                  <a:solidFill>
                    <a:srgbClr val="514338"/>
                  </a:solidFill>
                  <a:effectLst/>
                  <a:latin typeface="Arial" charset="0"/>
                </a:rPr>
                <a:t>Σχέδιο δράσης για την καταπολέμηση του εκφοβισμού </a:t>
              </a:r>
            </a:p>
          </p:txBody>
        </p:sp>
        <p:sp>
          <p:nvSpPr>
            <p:cNvPr id="19" name="_s2061"/>
            <p:cNvSpPr>
              <a:spLocks noChangeArrowheads="1"/>
            </p:cNvSpPr>
            <p:nvPr/>
          </p:nvSpPr>
          <p:spPr bwMode="auto">
            <a:xfrm>
              <a:off x="2969" y="15076"/>
              <a:ext cx="3011" cy="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l-GR" dirty="0" smtClean="0"/>
                <a:t>Μ</a:t>
              </a:r>
              <a:r>
                <a:rPr kumimoji="0" lang="el-GR" altLang="en-US" sz="1400" b="1" i="0" u="none" strike="noStrike" cap="none" normalizeH="0" baseline="0" dirty="0">
                  <a:ln>
                    <a:noFill/>
                  </a:ln>
                  <a:solidFill>
                    <a:srgbClr val="514338"/>
                  </a:solidFill>
                  <a:effectLst/>
                  <a:latin typeface="Arial" charset="0"/>
                </a:rPr>
                <a:t>είωση </a:t>
              </a:r>
              <a:r>
                <a:rPr kumimoji="0" lang="el-GR" altLang="en-US" sz="1400" b="1" i="0" u="none" strike="noStrike" cap="none" normalizeH="0" baseline="0" dirty="0" smtClean="0">
                  <a:ln>
                    <a:noFill/>
                  </a:ln>
                  <a:solidFill>
                    <a:srgbClr val="514338"/>
                  </a:solidFill>
                  <a:effectLst/>
                  <a:latin typeface="Arial" charset="0"/>
                </a:rPr>
                <a:t>του</a:t>
              </a:r>
              <a:r>
                <a:rPr kumimoji="0" lang="el-GR" altLang="en-US" sz="1400" b="1" i="0" u="none" strike="noStrike" cap="none" normalizeH="0" dirty="0" smtClean="0">
                  <a:ln>
                    <a:noFill/>
                  </a:ln>
                  <a:solidFill>
                    <a:srgbClr val="514338"/>
                  </a:solidFill>
                  <a:effectLst/>
                  <a:latin typeface="Arial" charset="0"/>
                </a:rPr>
                <a:t> </a:t>
              </a:r>
              <a:r>
                <a:rPr kumimoji="0" lang="el-GR" altLang="en-US" sz="1400" b="1" i="0" u="none" strike="noStrike" cap="none" normalizeH="0" baseline="0" dirty="0" smtClean="0">
                  <a:ln>
                    <a:noFill/>
                  </a:ln>
                  <a:solidFill>
                    <a:srgbClr val="514338"/>
                  </a:solidFill>
                  <a:effectLst/>
                  <a:latin typeface="Arial" charset="0"/>
                </a:rPr>
                <a:t>εκφοβισμού</a:t>
              </a:r>
              <a:r>
                <a:rPr kumimoji="0" lang="el-GR" altLang="en-US" sz="1400" b="1" i="0" u="none" strike="noStrike" cap="none" normalizeH="0" dirty="0" smtClean="0">
                  <a:ln>
                    <a:noFill/>
                  </a:ln>
                  <a:solidFill>
                    <a:srgbClr val="514338"/>
                  </a:solidFill>
                  <a:effectLst/>
                  <a:latin typeface="Arial" charset="0"/>
                </a:rPr>
                <a:t> σ</a:t>
              </a:r>
              <a:r>
                <a:rPr lang="el-GR" altLang="en-US" sz="1400" b="1" dirty="0" smtClean="0">
                  <a:solidFill>
                    <a:srgbClr val="514338"/>
                  </a:solidFill>
                </a:rPr>
                <a:t>τους μαθητές</a:t>
              </a:r>
              <a:endParaRPr kumimoji="0" lang="el-GR" altLang="en-US" sz="1400" b="0" i="0" u="none" strike="noStrike" cap="none" normalizeH="0" baseline="0" dirty="0">
                <a:ln>
                  <a:noFill/>
                </a:ln>
                <a:solidFill>
                  <a:srgbClr val="514338"/>
                </a:solidFill>
                <a:effectLst/>
                <a:latin typeface="Arial" charset="0"/>
              </a:endParaRPr>
            </a:p>
          </p:txBody>
        </p:sp>
        <p:sp>
          <p:nvSpPr>
            <p:cNvPr id="20" name="AutoShape 15"/>
            <p:cNvSpPr>
              <a:spLocks noChangeArrowheads="1"/>
            </p:cNvSpPr>
            <p:nvPr/>
          </p:nvSpPr>
          <p:spPr bwMode="auto">
            <a:xfrm>
              <a:off x="7512" y="12549"/>
              <a:ext cx="2460" cy="4073"/>
            </a:xfrm>
            <a:prstGeom prst="curvedLeftArrow">
              <a:avLst>
                <a:gd name="adj1" fmla="val 33114"/>
                <a:gd name="adj2" fmla="val 66228"/>
                <a:gd name="adj3" fmla="val 33333"/>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403508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a:solidFill>
                  <a:srgbClr val="FF0000"/>
                </a:solidFill>
              </a:rPr>
              <a:t>Τι είναι ο εκφοβισμός;</a:t>
            </a:r>
          </a:p>
        </p:txBody>
      </p:sp>
      <p:sp>
        <p:nvSpPr>
          <p:cNvPr id="3" name="Content Placeholder 2"/>
          <p:cNvSpPr>
            <a:spLocks noGrp="1"/>
          </p:cNvSpPr>
          <p:nvPr>
            <p:ph idx="1"/>
          </p:nvPr>
        </p:nvSpPr>
        <p:spPr>
          <a:xfrm>
            <a:off x="457200" y="1600200"/>
            <a:ext cx="8229600" cy="4277072"/>
          </a:xfrm>
        </p:spPr>
        <p:txBody>
          <a:bodyPr>
            <a:normAutofit fontScale="70000" lnSpcReduction="20000"/>
          </a:bodyPr>
          <a:lstStyle/>
          <a:p>
            <a:pPr marL="266700" indent="-266700">
              <a:lnSpc>
                <a:spcPct val="120000"/>
              </a:lnSpc>
              <a:spcBef>
                <a:spcPts val="600"/>
              </a:spcBef>
            </a:pPr>
            <a:r>
              <a:rPr lang="el-GR" sz="3400" dirty="0"/>
              <a:t>Ο εκφοβισμός είναι απαραίτητα σωματικός; Η βία είναι απαραίτητα σωματική;</a:t>
            </a:r>
          </a:p>
          <a:p>
            <a:pPr marL="266700" indent="-266700">
              <a:lnSpc>
                <a:spcPct val="120000"/>
              </a:lnSpc>
              <a:spcBef>
                <a:spcPts val="600"/>
              </a:spcBef>
            </a:pPr>
            <a:r>
              <a:rPr lang="el-GR" sz="3400" dirty="0"/>
              <a:t>Η βία ασκείται απαραίτητα ενάντια σε ένα άτομο;</a:t>
            </a:r>
          </a:p>
          <a:p>
            <a:pPr marL="266700" indent="-266700">
              <a:lnSpc>
                <a:spcPct val="120000"/>
              </a:lnSpc>
              <a:spcBef>
                <a:spcPts val="600"/>
              </a:spcBef>
            </a:pPr>
            <a:r>
              <a:rPr lang="el-GR" sz="3400" dirty="0"/>
              <a:t>Ο εκφοβισμός πρέπει να προκαλεί ζημιά ή απλώς να απειλεί ότι θα προκαλέσει;</a:t>
            </a:r>
          </a:p>
          <a:p>
            <a:pPr marL="266700" indent="-266700">
              <a:lnSpc>
                <a:spcPct val="120000"/>
              </a:lnSpc>
              <a:spcBef>
                <a:spcPts val="600"/>
              </a:spcBef>
            </a:pPr>
            <a:r>
              <a:rPr lang="el-GR" sz="3400" dirty="0"/>
              <a:t>Μπορεί μια βίαιη πράξη να θεωρείται νόμιμη;</a:t>
            </a:r>
          </a:p>
          <a:p>
            <a:pPr marL="266700" indent="-266700">
              <a:lnSpc>
                <a:spcPct val="120000"/>
              </a:lnSpc>
              <a:spcBef>
                <a:spcPts val="600"/>
              </a:spcBef>
            </a:pPr>
            <a:r>
              <a:rPr lang="el-GR" sz="3400" dirty="0"/>
              <a:t>Η βία πρέπει να ασκείται από ένα άτομο ή μπορεί να ασκηθεί και απρόσωπα από έναν οργανισμό;</a:t>
            </a:r>
          </a:p>
          <a:p>
            <a:pPr marL="266700" indent="-266700">
              <a:lnSpc>
                <a:spcPct val="120000"/>
              </a:lnSpc>
              <a:spcBef>
                <a:spcPts val="600"/>
              </a:spcBef>
            </a:pPr>
            <a:r>
              <a:rPr lang="el-GR" sz="3400" dirty="0"/>
              <a:t>Πόσο σοβαρή πρέπει να είναι η βλάβη ώστε να θεωρήσουμε ότι είναι βία;</a:t>
            </a:r>
          </a:p>
          <a:p>
            <a:pPr marL="0" lvl="0" indent="0" algn="r">
              <a:buNone/>
            </a:pPr>
            <a:endParaRPr lang="el-GR" kern="0" dirty="0">
              <a:solidFill>
                <a:schemeClr val="accent5">
                  <a:lumMod val="75000"/>
                </a:schemeClr>
              </a:solidFill>
              <a:latin typeface="Arial"/>
            </a:endParaRPr>
          </a:p>
          <a:p>
            <a:pPr marL="0" lvl="0" indent="0" algn="r">
              <a:buNone/>
            </a:pPr>
            <a:endParaRPr lang="el-GR" kern="0" dirty="0">
              <a:solidFill>
                <a:schemeClr val="accent5">
                  <a:lumMod val="75000"/>
                </a:schemeClr>
              </a:solidFill>
              <a:latin typeface="Arial"/>
            </a:endParaRPr>
          </a:p>
          <a:p>
            <a:endParaRPr lang="el-GR" dirty="0"/>
          </a:p>
        </p:txBody>
      </p:sp>
    </p:spTree>
    <p:extLst>
      <p:ext uri="{BB962C8B-B14F-4D97-AF65-F5344CB8AC3E}">
        <p14:creationId xmlns:p14="http://schemas.microsoft.com/office/powerpoint/2010/main" val="308931685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Βία-Εκφοβισμός</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700808"/>
            <a:ext cx="324036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31245" y="2276872"/>
            <a:ext cx="2088232" cy="338554"/>
          </a:xfrm>
          <a:prstGeom prst="rect">
            <a:avLst/>
          </a:prstGeom>
          <a:noFill/>
        </p:spPr>
        <p:txBody>
          <a:bodyPr wrap="square" rtlCol="0">
            <a:spAutoFit/>
          </a:bodyPr>
          <a:lstStyle/>
          <a:p>
            <a:r>
              <a:rPr lang="el-GR" sz="1600" dirty="0"/>
              <a:t>Σχολική βία</a:t>
            </a:r>
          </a:p>
        </p:txBody>
      </p:sp>
      <p:sp>
        <p:nvSpPr>
          <p:cNvPr id="6" name="9 - Έλλειψη"/>
          <p:cNvSpPr/>
          <p:nvPr/>
        </p:nvSpPr>
        <p:spPr bwMode="auto">
          <a:xfrm>
            <a:off x="2000232" y="3429000"/>
            <a:ext cx="2071701" cy="857256"/>
          </a:xfrm>
          <a:prstGeom prst="ellipse">
            <a:avLst/>
          </a:prstGeom>
          <a:solidFill>
            <a:srgbClr val="008EC8"/>
          </a:solidFill>
          <a:ln w="9525" cap="flat" cmpd="sng" algn="ctr">
            <a:solidFill>
              <a:schemeClr val="tx1"/>
            </a:solidFill>
            <a:prstDash val="solid"/>
            <a:round/>
            <a:headEnd type="none" w="med" len="med"/>
            <a:tailEnd type="none" w="med" len="med"/>
          </a:ln>
          <a:effectLst/>
        </p:spPr>
        <p:txBody>
          <a:bodyPr/>
          <a:lstStyle/>
          <a:p>
            <a:pPr defTabSz="1090613">
              <a:defRPr/>
            </a:pPr>
            <a:r>
              <a:rPr lang="el-GR" sz="1600" dirty="0">
                <a:solidFill>
                  <a:schemeClr val="accent2">
                    <a:lumMod val="50000"/>
                  </a:schemeClr>
                </a:solidFill>
              </a:rPr>
              <a:t>Εκφοβισμός</a:t>
            </a:r>
          </a:p>
        </p:txBody>
      </p:sp>
      <p:sp>
        <p:nvSpPr>
          <p:cNvPr id="7" name="Oval 15"/>
          <p:cNvSpPr>
            <a:spLocks noChangeArrowheads="1"/>
          </p:cNvSpPr>
          <p:nvPr/>
        </p:nvSpPr>
        <p:spPr bwMode="auto">
          <a:xfrm>
            <a:off x="5673725" y="1866900"/>
            <a:ext cx="2613051" cy="1490662"/>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800">
                <a:solidFill>
                  <a:schemeClr val="tx1"/>
                </a:solidFill>
                <a:latin typeface="Arial" charset="0"/>
                <a:cs typeface="Arial" charset="0"/>
              </a:defRPr>
            </a:lvl1pPr>
            <a:lvl2pPr marL="742950" indent="-285750" eaLnBrk="0" hangingPunct="0">
              <a:spcBef>
                <a:spcPct val="20000"/>
              </a:spcBef>
              <a:buChar char="–"/>
              <a:defRPr sz="3300">
                <a:solidFill>
                  <a:schemeClr val="tx1"/>
                </a:solidFill>
                <a:latin typeface="Arial" charset="0"/>
                <a:cs typeface="Arial" charset="0"/>
              </a:defRPr>
            </a:lvl2pPr>
            <a:lvl3pPr marL="1143000" indent="-228600" eaLnBrk="0" hangingPunct="0">
              <a:spcBef>
                <a:spcPct val="20000"/>
              </a:spcBef>
              <a:buChar char="•"/>
              <a:defRPr sz="2900">
                <a:solidFill>
                  <a:schemeClr val="tx1"/>
                </a:solidFill>
                <a:latin typeface="Arial" charset="0"/>
                <a:cs typeface="Arial" charset="0"/>
              </a:defRPr>
            </a:lvl3pPr>
            <a:lvl4pPr marL="1600200" indent="-228600" eaLnBrk="0" hangingPunct="0">
              <a:spcBef>
                <a:spcPct val="20000"/>
              </a:spcBef>
              <a:buChar char="–"/>
              <a:defRPr sz="2400">
                <a:solidFill>
                  <a:schemeClr val="tx1"/>
                </a:solidFill>
                <a:latin typeface="Arial" charset="0"/>
                <a:cs typeface="Arial" charset="0"/>
              </a:defRPr>
            </a:lvl4pPr>
            <a:lvl5pPr marL="2057400" indent="-228600" eaLnBrk="0" hangingPunct="0">
              <a:spcBef>
                <a:spcPct val="20000"/>
              </a:spcBef>
              <a:buChar char="»"/>
              <a:defRPr sz="2400">
                <a:solidFill>
                  <a:schemeClr val="tx1"/>
                </a:solidFill>
                <a:latin typeface="Arial" charset="0"/>
                <a:cs typeface="Arial" charset="0"/>
              </a:defRPr>
            </a:lvl5pPr>
            <a:lvl6pPr marL="2514600" indent="-228600" eaLnBrk="0" fontAlgn="base" hangingPunct="0">
              <a:spcBef>
                <a:spcPct val="20000"/>
              </a:spcBef>
              <a:spcAft>
                <a:spcPct val="0"/>
              </a:spcAft>
              <a:buChar char="»"/>
              <a:defRPr sz="2400">
                <a:solidFill>
                  <a:schemeClr val="tx1"/>
                </a:solidFill>
                <a:latin typeface="Arial" charset="0"/>
                <a:cs typeface="Arial" charset="0"/>
              </a:defRPr>
            </a:lvl6pPr>
            <a:lvl7pPr marL="2971800" indent="-228600" eaLnBrk="0" fontAlgn="base" hangingPunct="0">
              <a:spcBef>
                <a:spcPct val="20000"/>
              </a:spcBef>
              <a:spcAft>
                <a:spcPct val="0"/>
              </a:spcAft>
              <a:buChar char="»"/>
              <a:defRPr sz="2400">
                <a:solidFill>
                  <a:schemeClr val="tx1"/>
                </a:solidFill>
                <a:latin typeface="Arial" charset="0"/>
                <a:cs typeface="Arial" charset="0"/>
              </a:defRPr>
            </a:lvl7pPr>
            <a:lvl8pPr marL="3429000" indent="-228600" eaLnBrk="0" fontAlgn="base" hangingPunct="0">
              <a:spcBef>
                <a:spcPct val="20000"/>
              </a:spcBef>
              <a:spcAft>
                <a:spcPct val="0"/>
              </a:spcAft>
              <a:buChar char="»"/>
              <a:defRPr sz="2400">
                <a:solidFill>
                  <a:schemeClr val="tx1"/>
                </a:solidFill>
                <a:latin typeface="Arial" charset="0"/>
                <a:cs typeface="Arial" charset="0"/>
              </a:defRPr>
            </a:lvl8pPr>
            <a:lvl9pPr marL="3886200" indent="-228600" eaLnBrk="0" fontAlgn="base" hangingPunct="0">
              <a:spcBef>
                <a:spcPct val="20000"/>
              </a:spcBef>
              <a:spcAft>
                <a:spcPct val="0"/>
              </a:spcAft>
              <a:buChar char="»"/>
              <a:defRPr sz="2400">
                <a:solidFill>
                  <a:schemeClr val="tx1"/>
                </a:solidFill>
                <a:latin typeface="Arial" charset="0"/>
                <a:cs typeface="Arial" charset="0"/>
              </a:defRPr>
            </a:lvl9pPr>
          </a:lstStyle>
          <a:p>
            <a:pPr eaLnBrk="1" hangingPunct="1">
              <a:spcBef>
                <a:spcPct val="0"/>
              </a:spcBef>
              <a:buFontTx/>
              <a:buNone/>
            </a:pPr>
            <a:r>
              <a:rPr lang="el-GR" altLang="el-GR" sz="1600" dirty="0"/>
              <a:t>Σύγκρουση/ Πείραγμα</a:t>
            </a:r>
          </a:p>
        </p:txBody>
      </p:sp>
    </p:spTree>
    <p:extLst>
      <p:ext uri="{BB962C8B-B14F-4D97-AF65-F5344CB8AC3E}">
        <p14:creationId xmlns:p14="http://schemas.microsoft.com/office/powerpoint/2010/main" val="82974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Τι είναι ο εκφοβισμός;</a:t>
            </a:r>
          </a:p>
        </p:txBody>
      </p:sp>
      <p:sp>
        <p:nvSpPr>
          <p:cNvPr id="4" name="TextBox 3"/>
          <p:cNvSpPr txBox="1"/>
          <p:nvPr/>
        </p:nvSpPr>
        <p:spPr>
          <a:xfrm>
            <a:off x="457200" y="1628800"/>
            <a:ext cx="4330824" cy="3139321"/>
          </a:xfrm>
          <a:prstGeom prst="rect">
            <a:avLst/>
          </a:prstGeom>
          <a:noFill/>
        </p:spPr>
        <p:txBody>
          <a:bodyPr wrap="square" rtlCol="0">
            <a:spAutoFit/>
          </a:bodyPr>
          <a:lstStyle/>
          <a:p>
            <a:r>
              <a:rPr lang="el-GR" sz="2000" dirty="0">
                <a:latin typeface="+mn-lt"/>
              </a:rPr>
              <a:t>«Ένας μαθητής/ μια μαθήτρια δέχεται εκφοβισμό όταν εκείνος/ εκείνη εκτίθεται επανειλημμένα και για αρκετό διάστημα σε αρνητικές </a:t>
            </a:r>
            <a:r>
              <a:rPr lang="el-GR" sz="2000" dirty="0" smtClean="0">
                <a:latin typeface="+mn-lt"/>
              </a:rPr>
              <a:t>ενέργειες* </a:t>
            </a:r>
            <a:r>
              <a:rPr lang="el-GR" sz="2000" dirty="0">
                <a:latin typeface="+mn-lt"/>
              </a:rPr>
              <a:t>από μέρους ενός ή περισσοτέρων μαθητών και εκείνος/ εκείνη δυσκολεύεται να υπερασπιστεί τον εαυτό του/ της». (Olweus, 1993) </a:t>
            </a:r>
          </a:p>
          <a:p>
            <a:endParaRPr lang="el-GR" sz="1600" dirty="0"/>
          </a:p>
        </p:txBody>
      </p:sp>
      <p:sp>
        <p:nvSpPr>
          <p:cNvPr id="5" name="TextBox 4"/>
          <p:cNvSpPr txBox="1"/>
          <p:nvPr/>
        </p:nvSpPr>
        <p:spPr>
          <a:xfrm>
            <a:off x="899592" y="4965584"/>
            <a:ext cx="7476522" cy="1200329"/>
          </a:xfrm>
          <a:prstGeom prst="rect">
            <a:avLst/>
          </a:prstGeom>
          <a:noFill/>
        </p:spPr>
        <p:txBody>
          <a:bodyPr wrap="square" rtlCol="0">
            <a:spAutoFit/>
          </a:bodyPr>
          <a:lstStyle/>
          <a:p>
            <a:r>
              <a:rPr lang="el-GR" dirty="0" smtClean="0"/>
              <a:t>Αρνητική πράξη: κάποιος σκόπιμα προκαλεί ή προσπαθεί να προκαλέσει, τραυματισμό ή ενόχληση σε κάποιον άλλο (επιθετική συμπεριφορά).</a:t>
            </a:r>
          </a:p>
          <a:p>
            <a:endParaRPr lang="el-GR" dirty="0"/>
          </a:p>
        </p:txBody>
      </p:sp>
      <p:sp>
        <p:nvSpPr>
          <p:cNvPr id="6" name="TextBox 5"/>
          <p:cNvSpPr txBox="1"/>
          <p:nvPr/>
        </p:nvSpPr>
        <p:spPr>
          <a:xfrm>
            <a:off x="4948540" y="1628800"/>
            <a:ext cx="3995689" cy="3139321"/>
          </a:xfrm>
          <a:prstGeom prst="rect">
            <a:avLst/>
          </a:prstGeom>
          <a:noFill/>
        </p:spPr>
        <p:txBody>
          <a:bodyPr wrap="square" rtlCol="0">
            <a:spAutoFit/>
          </a:bodyPr>
          <a:lstStyle/>
          <a:p>
            <a:r>
              <a:rPr lang="el-GR" sz="2000" dirty="0">
                <a:latin typeface="+mn-lt"/>
              </a:rPr>
              <a:t>Υπάρχουν 3 βασικά κριτήρια για να χαρακτηριστεί μια ενέργεια ως εκφοβισμός: </a:t>
            </a:r>
          </a:p>
          <a:p>
            <a:endParaRPr lang="el-GR" sz="2000" dirty="0">
              <a:latin typeface="+mn-lt"/>
            </a:endParaRPr>
          </a:p>
          <a:p>
            <a:pPr marL="342900" indent="-342900">
              <a:buFont typeface="Arial" panose="020B0604020202020204" pitchFamily="34" charset="0"/>
              <a:buChar char="•"/>
            </a:pPr>
            <a:r>
              <a:rPr lang="el-GR" sz="2000" dirty="0">
                <a:latin typeface="+mn-lt"/>
              </a:rPr>
              <a:t>Σκόπιμη πρόκληση βλάβης</a:t>
            </a:r>
          </a:p>
          <a:p>
            <a:pPr marL="342900" indent="-342900">
              <a:buFont typeface="Arial" panose="020B0604020202020204" pitchFamily="34" charset="0"/>
              <a:buChar char="•"/>
            </a:pPr>
            <a:r>
              <a:rPr lang="el-GR" sz="2000" dirty="0">
                <a:latin typeface="+mn-lt"/>
              </a:rPr>
              <a:t>Επανάληψη</a:t>
            </a:r>
          </a:p>
          <a:p>
            <a:pPr marL="342900" indent="-342900">
              <a:buFont typeface="Arial" panose="020B0604020202020204" pitchFamily="34" charset="0"/>
              <a:buChar char="•"/>
            </a:pPr>
            <a:r>
              <a:rPr lang="el-GR" sz="2000" dirty="0">
                <a:latin typeface="+mn-lt"/>
              </a:rPr>
              <a:t>Ανισορροπία της πραγματικής ή αντιληπτής δύναμης που υπονοείται</a:t>
            </a:r>
          </a:p>
          <a:p>
            <a:endParaRPr lang="el-GR" sz="1600" dirty="0"/>
          </a:p>
        </p:txBody>
      </p:sp>
    </p:spTree>
    <p:extLst>
      <p:ext uri="{BB962C8B-B14F-4D97-AF65-F5344CB8AC3E}">
        <p14:creationId xmlns:p14="http://schemas.microsoft.com/office/powerpoint/2010/main" val="312331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8229600" cy="1143000"/>
          </a:xfrm>
        </p:spPr>
        <p:txBody>
          <a:bodyPr/>
          <a:lstStyle/>
          <a:p>
            <a:r>
              <a:rPr lang="el-GR" dirty="0">
                <a:solidFill>
                  <a:srgbClr val="FF0000"/>
                </a:solidFill>
              </a:rPr>
              <a:t>Είδη εκφοβισμού;</a:t>
            </a:r>
          </a:p>
        </p:txBody>
      </p:sp>
      <p:sp>
        <p:nvSpPr>
          <p:cNvPr id="3" name="Θέση περιεχομένου 2"/>
          <p:cNvSpPr>
            <a:spLocks noGrp="1"/>
          </p:cNvSpPr>
          <p:nvPr>
            <p:ph idx="1"/>
          </p:nvPr>
        </p:nvSpPr>
        <p:spPr>
          <a:xfrm>
            <a:off x="467544" y="1340768"/>
            <a:ext cx="8517632" cy="4525963"/>
          </a:xfrm>
        </p:spPr>
        <p:txBody>
          <a:bodyPr/>
          <a:lstStyle/>
          <a:p>
            <a:pPr marL="0" indent="0">
              <a:buNone/>
            </a:pPr>
            <a:r>
              <a:rPr lang="el-GR" sz="2400" dirty="0" smtClean="0"/>
              <a:t>Ο εκφοβισμός μπορεί να λάβει πολλές μορφές:</a:t>
            </a:r>
            <a:r>
              <a:rPr lang="el-GR" sz="1400" dirty="0"/>
              <a:t> </a:t>
            </a:r>
          </a:p>
          <a:p>
            <a:pPr marL="0" indent="0">
              <a:buNone/>
            </a:pPr>
            <a:endParaRPr lang="el-GR" sz="900" dirty="0"/>
          </a:p>
          <a:p>
            <a:r>
              <a:rPr lang="el-GR" sz="1800" dirty="0"/>
              <a:t>Λεκτικός εκφοβισμός (ύβρεις, υποτιμητικά σχόλια)</a:t>
            </a:r>
          </a:p>
          <a:p>
            <a:r>
              <a:rPr lang="el-GR" sz="1800" dirty="0"/>
              <a:t>Σωματικός εκφοβισμός (χτυπήματα, κλωτσιές, γροθιές, φτύσιμο)</a:t>
            </a:r>
          </a:p>
          <a:p>
            <a:r>
              <a:rPr lang="el-GR" sz="1800" dirty="0"/>
              <a:t>Διαδικτυακός εκφοβισμός (μέσω διαδικτύου, κινητού τηλεφώνου)</a:t>
            </a:r>
          </a:p>
          <a:p>
            <a:r>
              <a:rPr lang="el-GR" sz="1800" dirty="0"/>
              <a:t>Φυλετικός εκφοβισμός</a:t>
            </a:r>
          </a:p>
          <a:p>
            <a:r>
              <a:rPr lang="el-GR" sz="1800" dirty="0"/>
              <a:t>Σεξουαλικός εκφοβισμός </a:t>
            </a:r>
          </a:p>
          <a:p>
            <a:r>
              <a:rPr lang="el-GR" sz="1800" dirty="0"/>
              <a:t>Απειλή ή εξαναγκασμός κάποιου/-ας να προβεί σε πράξεις στις οποίες εκείνος/ εκείνη δεν θέλει</a:t>
            </a:r>
            <a:r>
              <a:rPr sz="1800" dirty="0"/>
              <a:t/>
            </a:r>
            <a:br>
              <a:rPr sz="1800" dirty="0"/>
            </a:br>
            <a:r>
              <a:rPr lang="el-GR" sz="1800" dirty="0"/>
              <a:t>Κοινωνικός αποκλεισμός ή απομόνωση</a:t>
            </a:r>
          </a:p>
          <a:p>
            <a:r>
              <a:rPr lang="el-GR" sz="1800" dirty="0"/>
              <a:t>Ψέματα και διάδοση ψευδών φημών</a:t>
            </a:r>
          </a:p>
          <a:p>
            <a:r>
              <a:rPr lang="el-GR" sz="1800" dirty="0"/>
              <a:t>Απομάκρυνση χρημάτων ή προσωπικών ειδών ή καταστροφή τους</a:t>
            </a:r>
          </a:p>
          <a:p>
            <a:r>
              <a:rPr lang="el-GR" sz="1800" dirty="0" smtClean="0"/>
              <a:t>Απειλή ή εξαναγκασμός για διάφορες πράξεις από μαθητές που εκφοβίζουν</a:t>
            </a:r>
            <a:r>
              <a:rPr dirty="0"/>
              <a:t/>
            </a:r>
            <a:br>
              <a:rPr dirty="0"/>
            </a:br>
            <a:endParaRPr lang="el-GR" sz="1600" dirty="0"/>
          </a:p>
        </p:txBody>
      </p:sp>
    </p:spTree>
    <p:extLst>
      <p:ext uri="{BB962C8B-B14F-4D97-AF65-F5344CB8AC3E}">
        <p14:creationId xmlns:p14="http://schemas.microsoft.com/office/powerpoint/2010/main" val="25370139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1985</TotalTime>
  <Words>4175</Words>
  <Application>Microsoft Office PowerPoint</Application>
  <PresentationFormat>Προβολή στην οθόνη (4:3)</PresentationFormat>
  <Paragraphs>375</Paragraphs>
  <Slides>40</Slides>
  <Notes>32</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Default Design</vt:lpstr>
      <vt:lpstr>Στρατηγική Καταπολέμησης Εκφοβισμού Εργαστήριο για Εκπαιδευτικούς</vt:lpstr>
      <vt:lpstr> ΕΙΣΑΓΕΤΕ ΤΟ ΟΝΟΜΑ ΤΟΥ ΣΧΟΛΕΙΟΥ </vt:lpstr>
      <vt:lpstr>Στόχοι του συγκεκριμένου εργαστηρίου για εκπαιδευτικούς</vt:lpstr>
      <vt:lpstr>Μαθησιακά αποτελέσματα του εργαστηρίου </vt:lpstr>
      <vt:lpstr>Ο κύκλος βελτίωσης για την καταπολέμηση του εκφοβισμού</vt:lpstr>
      <vt:lpstr>Τι είναι ο εκφοβισμός;</vt:lpstr>
      <vt:lpstr>Βία-Εκφοβισμός</vt:lpstr>
      <vt:lpstr>Τι είναι ο εκφοβισμός;</vt:lpstr>
      <vt:lpstr>Είδη εκφοβισμού;</vt:lpstr>
      <vt:lpstr>Convivençia</vt:lpstr>
      <vt:lpstr>ΒΙΝΤΕΟ</vt:lpstr>
      <vt:lpstr>Βίαιες συμπεριφορές που μπορεί να προβληματίσουν </vt:lpstr>
      <vt:lpstr>Δραστηριότητες που μπορεί να προκαλέσουν ανησυχία</vt:lpstr>
      <vt:lpstr>Παράγοντες που μπορεί να έχουν θετική επίδραση στο σχολικό περιβάλλον </vt:lpstr>
      <vt:lpstr>Μια αποτελεσματική πολιτική για την καταπολέμηση του εκφοβισμού...</vt:lpstr>
      <vt:lpstr>Ηγέτες που επηρεάζουν το σχολικό κλίμα</vt:lpstr>
      <vt:lpstr>Ηγέτες: Συναισθηματική νοημοσύνη</vt:lpstr>
      <vt:lpstr>Γενικές ηγετικές δεξιότητες, η ικανότητα για: </vt:lpstr>
      <vt:lpstr>Τύποι ηγετικού στυλ και επιρροή στον εκφοβισμό και άλλες μορφές βίας</vt:lpstr>
      <vt:lpstr>Πιεστικός/-ή </vt:lpstr>
      <vt:lpstr>Αποφασιστικός,-ή</vt:lpstr>
      <vt:lpstr>Συμμετοχικός,-ή</vt:lpstr>
      <vt:lpstr>Δημοκρατικός,-ή </vt:lpstr>
      <vt:lpstr>Που ορίζει έναν ρυθμό</vt:lpstr>
      <vt:lpstr>Καθοδηγητικός,-ή</vt:lpstr>
      <vt:lpstr>Σύνοψη</vt:lpstr>
      <vt:lpstr>Παράγοντες που επηρεάζουν το σχολικό κλίμα</vt:lpstr>
      <vt:lpstr>Οφέλη «επίσκεψης» στο σχολείο</vt:lpstr>
      <vt:lpstr>Παρουσίαση του PowerPoint</vt:lpstr>
      <vt:lpstr>    </vt:lpstr>
      <vt:lpstr>Βέλτιστη αξιοποίηση των μαθητών/μαθητριών </vt:lpstr>
      <vt:lpstr>Αναμενόμενα αποτελέσματα σε ένα πρότυπο σχολείο</vt:lpstr>
      <vt:lpstr>Έμφαση στα θετικά σημεία</vt:lpstr>
      <vt:lpstr>Προετοιμασία του σχεδίου δράσης</vt:lpstr>
      <vt:lpstr>Σχέδιο Δράσης</vt:lpstr>
      <vt:lpstr>Καταγραφή σχεδίου δράσης Τι; Πώς; Πότε; Ποιος; </vt:lpstr>
      <vt:lpstr>Επικοινωνία και συμμετοχή</vt:lpstr>
      <vt:lpstr>Μελέτες Περιπτώσεων: συζητήστε τις</vt:lpstr>
      <vt:lpstr>Κοινοποίηση και παρακολούθηση της σχολικής πολιτικής για την καταπολέμηση του εκφοβισμού</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sec</dc:creator>
  <cp:lastModifiedBy>Usersmile1</cp:lastModifiedBy>
  <cp:revision>175</cp:revision>
  <dcterms:created xsi:type="dcterms:W3CDTF">2013-09-23T14:36:38Z</dcterms:created>
  <dcterms:modified xsi:type="dcterms:W3CDTF">2020-04-29T08:04:38Z</dcterms:modified>
</cp:coreProperties>
</file>