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308" r:id="rId3"/>
    <p:sldId id="319" r:id="rId4"/>
    <p:sldId id="258" r:id="rId5"/>
    <p:sldId id="259" r:id="rId6"/>
    <p:sldId id="307" r:id="rId7"/>
    <p:sldId id="272" r:id="rId8"/>
    <p:sldId id="262" r:id="rId9"/>
    <p:sldId id="318" r:id="rId10"/>
    <p:sldId id="328" r:id="rId11"/>
    <p:sldId id="317" r:id="rId12"/>
    <p:sldId id="263" r:id="rId13"/>
    <p:sldId id="269" r:id="rId14"/>
    <p:sldId id="277" r:id="rId15"/>
    <p:sldId id="295" r:id="rId16"/>
    <p:sldId id="327" r:id="rId17"/>
    <p:sldId id="283" r:id="rId18"/>
    <p:sldId id="291" r:id="rId19"/>
    <p:sldId id="321" r:id="rId20"/>
    <p:sldId id="288" r:id="rId21"/>
    <p:sldId id="310" r:id="rId22"/>
    <p:sldId id="290" r:id="rId23"/>
    <p:sldId id="273" r:id="rId24"/>
    <p:sldId id="274" r:id="rId25"/>
    <p:sldId id="320" r:id="rId26"/>
    <p:sldId id="266" r:id="rId27"/>
    <p:sldId id="296" r:id="rId28"/>
    <p:sldId id="297" r:id="rId29"/>
    <p:sldId id="298" r:id="rId30"/>
    <p:sldId id="299" r:id="rId31"/>
    <p:sldId id="300" r:id="rId32"/>
    <p:sldId id="301" r:id="rId33"/>
    <p:sldId id="302" r:id="rId34"/>
    <p:sldId id="303" r:id="rId35"/>
    <p:sldId id="304" r:id="rId36"/>
    <p:sldId id="305" r:id="rId37"/>
    <p:sldId id="306" r:id="rId38"/>
    <p:sldId id="309" r:id="rId39"/>
    <p:sldId id="322" r:id="rId40"/>
    <p:sldId id="271" r:id="rId41"/>
    <p:sldId id="323" r:id="rId42"/>
    <p:sldId id="324" r:id="rId43"/>
    <p:sldId id="316" r:id="rId44"/>
    <p:sldId id="275" r:id="rId45"/>
    <p:sldId id="278" r:id="rId46"/>
    <p:sldId id="326" r:id="rId47"/>
    <p:sldId id="292" r:id="rId48"/>
    <p:sldId id="293" r:id="rId49"/>
    <p:sldId id="294" r:id="rId50"/>
    <p:sldId id="312" r:id="rId51"/>
    <p:sldId id="311" r:id="rId52"/>
    <p:sldId id="325" r:id="rId53"/>
    <p:sldId id="315" r:id="rId54"/>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48"/>
      </p:cViewPr>
      <p:guideLst>
        <p:guide orient="horz" pos="2160"/>
        <p:guide pos="2880"/>
      </p:guideLst>
    </p:cSldViewPr>
  </p:slideViewPr>
  <p:notesTextViewPr>
    <p:cViewPr>
      <p:scale>
        <a:sx n="100" d="100"/>
        <a:sy n="100" d="100"/>
      </p:scale>
      <p:origin x="0" y="0"/>
    </p:cViewPr>
  </p:notesTextViewPr>
  <p:notesViewPr>
    <p:cSldViewPr showGuides="1">
      <p:cViewPr varScale="1">
        <p:scale>
          <a:sx n="49" d="100"/>
          <a:sy n="49" d="100"/>
        </p:scale>
        <p:origin x="2668" y="4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FC2DF1-48DA-4997-82E7-DC8D996BF408}" type="datetimeFigureOut">
              <a:rPr lang="es-ES" smtClean="0"/>
              <a:t>02/07/2020</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EC6F43-C947-49ED-99DA-25B47C189D05}" type="slidenum">
              <a:rPr lang="es-ES" smtClean="0"/>
              <a:t>‹Nº›</a:t>
            </a:fld>
            <a:endParaRPr lang="es-ES"/>
          </a:p>
        </p:txBody>
      </p:sp>
    </p:spTree>
    <p:extLst>
      <p:ext uri="{BB962C8B-B14F-4D97-AF65-F5344CB8AC3E}">
        <p14:creationId xmlns:p14="http://schemas.microsoft.com/office/powerpoint/2010/main" val="1995188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8875" cy="3727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D49E0F-B123-5D4A-961C-D66BEE4691F2}" type="slidenum">
              <a:rPr lang="en-US" smtClean="0"/>
              <a:t>1</a:t>
            </a:fld>
            <a:endParaRPr lang="en-US" dirty="0"/>
          </a:p>
        </p:txBody>
      </p:sp>
    </p:spTree>
    <p:extLst>
      <p:ext uri="{BB962C8B-B14F-4D97-AF65-F5344CB8AC3E}">
        <p14:creationId xmlns:p14="http://schemas.microsoft.com/office/powerpoint/2010/main" val="468093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4177727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473888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3153022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40</a:t>
            </a:fld>
            <a:endParaRPr lang="en-GB">
              <a:solidFill>
                <a:prstClr val="black"/>
              </a:solidFill>
            </a:endParaRPr>
          </a:p>
        </p:txBody>
      </p:sp>
    </p:spTree>
    <p:extLst>
      <p:ext uri="{BB962C8B-B14F-4D97-AF65-F5344CB8AC3E}">
        <p14:creationId xmlns:p14="http://schemas.microsoft.com/office/powerpoint/2010/main" val="1056483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45</a:t>
            </a:fld>
            <a:endParaRPr lang="en-GB">
              <a:solidFill>
                <a:prstClr val="black"/>
              </a:solidFill>
            </a:endParaRPr>
          </a:p>
        </p:txBody>
      </p:sp>
    </p:spTree>
    <p:extLst>
      <p:ext uri="{BB962C8B-B14F-4D97-AF65-F5344CB8AC3E}">
        <p14:creationId xmlns:p14="http://schemas.microsoft.com/office/powerpoint/2010/main" val="27875980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48</a:t>
            </a:fld>
            <a:endParaRPr lang="en-GB">
              <a:solidFill>
                <a:prstClr val="black"/>
              </a:solidFill>
            </a:endParaRPr>
          </a:p>
        </p:txBody>
      </p:sp>
    </p:spTree>
    <p:extLst>
      <p:ext uri="{BB962C8B-B14F-4D97-AF65-F5344CB8AC3E}">
        <p14:creationId xmlns:p14="http://schemas.microsoft.com/office/powerpoint/2010/main" val="994349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4" name="Slide Number Placeholder 3"/>
          <p:cNvSpPr>
            <a:spLocks noGrp="1"/>
          </p:cNvSpPr>
          <p:nvPr>
            <p:ph type="sldNum" sz="quarter" idx="5"/>
          </p:nvPr>
        </p:nvSpPr>
        <p:spPr/>
        <p:txBody>
          <a:bodyPr/>
          <a:lstStyle/>
          <a:p>
            <a:pPr>
              <a:defRPr/>
            </a:pPr>
            <a:fld id="{5BA90471-BAED-4C67-855D-D55B4069B209}"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a:p>
        </p:txBody>
      </p:sp>
      <p:sp>
        <p:nvSpPr>
          <p:cNvPr id="4" name="Slide Number Placeholder 3"/>
          <p:cNvSpPr>
            <a:spLocks noGrp="1"/>
          </p:cNvSpPr>
          <p:nvPr>
            <p:ph type="sldNum" sz="quarter" idx="5"/>
          </p:nvPr>
        </p:nvSpPr>
        <p:spPr/>
        <p:txBody>
          <a:bodyPr/>
          <a:lstStyle/>
          <a:p>
            <a:pPr>
              <a:defRPr/>
            </a:pPr>
            <a:fld id="{AF85CE14-C7F6-414C-854B-BB42A388A857}"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dirty="0"/>
          </a:p>
        </p:txBody>
      </p:sp>
      <p:sp>
        <p:nvSpPr>
          <p:cNvPr id="4" name="Slide Number Placeholder 3"/>
          <p:cNvSpPr>
            <a:spLocks noGrp="1"/>
          </p:cNvSpPr>
          <p:nvPr>
            <p:ph type="sldNum" sz="quarter" idx="5"/>
          </p:nvPr>
        </p:nvSpPr>
        <p:spPr/>
        <p:txBody>
          <a:bodyPr/>
          <a:lstStyle/>
          <a:p>
            <a:pPr>
              <a:defRPr/>
            </a:pPr>
            <a:fld id="{9E5E5457-8789-47A6-91E1-16FF556F3F4F}" type="slidenum">
              <a:rPr lang="en-US" smtClean="0"/>
              <a:pPr>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School</a:t>
            </a:r>
            <a:r>
              <a:rPr lang="en-US" baseline="0" dirty="0"/>
              <a:t> violence </a:t>
            </a:r>
            <a:r>
              <a:rPr lang="en-US" dirty="0"/>
              <a:t>can occur in school or on the way to or from school.</a:t>
            </a:r>
          </a:p>
          <a:p>
            <a:endParaRPr lang="en-US" dirty="0"/>
          </a:p>
          <a:p>
            <a:r>
              <a:rPr lang="en-US" dirty="0"/>
              <a:t>Teasing usually involves two or more friends who act together in a way that seems fun to all the people involved. Often they tease each other equally, but it never involves physical or emotional abuse. </a:t>
            </a:r>
          </a:p>
          <a:p>
            <a:endParaRPr lang="en-US" dirty="0"/>
          </a:p>
          <a:p>
            <a:r>
              <a:rPr lang="en-US" sz="1200" dirty="0"/>
              <a:t>Bullying should not be equated with aggression or violence; not all aggression or violence involves bullying, and not all bullying involves aggression or violence.</a:t>
            </a:r>
            <a:endParaRPr lang="en-US" dirty="0"/>
          </a:p>
          <a:p>
            <a:endParaRPr lang="en-US" dirty="0"/>
          </a:p>
          <a:p>
            <a:endParaRPr lang="el-GR"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9</a:t>
            </a:fld>
            <a:endParaRPr lang="es-ES"/>
          </a:p>
        </p:txBody>
      </p:sp>
    </p:spTree>
    <p:extLst>
      <p:ext uri="{BB962C8B-B14F-4D97-AF65-F5344CB8AC3E}">
        <p14:creationId xmlns:p14="http://schemas.microsoft.com/office/powerpoint/2010/main" val="688266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Bullying at School: What We Know and What We Can Do (</a:t>
            </a:r>
            <a:r>
              <a:rPr lang="en-US" dirty="0" err="1"/>
              <a:t>Olweus</a:t>
            </a:r>
            <a:r>
              <a:rPr lang="en-US" dirty="0"/>
              <a:t>, 1993)</a:t>
            </a:r>
            <a:endParaRPr lang="en-US" baseline="0" dirty="0"/>
          </a:p>
          <a:p>
            <a:endParaRPr lang="en-US" baseline="0" dirty="0"/>
          </a:p>
          <a:p>
            <a:endParaRPr lang="en-US" baseline="0"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10</a:t>
            </a:fld>
            <a:endParaRPr lang="es-ES"/>
          </a:p>
        </p:txBody>
      </p:sp>
    </p:spTree>
    <p:extLst>
      <p:ext uri="{BB962C8B-B14F-4D97-AF65-F5344CB8AC3E}">
        <p14:creationId xmlns:p14="http://schemas.microsoft.com/office/powerpoint/2010/main" val="4055532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8EEC6F43-C947-49ED-99DA-25B47C189D05}" type="slidenum">
              <a:rPr lang="es-ES" smtClean="0"/>
              <a:t>11</a:t>
            </a:fld>
            <a:endParaRPr lang="es-ES"/>
          </a:p>
        </p:txBody>
      </p:sp>
    </p:spTree>
    <p:extLst>
      <p:ext uri="{BB962C8B-B14F-4D97-AF65-F5344CB8AC3E}">
        <p14:creationId xmlns:p14="http://schemas.microsoft.com/office/powerpoint/2010/main" val="2904527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545558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E04B84E-0141-4F62-8186-42A3746F1C82}"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4152274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dirty="0"/>
              <a:t>Κάντε κλικ για να επεξεργαστείτε τον υπότιτλο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b="1">
                <a:solidFill>
                  <a:schemeClr val="bg1">
                    <a:lumMod val="50000"/>
                  </a:schemeClr>
                </a:solidFill>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C9986A44-4CD5-44C5-8FF0-6334457A58D4}" type="slidenum">
              <a:rPr lang="el-GR" altLang="el-GR"/>
              <a:pPr>
                <a:defRPr/>
              </a:pPr>
              <a:t>‹Nº›</a:t>
            </a:fld>
            <a:endParaRPr lang="el-GR" altLang="el-GR"/>
          </a:p>
        </p:txBody>
      </p:sp>
    </p:spTree>
    <p:extLst>
      <p:ext uri="{BB962C8B-B14F-4D97-AF65-F5344CB8AC3E}">
        <p14:creationId xmlns:p14="http://schemas.microsoft.com/office/powerpoint/2010/main" val="3160863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47A97324-FBC7-479F-B096-FC6CB116C699}" type="slidenum">
              <a:rPr lang="el-GR" altLang="el-GR"/>
              <a:pPr>
                <a:defRPr/>
              </a:pPr>
              <a:t>‹Nº›</a:t>
            </a:fld>
            <a:endParaRPr lang="el-GR" altLang="el-GR"/>
          </a:p>
        </p:txBody>
      </p:sp>
    </p:spTree>
    <p:extLst>
      <p:ext uri="{BB962C8B-B14F-4D97-AF65-F5344CB8AC3E}">
        <p14:creationId xmlns:p14="http://schemas.microsoft.com/office/powerpoint/2010/main" val="294354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48CCEC1E-7D5C-4EC1-B3CC-4946F4459596}" type="slidenum">
              <a:rPr lang="el-GR" altLang="el-GR"/>
              <a:pPr>
                <a:defRPr/>
              </a:pPr>
              <a:t>‹Nº›</a:t>
            </a:fld>
            <a:endParaRPr lang="el-GR" altLang="el-GR"/>
          </a:p>
        </p:txBody>
      </p:sp>
    </p:spTree>
    <p:extLst>
      <p:ext uri="{BB962C8B-B14F-4D97-AF65-F5344CB8AC3E}">
        <p14:creationId xmlns:p14="http://schemas.microsoft.com/office/powerpoint/2010/main" val="3802248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6400800" cy="1651992"/>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685800" y="2348880"/>
            <a:ext cx="7848600" cy="990600"/>
          </a:xfrm>
        </p:spPr>
        <p:txBody>
          <a:bodyPr>
            <a:normAutofit/>
          </a:bodyPr>
          <a:lstStyle>
            <a:lvl1pPr algn="ctr">
              <a:defRPr sz="3600">
                <a:solidFill>
                  <a:schemeClr val="tx2">
                    <a:lumMod val="75000"/>
                  </a:schemeClr>
                </a:solidFill>
                <a:effectLst>
                  <a:outerShdw blurRad="38100" dist="38100" dir="2700000" algn="tl">
                    <a:srgbClr val="000000">
                      <a:alpha val="43137"/>
                    </a:srgbClr>
                  </a:outerShdw>
                </a:effectLst>
              </a:defRPr>
            </a:lvl1pPr>
          </a:lstStyle>
          <a:p>
            <a:r>
              <a:rPr lang="en-US" dirty="0"/>
              <a:t>Click to edit Master title style</a:t>
            </a:r>
            <a:endParaRPr lang="en-GB" dirty="0"/>
          </a:p>
        </p:txBody>
      </p:sp>
      <p:sp>
        <p:nvSpPr>
          <p:cNvPr id="17" name="Slide Number Placeholder 16"/>
          <p:cNvSpPr>
            <a:spLocks noGrp="1"/>
          </p:cNvSpPr>
          <p:nvPr>
            <p:ph type="sldNum" sz="quarter" idx="12"/>
          </p:nvPr>
        </p:nvSpPr>
        <p:spPr/>
        <p:txBody>
          <a:bodyPr/>
          <a:lstStyle>
            <a:lvl1pPr>
              <a:defRPr baseline="0">
                <a:solidFill>
                  <a:schemeClr val="bg1"/>
                </a:solidFill>
              </a:defRPr>
            </a:lvl1pPr>
          </a:lstStyle>
          <a:p>
            <a:fld id="{BE59AD3B-C553-416B-9EC4-58F446CA8969}" type="slidenum">
              <a:rPr lang="en-GB" smtClean="0"/>
              <a:pPr/>
              <a:t>‹Nº›</a:t>
            </a:fld>
            <a:endParaRPr lang="en-GB" dirty="0"/>
          </a:p>
        </p:txBody>
      </p:sp>
    </p:spTree>
    <p:extLst>
      <p:ext uri="{BB962C8B-B14F-4D97-AF65-F5344CB8AC3E}">
        <p14:creationId xmlns:p14="http://schemas.microsoft.com/office/powerpoint/2010/main" val="2134042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709A6007-54BB-4860-85EC-EF800EB3D0E9}" type="slidenum">
              <a:rPr lang="el-GR" altLang="el-GR"/>
              <a:pPr>
                <a:defRPr/>
              </a:pPr>
              <a:t>‹Nº›</a:t>
            </a:fld>
            <a:endParaRPr lang="el-GR" altLang="el-GR"/>
          </a:p>
        </p:txBody>
      </p:sp>
    </p:spTree>
    <p:extLst>
      <p:ext uri="{BB962C8B-B14F-4D97-AF65-F5344CB8AC3E}">
        <p14:creationId xmlns:p14="http://schemas.microsoft.com/office/powerpoint/2010/main" val="3026231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6" name="Rectangle 6"/>
          <p:cNvSpPr>
            <a:spLocks noGrp="1" noChangeArrowheads="1"/>
          </p:cNvSpPr>
          <p:nvPr>
            <p:ph type="sldNum" sz="quarter" idx="12"/>
          </p:nvPr>
        </p:nvSpPr>
        <p:spPr>
          <a:ln/>
        </p:spPr>
        <p:txBody>
          <a:bodyPr/>
          <a:lstStyle>
            <a:lvl1pPr>
              <a:defRPr/>
            </a:lvl1pPr>
          </a:lstStyle>
          <a:p>
            <a:pPr>
              <a:defRPr/>
            </a:pPr>
            <a:fld id="{1E59658A-B979-449B-A6AE-E54B35BE257E}" type="slidenum">
              <a:rPr lang="el-GR" altLang="el-GR"/>
              <a:pPr>
                <a:defRPr/>
              </a:pPr>
              <a:t>‹Nº›</a:t>
            </a:fld>
            <a:endParaRPr lang="el-GR" altLang="el-GR"/>
          </a:p>
        </p:txBody>
      </p:sp>
      <p:pic>
        <p:nvPicPr>
          <p:cNvPr id="7" name="Afbeelding 6">
            <a:extLst>
              <a:ext uri="{FF2B5EF4-FFF2-40B4-BE49-F238E27FC236}">
                <a16:creationId xmlns:a16="http://schemas.microsoft.com/office/drawing/2014/main" id="{3561FAD0-90AD-4EE5-A7DC-34840C8F9085}"/>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424640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0E7D8D81-822D-498D-94E0-22F38BB62B9C}" type="slidenum">
              <a:rPr lang="el-GR" altLang="el-GR"/>
              <a:pPr>
                <a:defRPr/>
              </a:pPr>
              <a:t>‹Nº›</a:t>
            </a:fld>
            <a:endParaRPr lang="el-GR" altLang="el-GR"/>
          </a:p>
        </p:txBody>
      </p:sp>
    </p:spTree>
    <p:extLst>
      <p:ext uri="{BB962C8B-B14F-4D97-AF65-F5344CB8AC3E}">
        <p14:creationId xmlns:p14="http://schemas.microsoft.com/office/powerpoint/2010/main" val="3214764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9" name="Rectangle 6"/>
          <p:cNvSpPr>
            <a:spLocks noGrp="1" noChangeArrowheads="1"/>
          </p:cNvSpPr>
          <p:nvPr>
            <p:ph type="sldNum" sz="quarter" idx="12"/>
          </p:nvPr>
        </p:nvSpPr>
        <p:spPr>
          <a:ln/>
        </p:spPr>
        <p:txBody>
          <a:bodyPr/>
          <a:lstStyle>
            <a:lvl1pPr>
              <a:defRPr/>
            </a:lvl1pPr>
          </a:lstStyle>
          <a:p>
            <a:pPr>
              <a:defRPr/>
            </a:pPr>
            <a:fld id="{1AD58DD0-234D-4B81-B689-6A74D75CCB30}" type="slidenum">
              <a:rPr lang="el-GR" altLang="el-GR"/>
              <a:pPr>
                <a:defRPr/>
              </a:pPr>
              <a:t>‹Nº›</a:t>
            </a:fld>
            <a:endParaRPr lang="el-GR" altLang="el-GR"/>
          </a:p>
        </p:txBody>
      </p:sp>
    </p:spTree>
    <p:extLst>
      <p:ext uri="{BB962C8B-B14F-4D97-AF65-F5344CB8AC3E}">
        <p14:creationId xmlns:p14="http://schemas.microsoft.com/office/powerpoint/2010/main" val="73340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5" name="Rectangle 6"/>
          <p:cNvSpPr>
            <a:spLocks noGrp="1" noChangeArrowheads="1"/>
          </p:cNvSpPr>
          <p:nvPr>
            <p:ph type="sldNum" sz="quarter" idx="12"/>
          </p:nvPr>
        </p:nvSpPr>
        <p:spPr>
          <a:ln/>
        </p:spPr>
        <p:txBody>
          <a:bodyPr/>
          <a:lstStyle>
            <a:lvl1pPr>
              <a:defRPr/>
            </a:lvl1pPr>
          </a:lstStyle>
          <a:p>
            <a:pPr>
              <a:defRPr/>
            </a:pPr>
            <a:fld id="{ACA688A9-3EEB-40B5-99B4-56A7703015E9}" type="slidenum">
              <a:rPr lang="el-GR" altLang="el-GR"/>
              <a:pPr>
                <a:defRPr/>
              </a:pPr>
              <a:t>‹Nº›</a:t>
            </a:fld>
            <a:endParaRPr lang="el-GR" altLang="el-GR"/>
          </a:p>
        </p:txBody>
      </p:sp>
      <p:pic>
        <p:nvPicPr>
          <p:cNvPr id="6" name="Afbeelding 5">
            <a:extLst>
              <a:ext uri="{FF2B5EF4-FFF2-40B4-BE49-F238E27FC236}">
                <a16:creationId xmlns:a16="http://schemas.microsoft.com/office/drawing/2014/main" id="{CDD8A99E-0E86-407B-9E67-E9CFE169DABE}"/>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635896" y="6025830"/>
            <a:ext cx="1872208" cy="915040"/>
          </a:xfrm>
          <a:prstGeom prst="rect">
            <a:avLst/>
          </a:prstGeom>
        </p:spPr>
      </p:pic>
    </p:spTree>
    <p:extLst>
      <p:ext uri="{BB962C8B-B14F-4D97-AF65-F5344CB8AC3E}">
        <p14:creationId xmlns:p14="http://schemas.microsoft.com/office/powerpoint/2010/main" val="1808248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dirty="0"/>
          </a:p>
        </p:txBody>
      </p:sp>
      <p:sp>
        <p:nvSpPr>
          <p:cNvPr id="4" name="Rectangle 6"/>
          <p:cNvSpPr>
            <a:spLocks noGrp="1" noChangeArrowheads="1"/>
          </p:cNvSpPr>
          <p:nvPr>
            <p:ph type="sldNum" sz="quarter" idx="12"/>
          </p:nvPr>
        </p:nvSpPr>
        <p:spPr>
          <a:ln/>
        </p:spPr>
        <p:txBody>
          <a:bodyPr/>
          <a:lstStyle>
            <a:lvl1pPr>
              <a:defRPr/>
            </a:lvl1pPr>
          </a:lstStyle>
          <a:p>
            <a:pPr>
              <a:defRPr/>
            </a:pPr>
            <a:fld id="{38387BDD-8A65-45D1-AEE3-DB887E063C9D}" type="slidenum">
              <a:rPr lang="el-GR" altLang="el-GR"/>
              <a:pPr>
                <a:defRPr/>
              </a:pPr>
              <a:t>‹Nº›</a:t>
            </a:fld>
            <a:endParaRPr lang="el-GR" altLang="el-GR"/>
          </a:p>
        </p:txBody>
      </p:sp>
    </p:spTree>
    <p:extLst>
      <p:ext uri="{BB962C8B-B14F-4D97-AF65-F5344CB8AC3E}">
        <p14:creationId xmlns:p14="http://schemas.microsoft.com/office/powerpoint/2010/main" val="175996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dirty="0"/>
          </a:p>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7EFC6B6A-3E69-4DF3-9014-2D4FF8AF7A6F}" type="slidenum">
              <a:rPr lang="el-GR" altLang="el-GR"/>
              <a:pPr>
                <a:defRPr/>
              </a:pPr>
              <a:t>‹Nº›</a:t>
            </a:fld>
            <a:endParaRPr lang="el-GR" altLang="el-GR"/>
          </a:p>
        </p:txBody>
      </p:sp>
    </p:spTree>
    <p:extLst>
      <p:ext uri="{BB962C8B-B14F-4D97-AF65-F5344CB8AC3E}">
        <p14:creationId xmlns:p14="http://schemas.microsoft.com/office/powerpoint/2010/main" val="4009814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b="0"/>
            </a:lvl1pPr>
          </a:lstStyle>
          <a:p>
            <a:pPr>
              <a:defRPr/>
            </a:pPr>
            <a:endParaRPr lang="el-GR" dirty="0"/>
          </a:p>
        </p:txBody>
      </p:sp>
      <p:sp>
        <p:nvSpPr>
          <p:cNvPr id="7" name="Rectangle 6"/>
          <p:cNvSpPr>
            <a:spLocks noGrp="1" noChangeArrowheads="1"/>
          </p:cNvSpPr>
          <p:nvPr>
            <p:ph type="sldNum" sz="quarter" idx="12"/>
          </p:nvPr>
        </p:nvSpPr>
        <p:spPr>
          <a:ln/>
        </p:spPr>
        <p:txBody>
          <a:bodyPr/>
          <a:lstStyle>
            <a:lvl1pPr>
              <a:defRPr/>
            </a:lvl1pPr>
          </a:lstStyle>
          <a:p>
            <a:pPr>
              <a:defRPr/>
            </a:pPr>
            <a:fld id="{C136BC86-CC07-4E3D-9B22-20BDE479715D}" type="slidenum">
              <a:rPr lang="el-GR" altLang="el-GR"/>
              <a:pPr>
                <a:defRPr/>
              </a:pPr>
              <a:t>‹Nº›</a:t>
            </a:fld>
            <a:endParaRPr lang="el-GR" altLang="el-GR"/>
          </a:p>
        </p:txBody>
      </p:sp>
    </p:spTree>
    <p:extLst>
      <p:ext uri="{BB962C8B-B14F-4D97-AF65-F5344CB8AC3E}">
        <p14:creationId xmlns:p14="http://schemas.microsoft.com/office/powerpoint/2010/main" val="19765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Click to edit Master text styles</a:t>
            </a:r>
          </a:p>
          <a:p>
            <a:pPr lvl="1"/>
            <a:r>
              <a:rPr lang="el-GR" altLang="el-GR"/>
              <a:t>Second level</a:t>
            </a:r>
          </a:p>
          <a:p>
            <a:pPr lvl="2"/>
            <a:r>
              <a:rPr lang="el-GR" altLang="el-GR"/>
              <a:t>Third level</a:t>
            </a:r>
          </a:p>
          <a:p>
            <a:pPr lvl="3"/>
            <a:r>
              <a:rPr lang="el-GR" altLang="el-GR"/>
              <a:t>Fourth level</a:t>
            </a:r>
          </a:p>
          <a:p>
            <a:pPr lvl="4"/>
            <a:r>
              <a:rPr lang="el-GR" altLang="el-GR"/>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1">
                <a:solidFill>
                  <a:schemeClr val="bg1">
                    <a:lumMod val="50000"/>
                  </a:schemeClr>
                </a:solidFill>
                <a:latin typeface="Arial" charset="0"/>
                <a:cs typeface="Arial" charset="0"/>
              </a:defRPr>
            </a:lvl1pPr>
          </a:lstStyle>
          <a:p>
            <a:pPr>
              <a:defRPr/>
            </a:pPr>
            <a:endParaRPr lang="el-GR"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AA4590F-B28C-47F1-B13E-890E22439DD9}" type="slidenum">
              <a:rPr lang="el-GR" altLang="el-GR"/>
              <a:pPr>
                <a:defRPr/>
              </a:pPr>
              <a:t>‹Nº›</a:t>
            </a:fld>
            <a:endParaRPr lang="el-GR" altLang="el-GR" dirty="0"/>
          </a:p>
        </p:txBody>
      </p:sp>
      <p:pic>
        <p:nvPicPr>
          <p:cNvPr id="3" name="Imagen 2">
            <a:extLst>
              <a:ext uri="{FF2B5EF4-FFF2-40B4-BE49-F238E27FC236}">
                <a16:creationId xmlns:a16="http://schemas.microsoft.com/office/drawing/2014/main" id="{4B12A6F4-DFA2-4267-966F-44C174EED15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732240" y="84138"/>
            <a:ext cx="2316480" cy="762000"/>
          </a:xfrm>
          <a:prstGeom prst="rect">
            <a:avLst/>
          </a:prstGeom>
        </p:spPr>
      </p:pic>
      <p:pic>
        <p:nvPicPr>
          <p:cNvPr id="12" name="Imagen 11" descr="Imagen que contiene señal&#10;&#10;Descripción generada automáticamente">
            <a:extLst>
              <a:ext uri="{FF2B5EF4-FFF2-40B4-BE49-F238E27FC236}">
                <a16:creationId xmlns:a16="http://schemas.microsoft.com/office/drawing/2014/main" id="{C5FD0B2E-6535-45EC-9240-85836B3C5025}"/>
              </a:ext>
            </a:extLst>
          </p:cNvPr>
          <p:cNvPicPr/>
          <p:nvPr userDrawn="1"/>
        </p:nvPicPr>
        <p:blipFill>
          <a:blip r:embed="rId16" cstate="print">
            <a:extLst>
              <a:ext uri="{28A0092B-C50C-407E-A947-70E740481C1C}">
                <a14:useLocalDpi xmlns:a14="http://schemas.microsoft.com/office/drawing/2010/main" val="0"/>
              </a:ext>
            </a:extLst>
          </a:blip>
          <a:stretch>
            <a:fillRect/>
          </a:stretch>
        </p:blipFill>
        <p:spPr>
          <a:xfrm>
            <a:off x="4001275" y="6126163"/>
            <a:ext cx="786749" cy="632836"/>
          </a:xfrm>
          <a:prstGeom prst="rect">
            <a:avLst/>
          </a:prstGeom>
        </p:spPr>
      </p:pic>
      <p:pic>
        <p:nvPicPr>
          <p:cNvPr id="4" name="Afbeelding 3">
            <a:extLst>
              <a:ext uri="{FF2B5EF4-FFF2-40B4-BE49-F238E27FC236}">
                <a16:creationId xmlns:a16="http://schemas.microsoft.com/office/drawing/2014/main" id="{D16D80F5-01B3-438F-AB00-DAB7C93C6201}"/>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099720" y="6200974"/>
            <a:ext cx="1691680" cy="48321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755576" y="3424638"/>
            <a:ext cx="8062664" cy="1651992"/>
          </a:xfrm>
        </p:spPr>
        <p:txBody>
          <a:bodyPr/>
          <a:lstStyle/>
          <a:p>
            <a:pPr lvl="0" algn="l"/>
            <a:r>
              <a:rPr lang="es-ES" sz="2800" i="1" dirty="0"/>
              <a:t>"Me opongo a la violencia porque cuando parece hacer el bien, el bien es sólo temporal; el mal que hace es permanente.	Mahatma Gandhi
</a:t>
            </a:r>
            <a:endParaRPr lang="en-GB" dirty="0"/>
          </a:p>
        </p:txBody>
      </p:sp>
      <p:sp>
        <p:nvSpPr>
          <p:cNvPr id="2" name="Title 1"/>
          <p:cNvSpPr>
            <a:spLocks noGrp="1"/>
          </p:cNvSpPr>
          <p:nvPr>
            <p:ph type="title"/>
          </p:nvPr>
        </p:nvSpPr>
        <p:spPr>
          <a:xfrm>
            <a:off x="755576" y="1412776"/>
            <a:ext cx="7848600" cy="1512168"/>
          </a:xfrm>
        </p:spPr>
        <p:txBody>
          <a:bodyPr>
            <a:normAutofit fontScale="90000"/>
          </a:bodyPr>
          <a:lstStyle/>
          <a:p>
            <a:r>
              <a:rPr lang="en-GB" sz="5400" b="1" dirty="0" err="1">
                <a:solidFill>
                  <a:srgbClr val="FF0000"/>
                </a:solidFill>
                <a:effectLst/>
              </a:rPr>
              <a:t>Estrategia</a:t>
            </a:r>
            <a:r>
              <a:rPr lang="en-GB" sz="5400" b="1" dirty="0">
                <a:solidFill>
                  <a:srgbClr val="FF0000"/>
                </a:solidFill>
                <a:effectLst/>
              </a:rPr>
              <a:t> Antibullying </a:t>
            </a:r>
            <a:br>
              <a:rPr lang="en-GB" sz="4400" b="1" dirty="0">
                <a:solidFill>
                  <a:srgbClr val="FF0000"/>
                </a:solidFill>
                <a:effectLst/>
              </a:rPr>
            </a:br>
            <a:r>
              <a:rPr lang="en-GB" sz="4400" b="1" dirty="0">
                <a:solidFill>
                  <a:srgbClr val="FF0000"/>
                </a:solidFill>
                <a:effectLst/>
              </a:rPr>
              <a:t>Taller para el personal</a:t>
            </a:r>
          </a:p>
        </p:txBody>
      </p:sp>
    </p:spTree>
    <p:extLst>
      <p:ext uri="{BB962C8B-B14F-4D97-AF65-F5344CB8AC3E}">
        <p14:creationId xmlns:p14="http://schemas.microsoft.com/office/powerpoint/2010/main" val="1443500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0648"/>
            <a:ext cx="8229600" cy="1066130"/>
          </a:xfrm>
        </p:spPr>
        <p:txBody>
          <a:bodyPr/>
          <a:lstStyle/>
          <a:p>
            <a:r>
              <a:rPr lang="en-US" sz="4000" dirty="0">
                <a:solidFill>
                  <a:srgbClr val="FF0000"/>
                </a:solidFill>
              </a:rPr>
              <a:t>¿</a:t>
            </a:r>
            <a:r>
              <a:rPr lang="en-US" sz="4000" dirty="0" err="1">
                <a:solidFill>
                  <a:srgbClr val="FF0000"/>
                </a:solidFill>
              </a:rPr>
              <a:t>Qué</a:t>
            </a:r>
            <a:r>
              <a:rPr lang="en-US" sz="4000" dirty="0">
                <a:solidFill>
                  <a:srgbClr val="FF0000"/>
                </a:solidFill>
              </a:rPr>
              <a:t> es el bullying?</a:t>
            </a:r>
            <a:endParaRPr lang="el-GR" sz="4000" dirty="0">
              <a:solidFill>
                <a:srgbClr val="FF0000"/>
              </a:solidFill>
            </a:endParaRPr>
          </a:p>
        </p:txBody>
      </p:sp>
      <p:sp>
        <p:nvSpPr>
          <p:cNvPr id="4" name="TextBox 3"/>
          <p:cNvSpPr txBox="1"/>
          <p:nvPr/>
        </p:nvSpPr>
        <p:spPr>
          <a:xfrm>
            <a:off x="457200" y="1326778"/>
            <a:ext cx="3995689" cy="4062651"/>
          </a:xfrm>
          <a:prstGeom prst="rect">
            <a:avLst/>
          </a:prstGeom>
          <a:noFill/>
        </p:spPr>
        <p:txBody>
          <a:bodyPr wrap="square" rtlCol="0">
            <a:spAutoFit/>
          </a:bodyPr>
          <a:lstStyle/>
          <a:p>
            <a:r>
              <a:rPr lang="en-US" sz="2400" dirty="0">
                <a:latin typeface="+mn-lt"/>
              </a:rPr>
              <a:t>“</a:t>
            </a:r>
            <a:r>
              <a:rPr lang="es-ES" sz="2400" dirty="0">
                <a:latin typeface="+mn-lt"/>
              </a:rPr>
              <a:t>Un/a estudiante es acosado/a cuando él o ella está expuesto/a, repetidamente y con el tiempo, a acciones negativas por parte de uno o más estudiantes y él o ella tiene dificultades para defenderse a sí mismo/a". (Olweus, 1993) </a:t>
            </a:r>
            <a:endParaRPr lang="en-US" sz="2400" dirty="0">
              <a:latin typeface="+mn-lt"/>
            </a:endParaRPr>
          </a:p>
          <a:p>
            <a:endParaRPr lang="el-GR" dirty="0"/>
          </a:p>
        </p:txBody>
      </p:sp>
      <p:sp>
        <p:nvSpPr>
          <p:cNvPr id="5" name="TextBox 4"/>
          <p:cNvSpPr txBox="1"/>
          <p:nvPr/>
        </p:nvSpPr>
        <p:spPr>
          <a:xfrm>
            <a:off x="971600" y="5229200"/>
            <a:ext cx="7488832" cy="1200329"/>
          </a:xfrm>
          <a:prstGeom prst="rect">
            <a:avLst/>
          </a:prstGeom>
          <a:noFill/>
        </p:spPr>
        <p:txBody>
          <a:bodyPr wrap="square" rtlCol="0">
            <a:spAutoFit/>
          </a:bodyPr>
          <a:lstStyle/>
          <a:p>
            <a:r>
              <a:rPr lang="es-ES" b="1" i="1" dirty="0">
                <a:latin typeface="+mn-lt"/>
              </a:rPr>
              <a:t>Acción negativa: cuando alguien inflige intencionalmente, o intenta infligir, lesión o malestar sobre otro (comportamiento agresivo).
</a:t>
            </a:r>
            <a:endParaRPr lang="el-GR" dirty="0"/>
          </a:p>
        </p:txBody>
      </p:sp>
      <p:sp>
        <p:nvSpPr>
          <p:cNvPr id="6" name="TextBox 5"/>
          <p:cNvSpPr txBox="1"/>
          <p:nvPr/>
        </p:nvSpPr>
        <p:spPr>
          <a:xfrm>
            <a:off x="4860032" y="1326778"/>
            <a:ext cx="4084197" cy="3416320"/>
          </a:xfrm>
          <a:prstGeom prst="rect">
            <a:avLst/>
          </a:prstGeom>
          <a:noFill/>
        </p:spPr>
        <p:txBody>
          <a:bodyPr wrap="square" rtlCol="0">
            <a:spAutoFit/>
          </a:bodyPr>
          <a:lstStyle/>
          <a:p>
            <a:r>
              <a:rPr lang="es-ES" sz="2400" dirty="0">
                <a:latin typeface="+mn-lt"/>
              </a:rPr>
              <a:t>Hay 3 criterios clave para que una acción sea identificada como bullying</a:t>
            </a:r>
            <a:r>
              <a:rPr lang="en-US" sz="2400" dirty="0">
                <a:latin typeface="+mn-lt"/>
              </a:rPr>
              <a:t>: </a:t>
            </a:r>
          </a:p>
          <a:p>
            <a:endParaRPr lang="en-US" sz="2400" dirty="0">
              <a:latin typeface="+mn-lt"/>
            </a:endParaRPr>
          </a:p>
          <a:p>
            <a:pPr marL="342900" indent="-342900">
              <a:buFont typeface="Arial" panose="020B0604020202020204" pitchFamily="34" charset="0"/>
              <a:buChar char="•"/>
            </a:pPr>
            <a:r>
              <a:rPr lang="es-ES" sz="2400" dirty="0">
                <a:latin typeface="+mn-lt"/>
              </a:rPr>
              <a:t>daño intencional
repetición
desequilibrio en el poder real o percibido implícito
</a:t>
            </a:r>
            <a:endParaRPr lang="el-GR" dirty="0"/>
          </a:p>
        </p:txBody>
      </p:sp>
    </p:spTree>
    <p:extLst>
      <p:ext uri="{BB962C8B-B14F-4D97-AF65-F5344CB8AC3E}">
        <p14:creationId xmlns:p14="http://schemas.microsoft.com/office/powerpoint/2010/main" val="3123310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0"/>
            <a:ext cx="8229600" cy="1143000"/>
          </a:xfrm>
        </p:spPr>
        <p:txBody>
          <a:bodyPr/>
          <a:lstStyle/>
          <a:p>
            <a:r>
              <a:rPr lang="en-US" dirty="0" err="1">
                <a:solidFill>
                  <a:srgbClr val="FF0000"/>
                </a:solidFill>
              </a:rPr>
              <a:t>Tipos</a:t>
            </a:r>
            <a:r>
              <a:rPr lang="en-US" dirty="0">
                <a:solidFill>
                  <a:srgbClr val="FF0000"/>
                </a:solidFill>
              </a:rPr>
              <a:t> de bullying</a:t>
            </a:r>
            <a:endParaRPr lang="el-GR" dirty="0">
              <a:solidFill>
                <a:srgbClr val="FF0000"/>
              </a:solidFill>
            </a:endParaRPr>
          </a:p>
        </p:txBody>
      </p:sp>
      <p:sp>
        <p:nvSpPr>
          <p:cNvPr id="3" name="Θέση περιεχομένου 2"/>
          <p:cNvSpPr>
            <a:spLocks noGrp="1"/>
          </p:cNvSpPr>
          <p:nvPr>
            <p:ph idx="1"/>
          </p:nvPr>
        </p:nvSpPr>
        <p:spPr>
          <a:xfrm>
            <a:off x="467544" y="1340768"/>
            <a:ext cx="8517632" cy="4525963"/>
          </a:xfrm>
        </p:spPr>
        <p:txBody>
          <a:bodyPr/>
          <a:lstStyle/>
          <a:p>
            <a:pPr marL="0" indent="0">
              <a:buNone/>
            </a:pPr>
            <a:r>
              <a:rPr lang="es-ES" sz="2000" dirty="0"/>
              <a:t>El acoso puede tomar varias formas: 
</a:t>
            </a:r>
            <a:endParaRPr lang="en-US" sz="900" dirty="0"/>
          </a:p>
          <a:p>
            <a:r>
              <a:rPr lang="es-ES" sz="1900" dirty="0"/>
              <a:t>Acoso verbal (epítetos peyorativos, comentarios despectivos)
</a:t>
            </a:r>
            <a:r>
              <a:rPr lang="pt-BR" sz="1900" dirty="0" err="1"/>
              <a:t>Acoso</a:t>
            </a:r>
            <a:r>
              <a:rPr lang="pt-BR" sz="1900" dirty="0"/>
              <a:t> físico (pegar, patear, golpear, </a:t>
            </a:r>
            <a:r>
              <a:rPr lang="pt-BR" sz="1900" dirty="0" err="1"/>
              <a:t>escupir</a:t>
            </a:r>
            <a:r>
              <a:rPr lang="pt-BR" sz="1900" dirty="0"/>
              <a:t>)
</a:t>
            </a:r>
            <a:r>
              <a:rPr lang="en-US" sz="1900" dirty="0" err="1"/>
              <a:t>Ciberacoso</a:t>
            </a:r>
            <a:r>
              <a:rPr lang="en-US" sz="1900" dirty="0"/>
              <a:t> (a </a:t>
            </a:r>
            <a:r>
              <a:rPr lang="en-US" sz="1900" dirty="0" err="1"/>
              <a:t>través</a:t>
            </a:r>
            <a:r>
              <a:rPr lang="en-US" sz="1900" dirty="0"/>
              <a:t> de Internet, </a:t>
            </a:r>
            <a:r>
              <a:rPr lang="en-US" sz="1900" dirty="0" err="1"/>
              <a:t>teléfono</a:t>
            </a:r>
            <a:r>
              <a:rPr lang="en-US" sz="1900" dirty="0"/>
              <a:t> </a:t>
            </a:r>
            <a:r>
              <a:rPr lang="en-US" sz="1900" dirty="0" err="1"/>
              <a:t>móvil</a:t>
            </a:r>
            <a:r>
              <a:rPr lang="en-US" sz="1900" dirty="0"/>
              <a:t>)
</a:t>
            </a:r>
            <a:r>
              <a:rPr lang="en-US" sz="1900" dirty="0" err="1"/>
              <a:t>Acoso</a:t>
            </a:r>
            <a:r>
              <a:rPr lang="en-US" sz="1900" dirty="0"/>
              <a:t> racial
</a:t>
            </a:r>
            <a:r>
              <a:rPr lang="en-US" sz="1900" dirty="0" err="1"/>
              <a:t>Acoso</a:t>
            </a:r>
            <a:r>
              <a:rPr lang="en-US" sz="1900" dirty="0"/>
              <a:t> sexual </a:t>
            </a:r>
          </a:p>
          <a:p>
            <a:r>
              <a:rPr lang="es-ES" sz="1900" dirty="0"/>
              <a:t>Amenazar u obligar a alguien a hacer cosas que él o ella no quiere</a:t>
            </a:r>
            <a:br>
              <a:rPr lang="en-US" sz="1900" dirty="0"/>
            </a:br>
            <a:r>
              <a:rPr lang="en-US" sz="1900" dirty="0" err="1"/>
              <a:t>Exclusión</a:t>
            </a:r>
            <a:r>
              <a:rPr lang="en-US" sz="1900" dirty="0"/>
              <a:t> social o </a:t>
            </a:r>
            <a:r>
              <a:rPr lang="en-US" sz="1900" dirty="0" err="1"/>
              <a:t>aislamiento</a:t>
            </a:r>
            <a:r>
              <a:rPr lang="en-US" sz="1900" dirty="0"/>
              <a:t>
</a:t>
            </a:r>
            <a:r>
              <a:rPr lang="es-ES" sz="1900" dirty="0"/>
              <a:t>Decir mentiras y difundir rumores falsos
Dañar o apropiarse del dinero o de bienes personales 
Ser amenazado o ser forzado a hacer cosas por estudiantes que intimidan</a:t>
            </a:r>
            <a:br>
              <a:rPr lang="en-US" sz="1600" dirty="0"/>
            </a:br>
            <a:endParaRPr lang="el-GR" sz="1600" dirty="0"/>
          </a:p>
        </p:txBody>
      </p:sp>
    </p:spTree>
    <p:extLst>
      <p:ext uri="{BB962C8B-B14F-4D97-AF65-F5344CB8AC3E}">
        <p14:creationId xmlns:p14="http://schemas.microsoft.com/office/powerpoint/2010/main" val="2537013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a:solidFill>
                  <a:srgbClr val="FF0000"/>
                </a:solidFill>
              </a:rPr>
              <a:t>Convivencia</a:t>
            </a:r>
          </a:p>
        </p:txBody>
      </p:sp>
      <p:sp>
        <p:nvSpPr>
          <p:cNvPr id="3" name="Content Placeholder 2"/>
          <p:cNvSpPr>
            <a:spLocks noGrp="1"/>
          </p:cNvSpPr>
          <p:nvPr>
            <p:ph idx="1"/>
          </p:nvPr>
        </p:nvSpPr>
        <p:spPr/>
        <p:txBody>
          <a:bodyPr>
            <a:normAutofit fontScale="92500" lnSpcReduction="20000"/>
          </a:bodyPr>
          <a:lstStyle/>
          <a:p>
            <a:pPr marL="0" indent="0">
              <a:buNone/>
            </a:pPr>
            <a:r>
              <a:rPr lang="en-GB" altLang="en-US" i="1" dirty="0">
                <a:solidFill>
                  <a:schemeClr val="tx2"/>
                </a:solidFill>
              </a:rPr>
              <a:t>“</a:t>
            </a:r>
            <a:r>
              <a:rPr lang="es-ES" altLang="en-US" i="1" dirty="0">
                <a:solidFill>
                  <a:schemeClr val="tx2"/>
                </a:solidFill>
              </a:rPr>
              <a:t>La no violencia no es una prenda que se pueda poner y quitar a voluntad. Su </a:t>
            </a:r>
            <a:r>
              <a:rPr lang="es-ES" altLang="en-US" i="1" dirty="0" err="1">
                <a:solidFill>
                  <a:schemeClr val="tx2"/>
                </a:solidFill>
              </a:rPr>
              <a:t>luigar</a:t>
            </a:r>
            <a:r>
              <a:rPr lang="es-ES" altLang="en-US" i="1" dirty="0">
                <a:solidFill>
                  <a:schemeClr val="tx2"/>
                </a:solidFill>
              </a:rPr>
              <a:t> está en el corazón, y debe ser una parte inseparable de nuestro ser"
</a:t>
            </a:r>
            <a:r>
              <a:rPr lang="en-GB" altLang="en-US" dirty="0">
                <a:solidFill>
                  <a:schemeClr val="accent5">
                    <a:lumMod val="75000"/>
                  </a:schemeClr>
                </a:solidFill>
              </a:rPr>
              <a:t>Mahatma Ghandi</a:t>
            </a:r>
          </a:p>
          <a:p>
            <a:pPr marL="0" indent="0">
              <a:buNone/>
            </a:pPr>
            <a:r>
              <a:rPr lang="en-GB" altLang="en-US" i="1" dirty="0">
                <a:solidFill>
                  <a:schemeClr val="tx2"/>
                </a:solidFill>
              </a:rPr>
              <a:t>“</a:t>
            </a:r>
            <a:r>
              <a:rPr lang="es-ES" altLang="en-US" i="1" dirty="0">
                <a:solidFill>
                  <a:schemeClr val="tx2"/>
                </a:solidFill>
              </a:rPr>
              <a:t>La no violencia significa evitar no sólo la violencia física externa, sino también la violencia interna del espíritu. No sólo te niegas a dispararle a un hombre, sino que te niegas a odiarlo" </a:t>
            </a:r>
            <a:endParaRPr lang="en-GB" altLang="en-US" i="1" dirty="0">
              <a:solidFill>
                <a:schemeClr val="tx2"/>
              </a:solidFill>
            </a:endParaRPr>
          </a:p>
          <a:p>
            <a:pPr marL="0" indent="0" algn="r">
              <a:buNone/>
            </a:pPr>
            <a:r>
              <a:rPr lang="en-GB" altLang="en-US" dirty="0">
                <a:solidFill>
                  <a:schemeClr val="accent5">
                    <a:lumMod val="75000"/>
                  </a:schemeClr>
                </a:solidFill>
              </a:rPr>
              <a:t>Martin Luther King Jr</a:t>
            </a:r>
            <a:r>
              <a:rPr lang="en-GB" altLang="en-US" dirty="0">
                <a:solidFill>
                  <a:srgbClr val="EBDB85"/>
                </a:solidFill>
              </a:rPr>
              <a:t>.</a:t>
            </a:r>
          </a:p>
          <a:p>
            <a:pPr marL="0" indent="0">
              <a:buNone/>
            </a:pPr>
            <a:endParaRPr lang="en-GB" dirty="0">
              <a:solidFill>
                <a:schemeClr val="accent5">
                  <a:lumMod val="75000"/>
                </a:schemeClr>
              </a:solidFill>
            </a:endParaRPr>
          </a:p>
        </p:txBody>
      </p:sp>
    </p:spTree>
    <p:extLst>
      <p:ext uri="{BB962C8B-B14F-4D97-AF65-F5344CB8AC3E}">
        <p14:creationId xmlns:p14="http://schemas.microsoft.com/office/powerpoint/2010/main" val="1973073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a:solidFill>
                  <a:srgbClr val="FF0000"/>
                </a:solidFill>
              </a:rPr>
              <a:t>Convivencia</a:t>
            </a:r>
          </a:p>
        </p:txBody>
      </p:sp>
      <p:sp>
        <p:nvSpPr>
          <p:cNvPr id="3" name="Content Placeholder 2"/>
          <p:cNvSpPr>
            <a:spLocks noGrp="1"/>
          </p:cNvSpPr>
          <p:nvPr>
            <p:ph idx="1"/>
          </p:nvPr>
        </p:nvSpPr>
        <p:spPr>
          <a:xfrm>
            <a:off x="395536" y="1947317"/>
            <a:ext cx="8229600" cy="4876800"/>
          </a:xfrm>
        </p:spPr>
        <p:txBody>
          <a:bodyPr/>
          <a:lstStyle/>
          <a:p>
            <a:pPr marL="0" indent="0">
              <a:buNone/>
            </a:pPr>
            <a:r>
              <a:rPr lang="es-ES" dirty="0">
                <a:solidFill>
                  <a:schemeClr val="tx2"/>
                </a:solidFill>
              </a:rPr>
              <a:t>Convivencia es una palabra española que significa
</a:t>
            </a:r>
            <a:endParaRPr lang="en-GB" dirty="0"/>
          </a:p>
          <a:p>
            <a:pPr marL="0" indent="0" algn="ctr">
              <a:buNone/>
            </a:pPr>
            <a:r>
              <a:rPr lang="en-GB" b="1" dirty="0"/>
              <a:t>"</a:t>
            </a:r>
            <a:r>
              <a:rPr lang="en-GB" b="1" dirty="0" err="1"/>
              <a:t>vivir</a:t>
            </a:r>
            <a:r>
              <a:rPr lang="en-GB" b="1" dirty="0"/>
              <a:t> </a:t>
            </a:r>
            <a:r>
              <a:rPr lang="en-GB" b="1" dirty="0" err="1"/>
              <a:t>juntos</a:t>
            </a:r>
            <a:r>
              <a:rPr lang="en-GB" b="1" dirty="0"/>
              <a:t> </a:t>
            </a:r>
            <a:r>
              <a:rPr lang="en-GB" b="1" dirty="0" err="1"/>
              <a:t>en</a:t>
            </a:r>
            <a:r>
              <a:rPr lang="en-GB" b="1" dirty="0"/>
              <a:t> </a:t>
            </a:r>
            <a:r>
              <a:rPr lang="en-GB" b="1" dirty="0" err="1"/>
              <a:t>armonía</a:t>
            </a:r>
            <a:r>
              <a:rPr lang="en-GB" b="1" dirty="0"/>
              <a:t>"
</a:t>
            </a:r>
          </a:p>
          <a:p>
            <a:pPr marL="0" indent="0" algn="ctr">
              <a:buNone/>
            </a:pPr>
            <a:r>
              <a:rPr lang="es-ES" dirty="0">
                <a:solidFill>
                  <a:schemeClr val="tx2"/>
                </a:solidFill>
              </a:rPr>
              <a:t>¿Cómo podemos lograr la convivencia en nuestras escuelas</a:t>
            </a:r>
            <a:r>
              <a:rPr lang="en-GB" dirty="0">
                <a:solidFill>
                  <a:schemeClr val="tx2"/>
                </a:solidFill>
              </a:rPr>
              <a:t>?</a:t>
            </a:r>
          </a:p>
        </p:txBody>
      </p:sp>
    </p:spTree>
    <p:extLst>
      <p:ext uri="{BB962C8B-B14F-4D97-AF65-F5344CB8AC3E}">
        <p14:creationId xmlns:p14="http://schemas.microsoft.com/office/powerpoint/2010/main" val="3593503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667272"/>
          </a:xfrm>
        </p:spPr>
        <p:txBody>
          <a:bodyPr>
            <a:normAutofit fontScale="90000"/>
          </a:bodyPr>
          <a:lstStyle/>
          <a:p>
            <a:r>
              <a:rPr lang="en-GB" sz="3600" dirty="0" err="1">
                <a:solidFill>
                  <a:srgbClr val="FF0000"/>
                </a:solidFill>
              </a:rPr>
              <a:t>Actividades</a:t>
            </a:r>
            <a:r>
              <a:rPr lang="en-GB" sz="3600" dirty="0">
                <a:solidFill>
                  <a:srgbClr val="FF0000"/>
                </a:solidFill>
              </a:rPr>
              <a:t> </a:t>
            </a:r>
            <a:r>
              <a:rPr lang="en-GB" sz="3600" dirty="0" err="1">
                <a:solidFill>
                  <a:srgbClr val="FF0000"/>
                </a:solidFill>
              </a:rPr>
              <a:t>violentas</a:t>
            </a:r>
            <a:r>
              <a:rPr lang="en-GB" sz="3600" dirty="0">
                <a:solidFill>
                  <a:srgbClr val="FF0000"/>
                </a:solidFill>
              </a:rPr>
              <a:t> que </a:t>
            </a:r>
            <a:r>
              <a:rPr lang="en-GB" sz="3600" dirty="0" err="1">
                <a:solidFill>
                  <a:srgbClr val="FF0000"/>
                </a:solidFill>
              </a:rPr>
              <a:t>nos</a:t>
            </a:r>
            <a:r>
              <a:rPr lang="en-GB" sz="3600" dirty="0">
                <a:solidFill>
                  <a:srgbClr val="FF0000"/>
                </a:solidFill>
              </a:rPr>
              <a:t> </a:t>
            </a:r>
            <a:r>
              <a:rPr lang="en-GB" sz="3600" dirty="0" err="1">
                <a:solidFill>
                  <a:srgbClr val="FF0000"/>
                </a:solidFill>
              </a:rPr>
              <a:t>causan</a:t>
            </a:r>
            <a:r>
              <a:rPr lang="en-GB" sz="3600" dirty="0">
                <a:solidFill>
                  <a:srgbClr val="FF0000"/>
                </a:solidFill>
              </a:rPr>
              <a:t> </a:t>
            </a:r>
            <a:r>
              <a:rPr lang="en-GB" sz="3600" dirty="0" err="1">
                <a:solidFill>
                  <a:srgbClr val="FF0000"/>
                </a:solidFill>
              </a:rPr>
              <a:t>preocupación</a:t>
            </a:r>
            <a:r>
              <a:rPr lang="en-GB" sz="4000" dirty="0">
                <a:solidFill>
                  <a:srgbClr val="FF0000"/>
                </a:solidFill>
              </a:rPr>
              <a:t>
</a:t>
            </a:r>
          </a:p>
        </p:txBody>
      </p:sp>
      <p:sp>
        <p:nvSpPr>
          <p:cNvPr id="3" name="Content Placeholder 2"/>
          <p:cNvSpPr>
            <a:spLocks noGrp="1"/>
          </p:cNvSpPr>
          <p:nvPr>
            <p:ph idx="1"/>
          </p:nvPr>
        </p:nvSpPr>
        <p:spPr>
          <a:xfrm>
            <a:off x="457200" y="1600200"/>
            <a:ext cx="8507288" cy="4525963"/>
          </a:xfrm>
        </p:spPr>
        <p:txBody>
          <a:bodyPr/>
          <a:lstStyle/>
          <a:p>
            <a:pPr marL="0" indent="0">
              <a:buNone/>
            </a:pPr>
            <a:r>
              <a:rPr lang="es-ES" sz="2400" dirty="0"/>
              <a:t>Por favor, trabajen en sus grupos de mesa. Tienen 15 minutos para enumerar en tres columnas en un rotafolio:</a:t>
            </a:r>
            <a:r>
              <a:rPr lang="es-ES" sz="2800" dirty="0"/>
              <a:t>
</a:t>
            </a:r>
            <a:r>
              <a:rPr lang="es-ES" sz="2400" dirty="0"/>
              <a:t>Las actividades violentas que causan preocupación en las escuelas</a:t>
            </a:r>
            <a:endParaRPr lang="en-GB" sz="2400" dirty="0"/>
          </a:p>
          <a:p>
            <a:pPr marL="514350" indent="-514350">
              <a:buFont typeface="+mj-lt"/>
              <a:buAutoNum type="arabicPeriod"/>
            </a:pPr>
            <a:r>
              <a:rPr lang="es-ES" sz="2400" dirty="0"/>
              <a:t>¿Quién los inicia (¿Estudiantes? ¿Personal? ¿Otros?)
¿Qué efecto tienen en la convivencia?
</a:t>
            </a:r>
            <a:endParaRPr lang="en-GB" sz="2400" dirty="0"/>
          </a:p>
        </p:txBody>
      </p:sp>
      <p:sp>
        <p:nvSpPr>
          <p:cNvPr id="4" name="Slide Number Placeholder 3"/>
          <p:cNvSpPr>
            <a:spLocks noGrp="1"/>
          </p:cNvSpPr>
          <p:nvPr>
            <p:ph type="sldNum" sz="quarter" idx="12"/>
          </p:nvPr>
        </p:nvSpPr>
        <p:spPr/>
        <p:txBody>
          <a:bodyPr/>
          <a:lstStyle/>
          <a:p>
            <a:pPr>
              <a:defRPr/>
            </a:pPr>
            <a:r>
              <a:rPr lang="en-US" dirty="0"/>
              <a:t>1. </a:t>
            </a:r>
            <a:fld id="{64DDB948-8E47-49F4-B698-8E2E7AC2DF63}" type="slidenum">
              <a:rPr lang="en-US" smtClean="0"/>
              <a:pPr>
                <a:defRPr/>
              </a:pPr>
              <a:t>14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48737230"/>
              </p:ext>
            </p:extLst>
          </p:nvPr>
        </p:nvGraphicFramePr>
        <p:xfrm>
          <a:off x="1115616" y="4581128"/>
          <a:ext cx="7433319" cy="1528936"/>
        </p:xfrm>
        <a:graphic>
          <a:graphicData uri="http://schemas.openxmlformats.org/drawingml/2006/table">
            <a:tbl>
              <a:tblPr firstRow="1" bandRow="1">
                <a:tableStyleId>{5C22544A-7EE6-4342-B048-85BDC9FD1C3A}</a:tableStyleId>
              </a:tblPr>
              <a:tblGrid>
                <a:gridCol w="2477773">
                  <a:extLst>
                    <a:ext uri="{9D8B030D-6E8A-4147-A177-3AD203B41FA5}">
                      <a16:colId xmlns:a16="http://schemas.microsoft.com/office/drawing/2014/main" val="20000"/>
                    </a:ext>
                  </a:extLst>
                </a:gridCol>
                <a:gridCol w="2477773">
                  <a:extLst>
                    <a:ext uri="{9D8B030D-6E8A-4147-A177-3AD203B41FA5}">
                      <a16:colId xmlns:a16="http://schemas.microsoft.com/office/drawing/2014/main" val="20001"/>
                    </a:ext>
                  </a:extLst>
                </a:gridCol>
                <a:gridCol w="2477773">
                  <a:extLst>
                    <a:ext uri="{9D8B030D-6E8A-4147-A177-3AD203B41FA5}">
                      <a16:colId xmlns:a16="http://schemas.microsoft.com/office/drawing/2014/main" val="20002"/>
                    </a:ext>
                  </a:extLst>
                </a:gridCol>
              </a:tblGrid>
              <a:tr h="607328">
                <a:tc>
                  <a:txBody>
                    <a:bodyPr/>
                    <a:lstStyle/>
                    <a:p>
                      <a:r>
                        <a:rPr lang="en-GB" sz="2000" dirty="0" err="1">
                          <a:solidFill>
                            <a:schemeClr val="tx1"/>
                          </a:solidFill>
                        </a:rPr>
                        <a:t>Actividad</a:t>
                      </a:r>
                      <a:r>
                        <a:rPr lang="en-GB" sz="2000" dirty="0">
                          <a:solidFill>
                            <a:schemeClr val="tx1"/>
                          </a:solidFill>
                        </a:rPr>
                        <a:t> </a:t>
                      </a:r>
                      <a:r>
                        <a:rPr lang="en-GB" sz="2000" dirty="0" err="1">
                          <a:solidFill>
                            <a:schemeClr val="tx1"/>
                          </a:solidFill>
                        </a:rPr>
                        <a:t>violenta</a:t>
                      </a:r>
                      <a:r>
                        <a:rPr lang="en-GB" sz="2000" dirty="0">
                          <a:solidFill>
                            <a:schemeClr val="tx1"/>
                          </a:solidFill>
                        </a:rPr>
                        <a:t>
</a:t>
                      </a:r>
                    </a:p>
                  </a:txBody>
                  <a:tcPr>
                    <a:solidFill>
                      <a:schemeClr val="tx2">
                        <a:lumMod val="60000"/>
                        <a:lumOff val="40000"/>
                      </a:schemeClr>
                    </a:solidFill>
                  </a:tcPr>
                </a:tc>
                <a:tc>
                  <a:txBody>
                    <a:bodyPr/>
                    <a:lstStyle/>
                    <a:p>
                      <a:r>
                        <a:rPr lang="en-GB" sz="2000" dirty="0" err="1">
                          <a:solidFill>
                            <a:schemeClr val="tx1"/>
                          </a:solidFill>
                        </a:rPr>
                        <a:t>Iniciador</a:t>
                      </a:r>
                      <a:r>
                        <a:rPr lang="en-GB" sz="2000" dirty="0">
                          <a:solidFill>
                            <a:schemeClr val="tx1"/>
                          </a:solidFill>
                        </a:rPr>
                        <a:t>
</a:t>
                      </a:r>
                    </a:p>
                  </a:txBody>
                  <a:tcPr>
                    <a:solidFill>
                      <a:schemeClr val="tx2">
                        <a:lumMod val="60000"/>
                        <a:lumOff val="40000"/>
                      </a:schemeClr>
                    </a:solidFill>
                  </a:tcPr>
                </a:tc>
                <a:tc>
                  <a:txBody>
                    <a:bodyPr/>
                    <a:lstStyle/>
                    <a:p>
                      <a:r>
                        <a:rPr lang="en-GB" sz="2000" dirty="0" err="1">
                          <a:solidFill>
                            <a:schemeClr val="tx1"/>
                          </a:solidFill>
                        </a:rPr>
                        <a:t>Efecto</a:t>
                      </a:r>
                      <a:r>
                        <a:rPr lang="en-GB" sz="2000" dirty="0">
                          <a:solidFill>
                            <a:schemeClr val="tx1"/>
                          </a:solidFill>
                        </a:rPr>
                        <a:t> </a:t>
                      </a:r>
                      <a:r>
                        <a:rPr lang="en-GB" sz="2000" dirty="0" err="1">
                          <a:solidFill>
                            <a:schemeClr val="tx1"/>
                          </a:solidFill>
                        </a:rPr>
                        <a:t>en</a:t>
                      </a:r>
                      <a:r>
                        <a:rPr lang="en-GB" sz="2000" dirty="0">
                          <a:solidFill>
                            <a:schemeClr val="tx1"/>
                          </a:solidFill>
                        </a:rPr>
                        <a:t> la </a:t>
                      </a:r>
                      <a:r>
                        <a:rPr lang="en-GB" sz="2000" dirty="0" err="1">
                          <a:solidFill>
                            <a:schemeClr val="tx1"/>
                          </a:solidFill>
                        </a:rPr>
                        <a:t>convivencia</a:t>
                      </a:r>
                      <a:r>
                        <a:rPr lang="en-GB" sz="2000" dirty="0">
                          <a:solidFill>
                            <a:schemeClr val="tx1"/>
                          </a:solidFill>
                        </a:rPr>
                        <a:t>
</a:t>
                      </a:r>
                    </a:p>
                  </a:txBody>
                  <a:tcPr>
                    <a:solidFill>
                      <a:schemeClr val="tx2">
                        <a:lumMod val="60000"/>
                        <a:lumOff val="40000"/>
                      </a:schemeClr>
                    </a:solidFill>
                  </a:tcPr>
                </a:tc>
                <a:extLst>
                  <a:ext uri="{0D108BD9-81ED-4DB2-BD59-A6C34878D82A}">
                    <a16:rowId xmlns:a16="http://schemas.microsoft.com/office/drawing/2014/main" val="10000"/>
                  </a:ext>
                </a:extLst>
              </a:tr>
              <a:tr h="523096">
                <a:tc>
                  <a:txBody>
                    <a:bodyPr/>
                    <a:lstStyle/>
                    <a:p>
                      <a:endParaRPr lang="en-GB" sz="2000" dirty="0">
                        <a:solidFill>
                          <a:schemeClr val="tx1"/>
                        </a:solidFill>
                      </a:endParaRPr>
                    </a:p>
                  </a:txBody>
                  <a:tcPr>
                    <a:solidFill>
                      <a:schemeClr val="tx2">
                        <a:lumMod val="60000"/>
                        <a:lumOff val="40000"/>
                      </a:schemeClr>
                    </a:solidFill>
                  </a:tcPr>
                </a:tc>
                <a:tc>
                  <a:txBody>
                    <a:bodyPr/>
                    <a:lstStyle/>
                    <a:p>
                      <a:endParaRPr lang="en-GB" sz="2000" dirty="0">
                        <a:solidFill>
                          <a:schemeClr val="tx1"/>
                        </a:solidFill>
                      </a:endParaRPr>
                    </a:p>
                  </a:txBody>
                  <a:tcPr>
                    <a:solidFill>
                      <a:schemeClr val="tx2">
                        <a:lumMod val="60000"/>
                        <a:lumOff val="40000"/>
                      </a:schemeClr>
                    </a:solidFill>
                  </a:tcPr>
                </a:tc>
                <a:tc>
                  <a:txBody>
                    <a:bodyPr/>
                    <a:lstStyle/>
                    <a:p>
                      <a:endParaRPr lang="en-GB" sz="2000" dirty="0">
                        <a:solidFill>
                          <a:schemeClr val="tx1"/>
                        </a:solidFill>
                      </a:endParaRPr>
                    </a:p>
                  </a:txBody>
                  <a:tcPr>
                    <a:solidFill>
                      <a:schemeClr val="tx2">
                        <a:lumMod val="60000"/>
                        <a:lumOff val="40000"/>
                      </a:schemeClr>
                    </a:solidFill>
                  </a:tcPr>
                </a:tc>
                <a:extLst>
                  <a:ext uri="{0D108BD9-81ED-4DB2-BD59-A6C34878D82A}">
                    <a16:rowId xmlns:a16="http://schemas.microsoft.com/office/drawing/2014/main" val="10001"/>
                  </a:ext>
                </a:extLst>
              </a:tr>
            </a:tbl>
          </a:graphicData>
        </a:graphic>
      </p:graphicFrame>
      <p:sp>
        <p:nvSpPr>
          <p:cNvPr id="7" name="CuadroTexto 6">
            <a:extLst>
              <a:ext uri="{FF2B5EF4-FFF2-40B4-BE49-F238E27FC236}">
                <a16:creationId xmlns:a16="http://schemas.microsoft.com/office/drawing/2014/main" id="{86A97660-1755-4FC8-B9F2-066659F8E72F}"/>
              </a:ext>
            </a:extLst>
          </p:cNvPr>
          <p:cNvSpPr txBox="1"/>
          <p:nvPr/>
        </p:nvSpPr>
        <p:spPr>
          <a:xfrm>
            <a:off x="755576" y="260649"/>
            <a:ext cx="5472608" cy="954107"/>
          </a:xfrm>
          <a:prstGeom prst="rect">
            <a:avLst/>
          </a:prstGeom>
          <a:noFill/>
        </p:spPr>
        <p:txBody>
          <a:bodyPr wrap="square" rtlCol="0">
            <a:spAutoFit/>
          </a:bodyPr>
          <a:lstStyle/>
          <a:p>
            <a:r>
              <a:rPr lang="es-ES" sz="2800" b="1" dirty="0">
                <a:solidFill>
                  <a:schemeClr val="accent2"/>
                </a:solidFill>
              </a:rPr>
              <a:t>ACTIVIDAD EN GRUPO 15 min
</a:t>
            </a:r>
          </a:p>
        </p:txBody>
      </p:sp>
    </p:spTree>
    <p:extLst>
      <p:ext uri="{BB962C8B-B14F-4D97-AF65-F5344CB8AC3E}">
        <p14:creationId xmlns:p14="http://schemas.microsoft.com/office/powerpoint/2010/main" val="1449368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78252B-5C36-4244-90E1-436212B74BD8}"/>
              </a:ext>
            </a:extLst>
          </p:cNvPr>
          <p:cNvSpPr>
            <a:spLocks noGrp="1"/>
          </p:cNvSpPr>
          <p:nvPr>
            <p:ph type="title"/>
          </p:nvPr>
        </p:nvSpPr>
        <p:spPr>
          <a:xfrm>
            <a:off x="251520" y="457826"/>
            <a:ext cx="8435280" cy="1314989"/>
          </a:xfrm>
        </p:spPr>
        <p:txBody>
          <a:bodyPr/>
          <a:lstStyle/>
          <a:p>
            <a:r>
              <a:rPr lang="es-ES" sz="2800" b="1" dirty="0">
                <a:solidFill>
                  <a:srgbClr val="FF0000"/>
                </a:solidFill>
              </a:rPr>
              <a:t>Para que un programa </a:t>
            </a:r>
            <a:r>
              <a:rPr lang="es-ES" sz="2800" b="1" dirty="0" err="1">
                <a:solidFill>
                  <a:srgbClr val="FF0000"/>
                </a:solidFill>
              </a:rPr>
              <a:t>antibullying</a:t>
            </a:r>
            <a:r>
              <a:rPr lang="es-ES" sz="2800" b="1" dirty="0">
                <a:solidFill>
                  <a:srgbClr val="FF0000"/>
                </a:solidFill>
              </a:rPr>
              <a:t> tenga éxito,
</a:t>
            </a:r>
          </a:p>
        </p:txBody>
      </p:sp>
      <p:sp>
        <p:nvSpPr>
          <p:cNvPr id="3" name="Marcador de contenido 2">
            <a:extLst>
              <a:ext uri="{FF2B5EF4-FFF2-40B4-BE49-F238E27FC236}">
                <a16:creationId xmlns:a16="http://schemas.microsoft.com/office/drawing/2014/main" id="{1CFD91F1-1698-44FE-891E-5F597D1A6206}"/>
              </a:ext>
            </a:extLst>
          </p:cNvPr>
          <p:cNvSpPr>
            <a:spLocks noGrp="1"/>
          </p:cNvSpPr>
          <p:nvPr>
            <p:ph idx="1"/>
          </p:nvPr>
        </p:nvSpPr>
        <p:spPr/>
        <p:txBody>
          <a:bodyPr/>
          <a:lstStyle/>
          <a:p>
            <a:pPr marL="0" indent="0" algn="just">
              <a:buNone/>
            </a:pPr>
            <a:r>
              <a:rPr lang="es-ES" sz="2400" dirty="0"/>
              <a:t>debe involucrar a toda la escuela y a todos en ella. Por lo tanto, es esencial que el director de la escuela esté plenamente comprometido con él y, antes de decidir implementarlo, entienda</a:t>
            </a:r>
            <a:r>
              <a:rPr lang="en-US" sz="2400" dirty="0"/>
              <a:t>:</a:t>
            </a:r>
          </a:p>
          <a:p>
            <a:pPr marL="0" indent="0">
              <a:buNone/>
            </a:pPr>
            <a:endParaRPr lang="es-ES" sz="2400" dirty="0"/>
          </a:p>
          <a:p>
            <a:pPr lvl="0"/>
            <a:r>
              <a:rPr lang="es-ES" sz="2000" dirty="0"/>
              <a:t>la naturaleza y la importancia de la reducción de la violencia </a:t>
            </a:r>
            <a:r>
              <a:rPr lang="es-ES" sz="2400" dirty="0"/>
              <a:t>
</a:t>
            </a:r>
            <a:r>
              <a:rPr lang="es-ES" sz="2000" dirty="0"/>
              <a:t>los beneficios que el programa traerá para los estudiantes, los maestros, la escuela y la comunidad en general</a:t>
            </a:r>
          </a:p>
          <a:p>
            <a:pPr lvl="0"/>
            <a:r>
              <a:rPr lang="es-ES" sz="2000" dirty="0"/>
              <a:t>la infraestructura, el tiempo y los recursos necesarios para implementarlo en la escuela</a:t>
            </a:r>
            <a:r>
              <a:rPr lang="es-ES" sz="2400" dirty="0"/>
              <a:t>
</a:t>
            </a:r>
            <a:endParaRPr lang="es-ES" dirty="0"/>
          </a:p>
        </p:txBody>
      </p:sp>
    </p:spTree>
    <p:extLst>
      <p:ext uri="{BB962C8B-B14F-4D97-AF65-F5344CB8AC3E}">
        <p14:creationId xmlns:p14="http://schemas.microsoft.com/office/powerpoint/2010/main" val="2413903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2DD4D1-94CD-40A7-B531-2213F7E819B1}"/>
              </a:ext>
            </a:extLst>
          </p:cNvPr>
          <p:cNvSpPr>
            <a:spLocks noGrp="1"/>
          </p:cNvSpPr>
          <p:nvPr>
            <p:ph type="ctrTitle"/>
          </p:nvPr>
        </p:nvSpPr>
        <p:spPr/>
        <p:txBody>
          <a:bodyPr/>
          <a:lstStyle/>
          <a:p>
            <a:r>
              <a:rPr lang="en-US" dirty="0">
                <a:solidFill>
                  <a:srgbClr val="FF0000"/>
                </a:solidFill>
              </a:rPr>
              <a:t>FACILITAR LA AUTOEVALUACIÓN
</a:t>
            </a:r>
          </a:p>
        </p:txBody>
      </p:sp>
      <p:sp>
        <p:nvSpPr>
          <p:cNvPr id="3" name="Ondertitel 2">
            <a:extLst>
              <a:ext uri="{FF2B5EF4-FFF2-40B4-BE49-F238E27FC236}">
                <a16:creationId xmlns:a16="http://schemas.microsoft.com/office/drawing/2014/main" id="{5B63EB90-4625-4485-B59D-1F87E542242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11210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Text Box 4"/>
          <p:cNvSpPr txBox="1">
            <a:spLocks noGrp="1" noChangeArrowheads="1"/>
          </p:cNvSpPr>
          <p:nvPr>
            <p:ph idx="1"/>
          </p:nvPr>
        </p:nvSpPr>
        <p:spPr>
          <a:xfrm>
            <a:off x="513556" y="1340768"/>
            <a:ext cx="8229600" cy="4536504"/>
          </a:xfrm>
          <a:ln w="0"/>
        </p:spPr>
        <p:txBody>
          <a:bodyPr>
            <a:normAutofit fontScale="70000" lnSpcReduction="20000"/>
          </a:bodyPr>
          <a:lstStyle/>
          <a:p>
            <a:pPr marL="0" indent="0" eaLnBrk="1" hangingPunct="1">
              <a:lnSpc>
                <a:spcPct val="90000"/>
              </a:lnSpc>
              <a:buFontTx/>
              <a:buNone/>
              <a:defRPr/>
            </a:pPr>
            <a:endParaRPr lang="en-GB" sz="2200" dirty="0"/>
          </a:p>
          <a:p>
            <a:pPr marL="0" indent="0" eaLnBrk="1" hangingPunct="1">
              <a:lnSpc>
                <a:spcPct val="90000"/>
              </a:lnSpc>
              <a:buFontTx/>
              <a:buNone/>
              <a:defRPr/>
            </a:pPr>
            <a:r>
              <a:rPr lang="es-ES" sz="3000" dirty="0"/>
              <a:t>En su grupo de mesa, por favor discuta:
</a:t>
            </a:r>
            <a:endParaRPr lang="en-GB" sz="2800" dirty="0"/>
          </a:p>
          <a:p>
            <a:pPr marL="355600" indent="-355600">
              <a:lnSpc>
                <a:spcPct val="110000"/>
              </a:lnSpc>
              <a:spcBef>
                <a:spcPts val="600"/>
              </a:spcBef>
              <a:buNone/>
              <a:defRPr/>
            </a:pPr>
            <a:r>
              <a:rPr lang="en-GB" sz="2800" dirty="0">
                <a:solidFill>
                  <a:schemeClr val="tx2"/>
                </a:solidFill>
              </a:rPr>
              <a:t>1. </a:t>
            </a:r>
            <a:r>
              <a:rPr lang="es-ES" sz="2800" dirty="0">
                <a:solidFill>
                  <a:schemeClr val="tx2"/>
                </a:solidFill>
              </a:rPr>
              <a:t>Para obtener el máximo beneficio del procedimiento de autoevaluación, ¿qué debe hacer un organizador escolar para preparar a los estudiantes, al personal, al equipo de liderazgo escolar, a los padres/cuidadores y a los miembros de la comunidad local antes de comenzar a implementar un cambio?
</a:t>
            </a:r>
            <a:r>
              <a:rPr lang="en-GB" sz="2800" dirty="0">
                <a:solidFill>
                  <a:schemeClr val="tx2"/>
                </a:solidFill>
              </a:rPr>
              <a:t>2. </a:t>
            </a:r>
            <a:r>
              <a:rPr lang="es-ES" sz="2800" dirty="0">
                <a:solidFill>
                  <a:schemeClr val="tx2"/>
                </a:solidFill>
              </a:rPr>
              <a:t>¿Qué preocupaciones podría tener cada parte interesada?
</a:t>
            </a:r>
            <a:r>
              <a:rPr lang="en-GB" sz="2800" dirty="0">
                <a:solidFill>
                  <a:schemeClr val="tx2"/>
                </a:solidFill>
              </a:rPr>
              <a:t>3. </a:t>
            </a:r>
            <a:r>
              <a:rPr lang="es-ES" sz="2800" dirty="0">
                <a:solidFill>
                  <a:schemeClr val="tx2"/>
                </a:solidFill>
              </a:rPr>
              <a:t>¿Cómo se pueden reducir estas preocupaciones? </a:t>
            </a:r>
            <a:endParaRPr lang="en-GB" sz="2800" dirty="0">
              <a:solidFill>
                <a:schemeClr val="tx2"/>
              </a:solidFill>
            </a:endParaRPr>
          </a:p>
          <a:p>
            <a:pPr indent="0" eaLnBrk="1" hangingPunct="1">
              <a:lnSpc>
                <a:spcPct val="90000"/>
              </a:lnSpc>
              <a:buFontTx/>
              <a:buNone/>
              <a:defRPr/>
            </a:pPr>
            <a:endParaRPr lang="en-GB" sz="2800" dirty="0"/>
          </a:p>
          <a:p>
            <a:pPr marL="0" indent="0" eaLnBrk="1" hangingPunct="1">
              <a:lnSpc>
                <a:spcPct val="90000"/>
              </a:lnSpc>
              <a:buFontTx/>
              <a:buNone/>
              <a:defRPr/>
            </a:pPr>
            <a:r>
              <a:rPr lang="es-ES" sz="2800" dirty="0"/>
              <a:t>Piensa en tantas ideas como puedas, estamos buscando al grupo con el mayor número de ideas buenas.
</a:t>
            </a:r>
            <a:endParaRPr lang="en-GB" dirty="0"/>
          </a:p>
        </p:txBody>
      </p:sp>
      <p:sp>
        <p:nvSpPr>
          <p:cNvPr id="23555" name="Slide Number Placeholder 5"/>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en-US" dirty="0">
                <a:solidFill>
                  <a:prstClr val="black"/>
                </a:solidFill>
                <a:latin typeface="Arial" panose="020B0604020202020204" pitchFamily="34" charset="0"/>
                <a:cs typeface="Arial" panose="020B0604020202020204" pitchFamily="34" charset="0"/>
              </a:rPr>
              <a:t>1.24</a:t>
            </a:r>
            <a:endParaRPr lang="en-US" altLang="en-US" sz="1600" dirty="0">
              <a:solidFill>
                <a:prstClr val="black"/>
              </a:solidFill>
              <a:latin typeface="Arial" panose="020B0604020202020204" pitchFamily="34" charset="0"/>
              <a:cs typeface="Arial" panose="020B0604020202020204" pitchFamily="34" charset="0"/>
            </a:endParaRPr>
          </a:p>
        </p:txBody>
      </p:sp>
      <p:sp>
        <p:nvSpPr>
          <p:cNvPr id="23556" name="Rectangle 5"/>
          <p:cNvSpPr>
            <a:spLocks noGrp="1" noChangeArrowheads="1"/>
          </p:cNvSpPr>
          <p:nvPr/>
        </p:nvSpPr>
        <p:spPr bwMode="auto">
          <a:xfrm>
            <a:off x="30506" y="981993"/>
            <a:ext cx="9256713"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altLang="en-US" sz="3600" dirty="0">
                <a:solidFill>
                  <a:srgbClr val="FF0000"/>
                </a:solidFill>
              </a:rPr>
              <a:t>¿</a:t>
            </a:r>
            <a:r>
              <a:rPr lang="en-GB" altLang="en-US" sz="3600" dirty="0" err="1">
                <a:solidFill>
                  <a:srgbClr val="FF0000"/>
                </a:solidFill>
              </a:rPr>
              <a:t>Cómo</a:t>
            </a:r>
            <a:r>
              <a:rPr lang="en-GB" altLang="en-US" sz="3600" dirty="0">
                <a:solidFill>
                  <a:srgbClr val="FF0000"/>
                </a:solidFill>
              </a:rPr>
              <a:t> </a:t>
            </a:r>
            <a:r>
              <a:rPr lang="en-GB" altLang="en-US" sz="3600" dirty="0" err="1">
                <a:solidFill>
                  <a:srgbClr val="FF0000"/>
                </a:solidFill>
              </a:rPr>
              <a:t>facilitar</a:t>
            </a:r>
            <a:r>
              <a:rPr lang="en-GB" altLang="en-US" sz="3600" dirty="0">
                <a:solidFill>
                  <a:srgbClr val="FF0000"/>
                </a:solidFill>
              </a:rPr>
              <a:t> la </a:t>
            </a:r>
            <a:r>
              <a:rPr lang="en-GB" altLang="en-US" sz="3600" dirty="0" err="1">
                <a:solidFill>
                  <a:srgbClr val="FF0000"/>
                </a:solidFill>
              </a:rPr>
              <a:t>autoevaluación</a:t>
            </a:r>
            <a:r>
              <a:rPr lang="en-GB" altLang="en-US" sz="3600" dirty="0">
                <a:solidFill>
                  <a:srgbClr val="FF0000"/>
                </a:solidFill>
              </a:rPr>
              <a:t>?
</a:t>
            </a:r>
          </a:p>
        </p:txBody>
      </p:sp>
      <p:sp>
        <p:nvSpPr>
          <p:cNvPr id="5" name="CuadroTexto 4">
            <a:extLst>
              <a:ext uri="{FF2B5EF4-FFF2-40B4-BE49-F238E27FC236}">
                <a16:creationId xmlns:a16="http://schemas.microsoft.com/office/drawing/2014/main" id="{8CC998DE-604C-4175-B583-3B0914701878}"/>
              </a:ext>
            </a:extLst>
          </p:cNvPr>
          <p:cNvSpPr txBox="1"/>
          <p:nvPr/>
        </p:nvSpPr>
        <p:spPr>
          <a:xfrm>
            <a:off x="1187624" y="91405"/>
            <a:ext cx="5472608" cy="954107"/>
          </a:xfrm>
          <a:prstGeom prst="rect">
            <a:avLst/>
          </a:prstGeom>
          <a:noFill/>
        </p:spPr>
        <p:txBody>
          <a:bodyPr wrap="square" rtlCol="0">
            <a:spAutoFit/>
          </a:bodyPr>
          <a:lstStyle/>
          <a:p>
            <a:r>
              <a:rPr lang="es-ES" sz="2800" b="1" dirty="0">
                <a:solidFill>
                  <a:schemeClr val="accent2"/>
                </a:solidFill>
              </a:rPr>
              <a:t>ACTIVIDAD EN GRUPO 15 min
</a:t>
            </a:r>
          </a:p>
        </p:txBody>
      </p:sp>
    </p:spTree>
    <p:extLst>
      <p:ext uri="{BB962C8B-B14F-4D97-AF65-F5344CB8AC3E}">
        <p14:creationId xmlns:p14="http://schemas.microsoft.com/office/powerpoint/2010/main" val="3819099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39552" y="908720"/>
            <a:ext cx="8229600" cy="663352"/>
          </a:xfrm>
        </p:spPr>
        <p:txBody>
          <a:bodyPr>
            <a:normAutofit fontScale="90000"/>
          </a:bodyPr>
          <a:lstStyle/>
          <a:p>
            <a:r>
              <a:rPr lang="en-GB" altLang="en-US" dirty="0" err="1">
                <a:solidFill>
                  <a:srgbClr val="FF0000"/>
                </a:solidFill>
              </a:rPr>
              <a:t>Comunicación</a:t>
            </a:r>
            <a:r>
              <a:rPr lang="en-GB" altLang="en-US" dirty="0">
                <a:solidFill>
                  <a:srgbClr val="FF0000"/>
                </a:solidFill>
              </a:rPr>
              <a:t> e </a:t>
            </a:r>
            <a:r>
              <a:rPr lang="en-GB" altLang="en-US" dirty="0" err="1">
                <a:solidFill>
                  <a:srgbClr val="FF0000"/>
                </a:solidFill>
              </a:rPr>
              <a:t>implicación</a:t>
            </a:r>
            <a:r>
              <a:rPr lang="en-GB" altLang="en-US" dirty="0">
                <a:solidFill>
                  <a:srgbClr val="FF0000"/>
                </a:solidFill>
              </a:rPr>
              <a:t>
</a:t>
            </a:r>
          </a:p>
        </p:txBody>
      </p:sp>
      <p:sp>
        <p:nvSpPr>
          <p:cNvPr id="12291" name="Content Placeholder 2"/>
          <p:cNvSpPr>
            <a:spLocks noGrp="1"/>
          </p:cNvSpPr>
          <p:nvPr>
            <p:ph idx="1"/>
          </p:nvPr>
        </p:nvSpPr>
        <p:spPr>
          <a:xfrm>
            <a:off x="683568" y="1628800"/>
            <a:ext cx="8229600" cy="4695800"/>
          </a:xfrm>
        </p:spPr>
        <p:txBody>
          <a:bodyPr>
            <a:normAutofit fontScale="85000" lnSpcReduction="20000"/>
          </a:bodyPr>
          <a:lstStyle/>
          <a:p>
            <a:pPr marL="514350" indent="-514350">
              <a:buFont typeface="Calibri" pitchFamily="34" charset="0"/>
              <a:buAutoNum type="arabicPeriod"/>
            </a:pPr>
            <a:r>
              <a:rPr lang="es-ES" altLang="en-US" dirty="0"/>
              <a:t>¿Cómo se compartirán los resultados de la autoevaluación con todas las partes interesadas?
¿Cómo pueden contribuir todas las partes interesadas al plan de acción?
¿Cómo se informará a todos sobre las prioridades del plan? 
¿Cómo se mantendrá a todos informados sobre el progreso y se les animará a apoyar el plan de acción?
¿Quién dirigirá la implementación del plan?
¿Quién asumirá la responsabilidad de alcanzar cada uno de los objetivos?</a:t>
            </a:r>
            <a:endParaRPr lang="en-GB" altLang="en-US" dirty="0"/>
          </a:p>
        </p:txBody>
      </p:sp>
    </p:spTree>
    <p:extLst>
      <p:ext uri="{BB962C8B-B14F-4D97-AF65-F5344CB8AC3E}">
        <p14:creationId xmlns:p14="http://schemas.microsoft.com/office/powerpoint/2010/main" val="4107527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D5DB4E-6ED8-40B6-B07E-FD8BA300F79D}"/>
              </a:ext>
            </a:extLst>
          </p:cNvPr>
          <p:cNvSpPr>
            <a:spLocks noGrp="1"/>
          </p:cNvSpPr>
          <p:nvPr>
            <p:ph type="ctrTitle"/>
          </p:nvPr>
        </p:nvSpPr>
        <p:spPr/>
        <p:txBody>
          <a:bodyPr/>
          <a:lstStyle/>
          <a:p>
            <a:r>
              <a:rPr lang="es-ES" dirty="0">
                <a:solidFill>
                  <a:srgbClr val="FF0000"/>
                </a:solidFill>
              </a:rPr>
              <a:t>PREPARAR LA REVISIÓN DE LOS ESTUDIANTES
</a:t>
            </a:r>
            <a:endParaRPr lang="en-US" dirty="0">
              <a:solidFill>
                <a:srgbClr val="FF0000"/>
              </a:solidFill>
            </a:endParaRPr>
          </a:p>
        </p:txBody>
      </p:sp>
      <p:sp>
        <p:nvSpPr>
          <p:cNvPr id="3" name="Ondertitel 2">
            <a:extLst>
              <a:ext uri="{FF2B5EF4-FFF2-40B4-BE49-F238E27FC236}">
                <a16:creationId xmlns:a16="http://schemas.microsoft.com/office/drawing/2014/main" id="{86600F6E-383F-455F-851B-DC3897056F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67227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07364E5-6D16-4DAC-9B3F-44A66D3AD77E}"/>
              </a:ext>
            </a:extLst>
          </p:cNvPr>
          <p:cNvSpPr>
            <a:spLocks noGrp="1"/>
          </p:cNvSpPr>
          <p:nvPr>
            <p:ph type="subTitle" idx="1"/>
          </p:nvPr>
        </p:nvSpPr>
        <p:spPr>
          <a:xfrm>
            <a:off x="1547664" y="3518521"/>
            <a:ext cx="6400800" cy="1651992"/>
          </a:xfrm>
        </p:spPr>
        <p:txBody>
          <a:bodyPr/>
          <a:lstStyle/>
          <a:p>
            <a:r>
              <a:rPr lang="es-ES" dirty="0">
                <a:solidFill>
                  <a:srgbClr val="FF0000"/>
                </a:solidFill>
              </a:rPr>
              <a:t>FECHA DEL TALLER
</a:t>
            </a:r>
          </a:p>
        </p:txBody>
      </p:sp>
      <p:sp>
        <p:nvSpPr>
          <p:cNvPr id="3" name="Título 2">
            <a:extLst>
              <a:ext uri="{FF2B5EF4-FFF2-40B4-BE49-F238E27FC236}">
                <a16:creationId xmlns:a16="http://schemas.microsoft.com/office/drawing/2014/main" id="{F7265E48-981F-417F-9D21-8558BEADC860}"/>
              </a:ext>
            </a:extLst>
          </p:cNvPr>
          <p:cNvSpPr>
            <a:spLocks noGrp="1"/>
          </p:cNvSpPr>
          <p:nvPr>
            <p:ph type="title"/>
          </p:nvPr>
        </p:nvSpPr>
        <p:spPr/>
        <p:txBody>
          <a:bodyPr>
            <a:normAutofit fontScale="90000"/>
          </a:bodyPr>
          <a:lstStyle/>
          <a:p>
            <a:r>
              <a:rPr lang="es-ES" b="1" dirty="0">
                <a:solidFill>
                  <a:srgbClr val="FF0000"/>
                </a:solidFill>
                <a:effectLst/>
              </a:rPr>
              <a:t>INSERTE AQUÍ EL NOMBRE DE LA ESCUELA
</a:t>
            </a:r>
          </a:p>
        </p:txBody>
      </p:sp>
    </p:spTree>
    <p:extLst>
      <p:ext uri="{BB962C8B-B14F-4D97-AF65-F5344CB8AC3E}">
        <p14:creationId xmlns:p14="http://schemas.microsoft.com/office/powerpoint/2010/main" val="3247502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a:xfrm>
            <a:off x="756625" y="1700808"/>
            <a:ext cx="7930176" cy="4392488"/>
          </a:xfrm>
        </p:spPr>
        <p:txBody>
          <a:bodyPr/>
          <a:lstStyle/>
          <a:p>
            <a:pPr eaLnBrk="1" hangingPunct="1">
              <a:lnSpc>
                <a:spcPct val="80000"/>
              </a:lnSpc>
              <a:buFontTx/>
              <a:buNone/>
              <a:defRPr/>
            </a:pPr>
            <a:r>
              <a:rPr lang="en-GB" sz="2200" dirty="0" err="1"/>
              <a:t>Considere</a:t>
            </a:r>
            <a:r>
              <a:rPr lang="en-GB" sz="2200" dirty="0"/>
              <a:t> las </a:t>
            </a:r>
            <a:r>
              <a:rPr lang="en-GB" sz="2200" dirty="0" err="1"/>
              <a:t>necesidades</a:t>
            </a:r>
            <a:r>
              <a:rPr lang="en-GB" sz="2200" dirty="0"/>
              <a:t> </a:t>
            </a:r>
            <a:r>
              <a:rPr lang="en-GB" sz="2200" dirty="0" err="1"/>
              <a:t>individuales</a:t>
            </a:r>
            <a:r>
              <a:rPr lang="en-GB" sz="2200" dirty="0"/>
              <a:t>
</a:t>
            </a:r>
          </a:p>
          <a:p>
            <a:pPr marL="720000" indent="-357188" eaLnBrk="1" hangingPunct="1">
              <a:spcBef>
                <a:spcPts val="600"/>
              </a:spcBef>
              <a:defRPr/>
            </a:pPr>
            <a:r>
              <a:rPr lang="es-ES" sz="2000" dirty="0">
                <a:solidFill>
                  <a:schemeClr val="tx2"/>
                </a:solidFill>
              </a:rPr>
              <a:t>Apoyar a los estudiantes a través del proceso con traducción y motivación</a:t>
            </a:r>
            <a:r>
              <a:rPr lang="en-GB" sz="2000" dirty="0">
                <a:solidFill>
                  <a:schemeClr val="tx2"/>
                </a:solidFill>
              </a:rPr>
              <a:t>. </a:t>
            </a:r>
          </a:p>
          <a:p>
            <a:pPr marL="720000" indent="-357188" eaLnBrk="1" hangingPunct="1">
              <a:spcBef>
                <a:spcPts val="600"/>
              </a:spcBef>
              <a:defRPr/>
            </a:pPr>
            <a:r>
              <a:rPr lang="es-ES" sz="2000" dirty="0">
                <a:solidFill>
                  <a:schemeClr val="tx2"/>
                </a:solidFill>
              </a:rPr>
              <a:t>Fomentar la honestidad a través del </a:t>
            </a:r>
            <a:r>
              <a:rPr lang="es-ES" sz="2000" b="1" dirty="0">
                <a:solidFill>
                  <a:schemeClr val="tx2"/>
                </a:solidFill>
              </a:rPr>
              <a:t>anonimato</a:t>
            </a:r>
            <a:r>
              <a:rPr lang="es-ES" sz="2000" dirty="0">
                <a:solidFill>
                  <a:schemeClr val="tx2"/>
                </a:solidFill>
              </a:rPr>
              <a:t>
Acompañe el proceso para que los estudiantes se ayuden  entre ellos a entender la revisión y a completar los cuestionarios honestamente</a:t>
            </a:r>
            <a:endParaRPr lang="en-GB" sz="2000" dirty="0">
              <a:solidFill>
                <a:schemeClr val="tx2"/>
              </a:solidFill>
            </a:endParaRPr>
          </a:p>
          <a:p>
            <a:pPr marL="720000" indent="-357188" eaLnBrk="1" hangingPunct="1">
              <a:spcBef>
                <a:spcPts val="600"/>
              </a:spcBef>
              <a:defRPr/>
            </a:pPr>
            <a:r>
              <a:rPr lang="es-ES" sz="2000" dirty="0">
                <a:solidFill>
                  <a:schemeClr val="tx2"/>
                </a:solidFill>
              </a:rPr>
              <a:t>Involucrar a los grupos existentes (por ejemplo, consejos estudiantiles, grupos de padres/profesores, etc.) y alentar su apoyo y participación
Ofrezca a los padres/cuidadores varios horarios y formas convenientes de completar cuestionarios</a:t>
            </a:r>
            <a:r>
              <a:rPr lang="en-GB" sz="2000" dirty="0">
                <a:solidFill>
                  <a:schemeClr val="tx2"/>
                </a:solidFill>
              </a:rPr>
              <a:t>.</a:t>
            </a:r>
          </a:p>
          <a:p>
            <a:pPr eaLnBrk="1" hangingPunct="1">
              <a:lnSpc>
                <a:spcPct val="80000"/>
              </a:lnSpc>
              <a:defRPr/>
            </a:pPr>
            <a:endParaRPr lang="en-GB" sz="2000" dirty="0"/>
          </a:p>
          <a:p>
            <a:pPr eaLnBrk="1" hangingPunct="1">
              <a:lnSpc>
                <a:spcPct val="80000"/>
              </a:lnSpc>
              <a:defRPr/>
            </a:pPr>
            <a:endParaRPr lang="en-GB" sz="2000" dirty="0"/>
          </a:p>
          <a:p>
            <a:pPr eaLnBrk="1" hangingPunct="1">
              <a:lnSpc>
                <a:spcPct val="80000"/>
              </a:lnSpc>
              <a:defRPr/>
            </a:pPr>
            <a:endParaRPr lang="en-GB" sz="2000" dirty="0"/>
          </a:p>
        </p:txBody>
      </p:sp>
      <p:sp>
        <p:nvSpPr>
          <p:cNvPr id="29700" name="Rectangle 7"/>
          <p:cNvSpPr>
            <a:spLocks noGrp="1" noChangeArrowheads="1"/>
          </p:cNvSpPr>
          <p:nvPr/>
        </p:nvSpPr>
        <p:spPr bwMode="auto">
          <a:xfrm>
            <a:off x="0" y="76200"/>
            <a:ext cx="708025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GB" altLang="en-US" sz="2600" b="1">
                <a:solidFill>
                  <a:srgbClr val="514338"/>
                </a:solidFill>
                <a:ea typeface="MS PGothic" pitchFamily="34" charset="-128"/>
              </a:rPr>
              <a:t> </a:t>
            </a:r>
            <a:endParaRPr lang="en-US" altLang="en-US" sz="1700" b="1">
              <a:solidFill>
                <a:srgbClr val="514338"/>
              </a:solidFill>
              <a:ea typeface="MS PGothic" pitchFamily="34" charset="-128"/>
            </a:endParaRPr>
          </a:p>
        </p:txBody>
      </p:sp>
      <p:sp>
        <p:nvSpPr>
          <p:cNvPr id="7" name="Rectangle 6"/>
          <p:cNvSpPr/>
          <p:nvPr/>
        </p:nvSpPr>
        <p:spPr>
          <a:xfrm>
            <a:off x="756624" y="639448"/>
            <a:ext cx="8372931" cy="1569660"/>
          </a:xfrm>
          <a:prstGeom prst="rect">
            <a:avLst/>
          </a:prstGeom>
        </p:spPr>
        <p:txBody>
          <a:bodyPr wrap="square">
            <a:spAutoFit/>
          </a:bodyPr>
          <a:lstStyle/>
          <a:p>
            <a:pPr algn="ctr">
              <a:defRPr/>
            </a:pPr>
            <a:r>
              <a:rPr lang="es-ES" sz="3200" dirty="0">
                <a:solidFill>
                  <a:srgbClr val="FF0000"/>
                </a:solidFill>
                <a:effectLst>
                  <a:outerShdw blurRad="38100" dist="38100" dir="2700000" algn="tl">
                    <a:srgbClr val="000000">
                      <a:alpha val="43137"/>
                    </a:srgbClr>
                  </a:outerShdw>
                </a:effectLst>
              </a:rPr>
              <a:t>Una Revisión de estudiantes que promueve la convivencia
</a:t>
            </a:r>
            <a:endParaRPr lang="en-GB" sz="3200" dirty="0">
              <a:solidFill>
                <a:srgbClr val="FF0000"/>
              </a:solidFill>
              <a:effectLst>
                <a:outerShdw blurRad="38100" dist="38100" dir="2700000" algn="tl">
                  <a:srgbClr val="000000">
                    <a:alpha val="43137"/>
                  </a:srgbClr>
                </a:outerShdw>
              </a:effectLst>
            </a:endParaRPr>
          </a:p>
        </p:txBody>
      </p:sp>
      <p:sp>
        <p:nvSpPr>
          <p:cNvPr id="8"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20</a:t>
            </a:fld>
            <a:endParaRPr lang="en-US" sz="1400" b="0" dirty="0">
              <a:solidFill>
                <a:schemeClr val="bg1"/>
              </a:solidFill>
            </a:endParaRPr>
          </a:p>
        </p:txBody>
      </p:sp>
    </p:spTree>
    <p:extLst>
      <p:ext uri="{BB962C8B-B14F-4D97-AF65-F5344CB8AC3E}">
        <p14:creationId xmlns:p14="http://schemas.microsoft.com/office/powerpoint/2010/main" val="3904314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20848" y="764704"/>
            <a:ext cx="8507288" cy="796950"/>
          </a:xfrm>
        </p:spPr>
        <p:txBody>
          <a:bodyPr>
            <a:normAutofit fontScale="90000"/>
          </a:bodyPr>
          <a:lstStyle/>
          <a:p>
            <a:br>
              <a:rPr lang="en-GB" altLang="en-US" sz="2400" dirty="0"/>
            </a:br>
            <a:br>
              <a:rPr lang="en-GB" altLang="en-US" sz="2400" dirty="0"/>
            </a:br>
            <a:br>
              <a:rPr lang="en-GB" altLang="en-US" sz="2400" dirty="0"/>
            </a:br>
            <a:br>
              <a:rPr lang="en-GB" altLang="en-US" sz="2400" dirty="0"/>
            </a:br>
            <a:endParaRPr lang="en-GB" altLang="en-US" sz="1400" dirty="0"/>
          </a:p>
        </p:txBody>
      </p:sp>
      <p:sp>
        <p:nvSpPr>
          <p:cNvPr id="39940" name="Rectangle 3"/>
          <p:cNvSpPr>
            <a:spLocks noGrp="1" noChangeArrowheads="1"/>
          </p:cNvSpPr>
          <p:nvPr>
            <p:ph type="body" idx="1"/>
          </p:nvPr>
        </p:nvSpPr>
        <p:spPr>
          <a:xfrm>
            <a:off x="755576" y="1772816"/>
            <a:ext cx="8136904" cy="4352925"/>
          </a:xfrm>
        </p:spPr>
        <p:txBody>
          <a:bodyPr>
            <a:normAutofit/>
          </a:bodyPr>
          <a:lstStyle/>
          <a:p>
            <a:pPr marL="0" indent="0">
              <a:spcBef>
                <a:spcPts val="600"/>
              </a:spcBef>
              <a:buFont typeface="Arial" charset="0"/>
              <a:buNone/>
              <a:defRPr/>
            </a:pPr>
            <a:r>
              <a:rPr lang="en-GB" sz="2000" dirty="0" err="1"/>
              <a:t>Comunicar</a:t>
            </a:r>
            <a:r>
              <a:rPr lang="en-GB" sz="2000" dirty="0"/>
              <a:t> </a:t>
            </a:r>
            <a:r>
              <a:rPr lang="en-GB" sz="2000" dirty="0" err="1"/>
              <a:t>claramente</a:t>
            </a:r>
            <a:r>
              <a:rPr lang="en-GB" sz="2000" dirty="0"/>
              <a:t>:</a:t>
            </a:r>
          </a:p>
          <a:p>
            <a:pPr lvl="1">
              <a:spcBef>
                <a:spcPts val="600"/>
              </a:spcBef>
              <a:defRPr/>
            </a:pPr>
            <a:r>
              <a:rPr lang="es-ES" sz="1600" dirty="0">
                <a:solidFill>
                  <a:schemeClr val="tx2"/>
                </a:solidFill>
              </a:rPr>
              <a:t>escuchar los puntos de vista de los estudiantes con un oído atento 
hablar con un lenguaje sencillo que pueden entender </a:t>
            </a:r>
            <a:endParaRPr lang="en-GB" sz="1600" dirty="0">
              <a:solidFill>
                <a:schemeClr val="tx2"/>
              </a:solidFill>
            </a:endParaRPr>
          </a:p>
          <a:p>
            <a:pPr lvl="1">
              <a:spcBef>
                <a:spcPts val="600"/>
              </a:spcBef>
              <a:defRPr/>
            </a:pPr>
            <a:r>
              <a:rPr lang="es-ES" sz="1600" dirty="0">
                <a:solidFill>
                  <a:schemeClr val="tx2"/>
                </a:solidFill>
              </a:rPr>
              <a:t>evitar el uso de terminología técnica 
informarles sobre el tema, teniendo en cuenta su nivel de comprensión
hacer preguntas abiertas (que no requieren simplemente respuestas "Sí" o "No") para asegurarse de que pueden expresar sus opiniones.
</a:t>
            </a:r>
            <a:r>
              <a:rPr lang="es-ES" sz="1600" dirty="0"/>
              <a:t>Involucrar a los estudiantes en la toma de decisiones</a:t>
            </a:r>
            <a:r>
              <a:rPr lang="es-ES" sz="2000" dirty="0"/>
              <a:t>
 </a:t>
            </a:r>
            <a:r>
              <a:rPr lang="es-ES" sz="1600" i="1" dirty="0">
                <a:solidFill>
                  <a:schemeClr val="tx2"/>
                </a:solidFill>
              </a:rPr>
              <a:t>“A muchas escuelas pobres se les puede dar la vuelta si la agenda es tomada de los estudiantes y utilizada como base para la mejora planificada. Los jóvenes son observadores y a menudo capaces de comentarios analíticos y constructivos, aunque a veces se les descarta como no competentes para juzgar estos asuntos</a:t>
            </a:r>
            <a:r>
              <a:rPr lang="en-GB" sz="1600" i="1" dirty="0">
                <a:solidFill>
                  <a:schemeClr val="tx2"/>
                </a:solidFill>
              </a:rPr>
              <a:t>”</a:t>
            </a:r>
            <a:r>
              <a:rPr lang="en-GB" sz="2200" dirty="0">
                <a:solidFill>
                  <a:schemeClr val="tx2"/>
                </a:solidFill>
              </a:rPr>
              <a:t>			</a:t>
            </a:r>
          </a:p>
          <a:p>
            <a:pPr marL="0" lvl="0" indent="0" algn="r">
              <a:lnSpc>
                <a:spcPct val="90000"/>
              </a:lnSpc>
              <a:buNone/>
              <a:defRPr/>
            </a:pPr>
            <a:r>
              <a:rPr lang="en-GB" sz="1400" i="1" dirty="0">
                <a:solidFill>
                  <a:schemeClr val="tx2"/>
                </a:solidFill>
              </a:rPr>
              <a:t>(Children at the Margins  </a:t>
            </a:r>
            <a:r>
              <a:rPr lang="en-GB" sz="1400" i="1" dirty="0" err="1">
                <a:solidFill>
                  <a:schemeClr val="tx2"/>
                </a:solidFill>
              </a:rPr>
              <a:t>Billington</a:t>
            </a:r>
            <a:r>
              <a:rPr lang="en-GB" sz="1400" i="1" dirty="0">
                <a:solidFill>
                  <a:schemeClr val="tx2"/>
                </a:solidFill>
              </a:rPr>
              <a:t> and </a:t>
            </a:r>
            <a:r>
              <a:rPr lang="en-GB" sz="1400" i="1" dirty="0" err="1">
                <a:solidFill>
                  <a:schemeClr val="tx2"/>
                </a:solidFill>
              </a:rPr>
              <a:t>Pomerantz</a:t>
            </a:r>
            <a:r>
              <a:rPr lang="en-GB" sz="1400" i="1" dirty="0">
                <a:solidFill>
                  <a:schemeClr val="tx2"/>
                </a:solidFill>
              </a:rPr>
              <a:t>)</a:t>
            </a:r>
          </a:p>
          <a:p>
            <a:pPr marL="0" indent="0">
              <a:spcBef>
                <a:spcPts val="600"/>
              </a:spcBef>
              <a:buFont typeface="Arial" charset="0"/>
              <a:buNone/>
              <a:defRPr/>
            </a:pPr>
            <a:endParaRPr lang="en-GB" sz="2000" dirty="0"/>
          </a:p>
          <a:p>
            <a:pPr marL="0" indent="0">
              <a:lnSpc>
                <a:spcPct val="80000"/>
              </a:lnSpc>
              <a:buNone/>
              <a:defRPr/>
            </a:pPr>
            <a:endParaRPr lang="en-GB" sz="2000" dirty="0"/>
          </a:p>
          <a:p>
            <a:pPr>
              <a:lnSpc>
                <a:spcPct val="80000"/>
              </a:lnSpc>
              <a:defRPr/>
            </a:pPr>
            <a:endParaRPr lang="en-GB" sz="2000" dirty="0"/>
          </a:p>
        </p:txBody>
      </p:sp>
      <p:sp>
        <p:nvSpPr>
          <p:cNvPr id="30724" name="Rectangle 4"/>
          <p:cNvSpPr>
            <a:spLocks noChangeArrowheads="1"/>
          </p:cNvSpPr>
          <p:nvPr/>
        </p:nvSpPr>
        <p:spPr bwMode="auto">
          <a:xfrm>
            <a:off x="-152400" y="836712"/>
            <a:ext cx="9404920"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altLang="en-US" sz="3200" dirty="0">
                <a:solidFill>
                  <a:srgbClr val="FF0000"/>
                </a:solidFill>
                <a:effectLst>
                  <a:outerShdw blurRad="38100" dist="38100" dir="2700000" algn="tl">
                    <a:srgbClr val="000000">
                      <a:alpha val="43137"/>
                    </a:srgbClr>
                  </a:outerShdw>
                </a:effectLst>
              </a:rPr>
              <a:t>Escuchar y responder a las opiniones de los estudiantes
</a:t>
            </a:r>
            <a:endParaRPr lang="en-GB" altLang="en-US" sz="3200" dirty="0">
              <a:solidFill>
                <a:srgbClr val="FF0000"/>
              </a:solidFill>
              <a:effectLst>
                <a:outerShdw blurRad="38100" dist="38100" dir="2700000" algn="tl">
                  <a:srgbClr val="000000">
                    <a:alpha val="43137"/>
                  </a:srgbClr>
                </a:outerShdw>
              </a:effectLst>
            </a:endParaRPr>
          </a:p>
        </p:txBody>
      </p:sp>
      <p:sp>
        <p:nvSpPr>
          <p:cNvPr id="6"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21</a:t>
            </a:fld>
            <a:endParaRPr lang="en-US" sz="1400" b="0" dirty="0">
              <a:solidFill>
                <a:schemeClr val="bg1"/>
              </a:solidFill>
            </a:endParaRPr>
          </a:p>
        </p:txBody>
      </p:sp>
    </p:spTree>
    <p:extLst>
      <p:ext uri="{BB962C8B-B14F-4D97-AF65-F5344CB8AC3E}">
        <p14:creationId xmlns:p14="http://schemas.microsoft.com/office/powerpoint/2010/main" val="3044811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1786210"/>
          </a:xfrm>
        </p:spPr>
        <p:txBody>
          <a:bodyPr/>
          <a:lstStyle/>
          <a:p>
            <a:r>
              <a:rPr lang="es-ES" altLang="en-US" sz="4000" dirty="0">
                <a:solidFill>
                  <a:srgbClr val="FF0000"/>
                </a:solidFill>
              </a:rPr>
              <a:t>Obtener lo mejor de los estudiantes
</a:t>
            </a:r>
            <a:endParaRPr lang="en-GB" altLang="en-US" sz="4000" dirty="0">
              <a:solidFill>
                <a:srgbClr val="FF0000"/>
              </a:solidFill>
            </a:endParaRPr>
          </a:p>
        </p:txBody>
      </p:sp>
      <p:sp>
        <p:nvSpPr>
          <p:cNvPr id="41988" name="Rectangle 3"/>
          <p:cNvSpPr>
            <a:spLocks noGrp="1" noChangeArrowheads="1"/>
          </p:cNvSpPr>
          <p:nvPr>
            <p:ph type="body" idx="1"/>
          </p:nvPr>
        </p:nvSpPr>
        <p:spPr>
          <a:xfrm>
            <a:off x="971599" y="1628800"/>
            <a:ext cx="7859663" cy="4392488"/>
          </a:xfrm>
        </p:spPr>
        <p:txBody>
          <a:bodyPr>
            <a:normAutofit lnSpcReduction="10000"/>
          </a:bodyPr>
          <a:lstStyle/>
          <a:p>
            <a:pPr marL="0" indent="0">
              <a:lnSpc>
                <a:spcPct val="90000"/>
              </a:lnSpc>
              <a:buFont typeface="Arial" charset="0"/>
              <a:buNone/>
              <a:defRPr/>
            </a:pPr>
            <a:r>
              <a:rPr lang="es-ES" sz="2800" b="1" dirty="0">
                <a:solidFill>
                  <a:schemeClr val="tx2"/>
                </a:solidFill>
              </a:rPr>
              <a:t>Unicef trabaja para que las escuelas sean más amigables con los niños</a:t>
            </a:r>
            <a:r>
              <a:rPr lang="en-GB" sz="2800" dirty="0">
                <a:solidFill>
                  <a:schemeClr val="tx2"/>
                </a:solidFill>
              </a:rPr>
              <a:t>.</a:t>
            </a:r>
          </a:p>
          <a:p>
            <a:pPr marL="0" indent="0">
              <a:lnSpc>
                <a:spcPct val="80000"/>
              </a:lnSpc>
              <a:buFont typeface="Arial" charset="0"/>
              <a:buNone/>
              <a:defRPr/>
            </a:pPr>
            <a:endParaRPr lang="en-GB" sz="2600" dirty="0"/>
          </a:p>
          <a:p>
            <a:pPr marL="0" indent="0">
              <a:lnSpc>
                <a:spcPct val="80000"/>
              </a:lnSpc>
              <a:buFont typeface="Arial" charset="0"/>
              <a:buNone/>
              <a:defRPr/>
            </a:pPr>
            <a:r>
              <a:rPr lang="es-ES" sz="2200" dirty="0"/>
              <a:t>Los siguientes principios sustentan el aprendizaje en una </a:t>
            </a:r>
            <a:r>
              <a:rPr lang="es-ES" sz="2200" b="1" dirty="0"/>
              <a:t>Escuela más amigable con los niños </a:t>
            </a:r>
          </a:p>
          <a:p>
            <a:pPr>
              <a:lnSpc>
                <a:spcPct val="80000"/>
              </a:lnSpc>
              <a:buFont typeface="Wingdings" panose="05000000000000000000" pitchFamily="2" charset="2"/>
              <a:buChar char="§"/>
              <a:defRPr/>
            </a:pPr>
            <a:r>
              <a:rPr lang="es-ES" sz="2200" dirty="0"/>
              <a:t>	</a:t>
            </a:r>
            <a:r>
              <a:rPr lang="es-ES" sz="1900" dirty="0"/>
              <a:t>Respeto por los estudiantes como individuos
	Equidad para todos los estudiantes</a:t>
            </a:r>
            <a:endParaRPr lang="en-GB" sz="1900" dirty="0"/>
          </a:p>
          <a:p>
            <a:pPr>
              <a:lnSpc>
                <a:spcPct val="80000"/>
              </a:lnSpc>
              <a:buFont typeface="Wingdings" panose="05000000000000000000" pitchFamily="2" charset="2"/>
              <a:buChar char="§"/>
              <a:defRPr/>
            </a:pPr>
            <a:r>
              <a:rPr lang="en-GB" sz="1900" dirty="0"/>
              <a:t>	</a:t>
            </a:r>
            <a:r>
              <a:rPr lang="en-GB" sz="1900" dirty="0" err="1"/>
              <a:t>Autonomía</a:t>
            </a:r>
            <a:endParaRPr lang="en-GB" sz="1900" dirty="0"/>
          </a:p>
          <a:p>
            <a:pPr>
              <a:lnSpc>
                <a:spcPct val="80000"/>
              </a:lnSpc>
              <a:buFont typeface="Wingdings" panose="05000000000000000000" pitchFamily="2" charset="2"/>
              <a:buChar char="§"/>
              <a:defRPr/>
            </a:pPr>
            <a:r>
              <a:rPr lang="en-GB" sz="1900" dirty="0"/>
              <a:t>	</a:t>
            </a:r>
            <a:r>
              <a:rPr lang="en-GB" sz="1900" dirty="0" err="1"/>
              <a:t>Desafío</a:t>
            </a:r>
            <a:r>
              <a:rPr lang="en-GB" sz="1900" dirty="0"/>
              <a:t> </a:t>
            </a:r>
            <a:r>
              <a:rPr lang="en-GB" sz="1900" dirty="0" err="1"/>
              <a:t>intelectual</a:t>
            </a:r>
            <a:endParaRPr lang="en-GB" sz="1900" dirty="0"/>
          </a:p>
          <a:p>
            <a:pPr>
              <a:lnSpc>
                <a:spcPct val="80000"/>
              </a:lnSpc>
              <a:buFont typeface="Wingdings" panose="05000000000000000000" pitchFamily="2" charset="2"/>
              <a:buChar char="§"/>
              <a:defRPr/>
            </a:pPr>
            <a:r>
              <a:rPr lang="en-GB" sz="1900" dirty="0"/>
              <a:t>	</a:t>
            </a:r>
            <a:r>
              <a:rPr lang="en-GB" sz="1900" dirty="0" err="1"/>
              <a:t>Apoyo</a:t>
            </a:r>
            <a:r>
              <a:rPr lang="en-GB" sz="1900" dirty="0"/>
              <a:t> social
	</a:t>
            </a:r>
            <a:r>
              <a:rPr lang="en-GB" sz="1900" dirty="0" err="1"/>
              <a:t>Seguridad</a:t>
            </a:r>
            <a:endParaRPr lang="en-GB" sz="2200" dirty="0"/>
          </a:p>
          <a:p>
            <a:pPr marL="0" indent="0">
              <a:lnSpc>
                <a:spcPct val="80000"/>
              </a:lnSpc>
              <a:buFont typeface="Wingdings" pitchFamily="2" charset="2"/>
              <a:buNone/>
              <a:defRPr/>
            </a:pPr>
            <a:r>
              <a:rPr lang="es-ES" sz="2600" dirty="0">
                <a:solidFill>
                  <a:schemeClr val="tx2"/>
                </a:solidFill>
              </a:rPr>
              <a:t>¿Cómo se pueden aplicar esos principios para involucrar a los alumnos en el proceso de revisión?
</a:t>
            </a:r>
            <a:endParaRPr lang="en-GB" sz="2400" dirty="0"/>
          </a:p>
        </p:txBody>
      </p:sp>
      <p:sp>
        <p:nvSpPr>
          <p:cNvPr id="5" name="Slide Number Placeholder 3"/>
          <p:cNvSpPr>
            <a:spLocks noGrp="1"/>
          </p:cNvSpPr>
          <p:nvPr>
            <p:ph type="sldNum" sz="quarter" idx="4294967295"/>
          </p:nvPr>
        </p:nvSpPr>
        <p:spPr>
          <a:xfrm>
            <a:off x="7620000" y="18288"/>
            <a:ext cx="1066800" cy="329184"/>
          </a:xfrm>
          <a:prstGeom prst="rect">
            <a:avLst/>
          </a:prstGeom>
        </p:spPr>
        <p:txBody>
          <a:bodyPr/>
          <a:lstStyle/>
          <a:p>
            <a:pPr>
              <a:defRPr/>
            </a:pPr>
            <a:r>
              <a:rPr lang="en-US" sz="1400" b="0" dirty="0">
                <a:solidFill>
                  <a:schemeClr val="bg1"/>
                </a:solidFill>
              </a:rPr>
              <a:t>1.</a:t>
            </a:r>
            <a:fld id="{64DDB948-8E47-49F4-B698-8E2E7AC2DF63}" type="slidenum">
              <a:rPr lang="en-US" sz="1400" b="0" smtClean="0">
                <a:solidFill>
                  <a:schemeClr val="bg1"/>
                </a:solidFill>
              </a:rPr>
              <a:pPr>
                <a:defRPr/>
              </a:pPr>
              <a:t>22</a:t>
            </a:fld>
            <a:endParaRPr lang="en-US" sz="1400" b="0" dirty="0">
              <a:solidFill>
                <a:schemeClr val="bg1"/>
              </a:solidFill>
            </a:endParaRPr>
          </a:p>
        </p:txBody>
      </p:sp>
      <p:pic>
        <p:nvPicPr>
          <p:cNvPr id="6" name="Picture 4" descr="http://www.citifmonline.com/wp-content/uploads/2014/02/22-unicef-logo-600.jpg">
            <a:extLst>
              <a:ext uri="{FF2B5EF4-FFF2-40B4-BE49-F238E27FC236}">
                <a16:creationId xmlns:a16="http://schemas.microsoft.com/office/drawing/2014/main" id="{2F15F726-0A62-4AA2-9B1F-E859714D31C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8792" y="3342176"/>
            <a:ext cx="1524508" cy="1368152"/>
          </a:xfrm>
          <a:prstGeom prst="rect">
            <a:avLst/>
          </a:prstGeom>
          <a:noFill/>
          <a:ln>
            <a:noFill/>
          </a:ln>
        </p:spPr>
      </p:pic>
    </p:spTree>
    <p:extLst>
      <p:ext uri="{BB962C8B-B14F-4D97-AF65-F5344CB8AC3E}">
        <p14:creationId xmlns:p14="http://schemas.microsoft.com/office/powerpoint/2010/main" val="3544913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79"/>
            <a:ext cx="8075240" cy="1800201"/>
          </a:xfrm>
        </p:spPr>
        <p:txBody>
          <a:bodyPr>
            <a:normAutofit fontScale="90000"/>
          </a:bodyPr>
          <a:lstStyle/>
          <a:p>
            <a:r>
              <a:rPr lang="es-ES" dirty="0">
                <a:solidFill>
                  <a:srgbClr val="FF0000"/>
                </a:solidFill>
              </a:rPr>
              <a:t>Beneficios de una revisión de los estudiantes
</a:t>
            </a:r>
            <a:endParaRPr lang="en-GB" b="0" dirty="0">
              <a:solidFill>
                <a:srgbClr val="FF0000"/>
              </a:solidFill>
            </a:endParaRPr>
          </a:p>
        </p:txBody>
      </p:sp>
      <p:sp>
        <p:nvSpPr>
          <p:cNvPr id="3" name="Subtitle 2"/>
          <p:cNvSpPr>
            <a:spLocks noGrp="1"/>
          </p:cNvSpPr>
          <p:nvPr>
            <p:ph idx="1"/>
          </p:nvPr>
        </p:nvSpPr>
        <p:spPr>
          <a:xfrm>
            <a:off x="1259632" y="1700807"/>
            <a:ext cx="7272808" cy="4032449"/>
          </a:xfrm>
        </p:spPr>
        <p:txBody>
          <a:bodyPr>
            <a:normAutofit fontScale="85000" lnSpcReduction="20000"/>
          </a:bodyPr>
          <a:lstStyle/>
          <a:p>
            <a:pPr marL="0" indent="0">
              <a:buNone/>
            </a:pPr>
            <a:r>
              <a:rPr lang="en-GB" dirty="0"/>
              <a:t>Una </a:t>
            </a:r>
            <a:r>
              <a:rPr lang="en-GB" dirty="0" err="1"/>
              <a:t>revisión</a:t>
            </a:r>
            <a:r>
              <a:rPr lang="en-GB" dirty="0"/>
              <a:t> de los </a:t>
            </a:r>
            <a:r>
              <a:rPr lang="en-GB" dirty="0" err="1"/>
              <a:t>estudiantes</a:t>
            </a:r>
            <a:r>
              <a:rPr lang="en-GB" dirty="0"/>
              <a:t>:
</a:t>
            </a:r>
            <a:r>
              <a:rPr lang="es-ES" dirty="0"/>
              <a:t>Ayuda a una escuela a tener claro lo que está haciendo</a:t>
            </a:r>
            <a:endParaRPr lang="en-GB" dirty="0"/>
          </a:p>
          <a:p>
            <a:pPr marL="266700" lvl="0" indent="-266700">
              <a:buFont typeface="Arial" panose="020B0604020202020204" pitchFamily="34" charset="0"/>
              <a:buChar char="•"/>
            </a:pPr>
            <a:r>
              <a:rPr lang="es-ES" dirty="0"/>
              <a:t>Proporciona evidencia de si está haciendo las cosas correctas
Proporciona pruebas sobre si lo que están haciendo está teniendo un impacto positivo</a:t>
            </a:r>
            <a:endParaRPr lang="en-GB" dirty="0"/>
          </a:p>
          <a:p>
            <a:pPr marL="266700" lvl="0" indent="-266700">
              <a:buFont typeface="Arial" panose="020B0604020202020204" pitchFamily="34" charset="0"/>
              <a:buChar char="•"/>
            </a:pPr>
            <a:r>
              <a:rPr lang="es-ES" dirty="0"/>
              <a:t>Ayuda a una escuela a identificar problemas
Apoya a una escuela en el trabajo conjunto para mejorar</a:t>
            </a:r>
            <a:endParaRPr lang="en-GB" dirty="0"/>
          </a:p>
          <a:p>
            <a:endParaRPr lang="en-GB" dirty="0"/>
          </a:p>
        </p:txBody>
      </p:sp>
    </p:spTree>
    <p:extLst>
      <p:ext uri="{BB962C8B-B14F-4D97-AF65-F5344CB8AC3E}">
        <p14:creationId xmlns:p14="http://schemas.microsoft.com/office/powerpoint/2010/main" val="3617207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914400" y="1915148"/>
            <a:ext cx="8229600" cy="4525963"/>
          </a:xfrm>
        </p:spPr>
        <p:txBody>
          <a:bodyPr>
            <a:normAutofit fontScale="92500" lnSpcReduction="10000"/>
          </a:bodyPr>
          <a:lstStyle/>
          <a:p>
            <a:pPr marL="266700" lvl="2" indent="-266700" eaLnBrk="1" hangingPunct="1">
              <a:spcBef>
                <a:spcPts val="300"/>
              </a:spcBef>
              <a:buClr>
                <a:schemeClr val="tx2"/>
              </a:buClr>
              <a:tabLst/>
              <a:defRPr/>
            </a:pPr>
            <a:r>
              <a:rPr lang="en-GB" sz="2800" dirty="0" err="1">
                <a:solidFill>
                  <a:schemeClr val="tx2"/>
                </a:solidFill>
              </a:rPr>
              <a:t>tiene</a:t>
            </a:r>
            <a:r>
              <a:rPr lang="en-GB" sz="2800" dirty="0">
                <a:solidFill>
                  <a:schemeClr val="tx2"/>
                </a:solidFill>
              </a:rPr>
              <a:t> una </a:t>
            </a:r>
            <a:r>
              <a:rPr lang="en-GB" sz="2800" dirty="0" err="1">
                <a:solidFill>
                  <a:schemeClr val="tx2"/>
                </a:solidFill>
              </a:rPr>
              <a:t>visión</a:t>
            </a:r>
            <a:r>
              <a:rPr lang="en-GB" sz="2800" dirty="0">
                <a:solidFill>
                  <a:schemeClr val="tx2"/>
                </a:solidFill>
              </a:rPr>
              <a:t> </a:t>
            </a:r>
            <a:r>
              <a:rPr lang="en-GB" sz="2800" dirty="0" err="1">
                <a:solidFill>
                  <a:schemeClr val="tx2"/>
                </a:solidFill>
              </a:rPr>
              <a:t>amplia</a:t>
            </a:r>
            <a:r>
              <a:rPr lang="en-GB" sz="2800" dirty="0">
                <a:solidFill>
                  <a:schemeClr val="tx2"/>
                </a:solidFill>
              </a:rPr>
              <a:t>
</a:t>
            </a:r>
            <a:r>
              <a:rPr lang="es-ES" sz="2800" dirty="0">
                <a:solidFill>
                  <a:schemeClr val="tx2"/>
                </a:solidFill>
              </a:rPr>
              <a:t>involucra a todas las partes interesadas y a los estudiantes
</a:t>
            </a:r>
            <a:r>
              <a:rPr lang="en-GB" sz="2800" dirty="0">
                <a:solidFill>
                  <a:schemeClr val="tx2"/>
                </a:solidFill>
              </a:rPr>
              <a:t>no es </a:t>
            </a:r>
            <a:r>
              <a:rPr lang="en-GB" sz="2800" dirty="0" err="1">
                <a:solidFill>
                  <a:schemeClr val="tx2"/>
                </a:solidFill>
              </a:rPr>
              <a:t>demasiado</a:t>
            </a:r>
            <a:r>
              <a:rPr lang="en-GB" sz="2800" dirty="0">
                <a:solidFill>
                  <a:schemeClr val="tx2"/>
                </a:solidFill>
              </a:rPr>
              <a:t> </a:t>
            </a:r>
            <a:r>
              <a:rPr lang="en-GB" sz="2800" dirty="0" err="1">
                <a:solidFill>
                  <a:schemeClr val="tx2"/>
                </a:solidFill>
              </a:rPr>
              <a:t>compleja</a:t>
            </a:r>
            <a:r>
              <a:rPr lang="en-GB" sz="2800" dirty="0">
                <a:solidFill>
                  <a:schemeClr val="tx2"/>
                </a:solidFill>
              </a:rPr>
              <a:t>
</a:t>
            </a:r>
            <a:r>
              <a:rPr lang="es-ES" sz="2800" dirty="0">
                <a:solidFill>
                  <a:schemeClr val="tx2"/>
                </a:solidFill>
              </a:rPr>
              <a:t>produce resultados que son fáciles de analizar
apoya un plan de acción
</a:t>
            </a:r>
            <a:r>
              <a:rPr lang="en-GB" sz="2800" dirty="0" err="1">
                <a:solidFill>
                  <a:schemeClr val="tx2"/>
                </a:solidFill>
              </a:rPr>
              <a:t>permite</a:t>
            </a:r>
            <a:r>
              <a:rPr lang="en-GB" sz="2800" dirty="0">
                <a:solidFill>
                  <a:schemeClr val="tx2"/>
                </a:solidFill>
              </a:rPr>
              <a:t> un </a:t>
            </a:r>
            <a:r>
              <a:rPr lang="en-GB" sz="2800" dirty="0" err="1">
                <a:solidFill>
                  <a:schemeClr val="tx2"/>
                </a:solidFill>
              </a:rPr>
              <a:t>monitoreo</a:t>
            </a:r>
            <a:r>
              <a:rPr lang="en-GB" sz="2800" dirty="0">
                <a:solidFill>
                  <a:schemeClr val="tx2"/>
                </a:solidFill>
              </a:rPr>
              <a:t> regular</a:t>
            </a:r>
          </a:p>
          <a:p>
            <a:pPr marL="0" lvl="2" indent="0" eaLnBrk="1" hangingPunct="1">
              <a:spcBef>
                <a:spcPts val="300"/>
              </a:spcBef>
              <a:buClr>
                <a:schemeClr val="tx2"/>
              </a:buClr>
              <a:buNone/>
              <a:tabLst/>
              <a:defRPr/>
            </a:pPr>
            <a:endParaRPr lang="en-US" sz="2800" b="1" dirty="0">
              <a:solidFill>
                <a:schemeClr val="tx2"/>
              </a:solidFill>
            </a:endParaRPr>
          </a:p>
          <a:p>
            <a:pPr eaLnBrk="1" hangingPunct="1">
              <a:lnSpc>
                <a:spcPct val="80000"/>
              </a:lnSpc>
              <a:buFontTx/>
              <a:buNone/>
              <a:defRPr/>
            </a:pPr>
            <a:endParaRPr lang="es-ES" sz="2800" dirty="0"/>
          </a:p>
          <a:p>
            <a:pPr eaLnBrk="1" hangingPunct="1">
              <a:lnSpc>
                <a:spcPct val="80000"/>
              </a:lnSpc>
              <a:buFontTx/>
              <a:buNone/>
              <a:defRPr/>
            </a:pPr>
            <a:r>
              <a:rPr lang="es-ES" sz="2800" dirty="0"/>
              <a:t>Los resultados deben ser propiedad de la escuela
</a:t>
            </a:r>
            <a:endParaRPr lang="en-US" sz="2800" dirty="0"/>
          </a:p>
        </p:txBody>
      </p:sp>
      <p:sp>
        <p:nvSpPr>
          <p:cNvPr id="9220" name="Rectangle 4"/>
          <p:cNvSpPr>
            <a:spLocks noGrp="1" noChangeArrowheads="1"/>
          </p:cNvSpPr>
          <p:nvPr/>
        </p:nvSpPr>
        <p:spPr bwMode="auto">
          <a:xfrm>
            <a:off x="971550" y="836613"/>
            <a:ext cx="67230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GB" altLang="en-US" sz="2600" b="1">
                <a:solidFill>
                  <a:srgbClr val="514338"/>
                </a:solidFill>
              </a:rPr>
              <a:t> </a:t>
            </a:r>
            <a:endParaRPr lang="en-US" altLang="en-US" sz="3600" b="1">
              <a:solidFill>
                <a:srgbClr val="514338"/>
              </a:solidFill>
            </a:endParaRPr>
          </a:p>
        </p:txBody>
      </p:sp>
      <p:sp>
        <p:nvSpPr>
          <p:cNvPr id="7" name="TextBox 6"/>
          <p:cNvSpPr txBox="1"/>
          <p:nvPr/>
        </p:nvSpPr>
        <p:spPr>
          <a:xfrm>
            <a:off x="0" y="689114"/>
            <a:ext cx="8995097" cy="1200329"/>
          </a:xfrm>
          <a:prstGeom prst="rect">
            <a:avLst/>
          </a:prstGeom>
          <a:noFill/>
        </p:spPr>
        <p:txBody>
          <a:bodyPr wrap="square">
            <a:spAutoFit/>
          </a:bodyPr>
          <a:lstStyle/>
          <a:p>
            <a:pPr algn="ctr">
              <a:defRPr/>
            </a:pPr>
            <a:r>
              <a:rPr lang="es-ES" sz="3600" dirty="0">
                <a:solidFill>
                  <a:srgbClr val="FF0000"/>
                </a:solidFill>
                <a:latin typeface="+mj-lt"/>
              </a:rPr>
              <a:t>Características de una revisión eficaz de los estudiantes</a:t>
            </a:r>
            <a:endParaRPr lang="en-GB" sz="3600" dirty="0">
              <a:solidFill>
                <a:srgbClr val="FF0000"/>
              </a:solidFill>
              <a:latin typeface="+mj-lt"/>
            </a:endParaRPr>
          </a:p>
        </p:txBody>
      </p:sp>
    </p:spTree>
    <p:extLst>
      <p:ext uri="{BB962C8B-B14F-4D97-AF65-F5344CB8AC3E}">
        <p14:creationId xmlns:p14="http://schemas.microsoft.com/office/powerpoint/2010/main" val="2854251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BD191-1B3C-4AD6-AF4D-EE3AAC64DE92}"/>
              </a:ext>
            </a:extLst>
          </p:cNvPr>
          <p:cNvSpPr>
            <a:spLocks noGrp="1"/>
          </p:cNvSpPr>
          <p:nvPr>
            <p:ph type="ctrTitle"/>
          </p:nvPr>
        </p:nvSpPr>
        <p:spPr/>
        <p:txBody>
          <a:bodyPr/>
          <a:lstStyle/>
          <a:p>
            <a:r>
              <a:rPr lang="en-US" dirty="0">
                <a:solidFill>
                  <a:srgbClr val="FF0000"/>
                </a:solidFill>
              </a:rPr>
              <a:t>LIDERAZGO</a:t>
            </a:r>
          </a:p>
        </p:txBody>
      </p:sp>
      <p:sp>
        <p:nvSpPr>
          <p:cNvPr id="3" name="Ondertitel 2">
            <a:extLst>
              <a:ext uri="{FF2B5EF4-FFF2-40B4-BE49-F238E27FC236}">
                <a16:creationId xmlns:a16="http://schemas.microsoft.com/office/drawing/2014/main" id="{C00640C3-FEF9-43D1-AE28-EFCEF6DDA07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56011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516" y="476672"/>
            <a:ext cx="8712968" cy="1143000"/>
          </a:xfrm>
        </p:spPr>
        <p:txBody>
          <a:bodyPr>
            <a:normAutofit fontScale="90000"/>
          </a:bodyPr>
          <a:lstStyle/>
          <a:p>
            <a:r>
              <a:rPr lang="es-ES" sz="3600" dirty="0">
                <a:solidFill>
                  <a:srgbClr val="FF0000"/>
                </a:solidFill>
              </a:rPr>
              <a:t>Líderes que afectan el clima escolar
</a:t>
            </a:r>
            <a:endParaRPr lang="en-GB" sz="3600" dirty="0">
              <a:solidFill>
                <a:srgbClr val="FF0000"/>
              </a:solidFill>
            </a:endParaRPr>
          </a:p>
        </p:txBody>
      </p:sp>
      <p:sp>
        <p:nvSpPr>
          <p:cNvPr id="3" name="Content Placeholder 2"/>
          <p:cNvSpPr>
            <a:spLocks noGrp="1"/>
          </p:cNvSpPr>
          <p:nvPr>
            <p:ph idx="1"/>
          </p:nvPr>
        </p:nvSpPr>
        <p:spPr>
          <a:xfrm>
            <a:off x="467544" y="1772816"/>
            <a:ext cx="8229600" cy="4876800"/>
          </a:xfrm>
        </p:spPr>
        <p:txBody>
          <a:bodyPr/>
          <a:lstStyle/>
          <a:p>
            <a:pPr lvl="0"/>
            <a:r>
              <a:rPr lang="es-ES" sz="2400" dirty="0"/>
              <a:t>los líderes no se limitan a imponer metas, sino trabajan con los demás para crear un sentido compartido de propósito y dirección 
los líderes trabajan principalmente a través de y con otras personas. También ayudan a establecer las condiciones que permiten a otros ser eficaces </a:t>
            </a:r>
          </a:p>
          <a:p>
            <a:pPr lvl="0"/>
            <a:r>
              <a:rPr lang="es-ES" sz="2400" dirty="0"/>
              <a:t>El liderazgo es más una función que un rol. Aunque a menudo se aplica a personas en posiciones de autoridad formal, el liderazgo consiste en funciones que pueden ser desempeñadas por muchas personas desempeñando diferentes roles en la escuela. 
</a:t>
            </a:r>
            <a:endParaRPr lang="en-GB" sz="2400" dirty="0"/>
          </a:p>
        </p:txBody>
      </p:sp>
    </p:spTree>
    <p:extLst>
      <p:ext uri="{BB962C8B-B14F-4D97-AF65-F5344CB8AC3E}">
        <p14:creationId xmlns:p14="http://schemas.microsoft.com/office/powerpoint/2010/main" val="2637921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29E56B-91C2-4234-8862-AFF7821F1926}"/>
              </a:ext>
            </a:extLst>
          </p:cNvPr>
          <p:cNvSpPr>
            <a:spLocks noGrp="1"/>
          </p:cNvSpPr>
          <p:nvPr>
            <p:ph type="title"/>
          </p:nvPr>
        </p:nvSpPr>
        <p:spPr>
          <a:xfrm>
            <a:off x="457200" y="457200"/>
            <a:ext cx="8229600" cy="1603648"/>
          </a:xfrm>
        </p:spPr>
        <p:txBody>
          <a:bodyPr/>
          <a:lstStyle/>
          <a:p>
            <a:r>
              <a:rPr lang="es-ES" dirty="0">
                <a:solidFill>
                  <a:srgbClr val="FF0000"/>
                </a:solidFill>
              </a:rPr>
              <a:t>Líderes: inteligencia emocional
</a:t>
            </a:r>
          </a:p>
        </p:txBody>
      </p:sp>
      <p:sp>
        <p:nvSpPr>
          <p:cNvPr id="3" name="Marcador de contenido 2">
            <a:extLst>
              <a:ext uri="{FF2B5EF4-FFF2-40B4-BE49-F238E27FC236}">
                <a16:creationId xmlns:a16="http://schemas.microsoft.com/office/drawing/2014/main" id="{8509028F-83F2-4CBF-A8DA-B33E22C32E0F}"/>
              </a:ext>
            </a:extLst>
          </p:cNvPr>
          <p:cNvSpPr>
            <a:spLocks noGrp="1"/>
          </p:cNvSpPr>
          <p:nvPr>
            <p:ph idx="1"/>
          </p:nvPr>
        </p:nvSpPr>
        <p:spPr>
          <a:xfrm>
            <a:off x="899592" y="1600200"/>
            <a:ext cx="7787208" cy="4525963"/>
          </a:xfrm>
        </p:spPr>
        <p:txBody>
          <a:bodyPr/>
          <a:lstStyle/>
          <a:p>
            <a:pPr marL="0" indent="0">
              <a:buNone/>
            </a:pPr>
            <a:r>
              <a:rPr lang="es-ES" sz="2800" dirty="0"/>
              <a:t>De esta forma, los líderes de un programa </a:t>
            </a:r>
            <a:r>
              <a:rPr lang="es-ES" sz="2800" dirty="0" err="1"/>
              <a:t>antibullying</a:t>
            </a:r>
            <a:r>
              <a:rPr lang="es-ES" sz="2800" dirty="0"/>
              <a:t> deben demostrar los cinco aspectos de la inteligencia emocional identificados por Goleman:
</a:t>
            </a:r>
            <a:endParaRPr lang="es-ES" sz="1050" dirty="0"/>
          </a:p>
          <a:p>
            <a:pPr lvl="1">
              <a:buFont typeface="Wingdings" panose="05000000000000000000" pitchFamily="2" charset="2"/>
              <a:buChar char="§"/>
            </a:pPr>
            <a:r>
              <a:rPr lang="en-US" sz="2400" dirty="0" err="1"/>
              <a:t>autoconciencia</a:t>
            </a:r>
            <a:r>
              <a:rPr lang="en-US" sz="2400" dirty="0"/>
              <a:t> 
</a:t>
            </a:r>
            <a:r>
              <a:rPr lang="en-US" sz="2400" dirty="0" err="1"/>
              <a:t>gestión</a:t>
            </a:r>
            <a:r>
              <a:rPr lang="en-US" sz="2400" dirty="0"/>
              <a:t> de </a:t>
            </a:r>
            <a:r>
              <a:rPr lang="en-US" sz="2400" dirty="0" err="1"/>
              <a:t>sentimientos</a:t>
            </a:r>
            <a:r>
              <a:rPr lang="en-US" sz="2400" dirty="0"/>
              <a:t> 
</a:t>
            </a:r>
            <a:r>
              <a:rPr lang="en-US" sz="2400" dirty="0" err="1"/>
              <a:t>motivación</a:t>
            </a:r>
            <a:r>
              <a:rPr lang="en-US" sz="2400" dirty="0"/>
              <a:t> 
</a:t>
            </a:r>
            <a:r>
              <a:rPr lang="en-US" sz="2400" dirty="0" err="1"/>
              <a:t>empatía</a:t>
            </a:r>
            <a:r>
              <a:rPr lang="en-US" sz="2400" dirty="0"/>
              <a:t> 
</a:t>
            </a:r>
            <a:r>
              <a:rPr lang="en-US" sz="2400" dirty="0" err="1"/>
              <a:t>habilidades</a:t>
            </a:r>
            <a:r>
              <a:rPr lang="en-US" sz="2400" dirty="0"/>
              <a:t> </a:t>
            </a:r>
            <a:r>
              <a:rPr lang="en-US" sz="2400" dirty="0" err="1"/>
              <a:t>sociales</a:t>
            </a:r>
            <a:r>
              <a:rPr lang="en-US" sz="2400" dirty="0"/>
              <a:t>
</a:t>
            </a:r>
            <a:endParaRPr lang="es-ES" dirty="0"/>
          </a:p>
        </p:txBody>
      </p:sp>
    </p:spTree>
    <p:extLst>
      <p:ext uri="{BB962C8B-B14F-4D97-AF65-F5344CB8AC3E}">
        <p14:creationId xmlns:p14="http://schemas.microsoft.com/office/powerpoint/2010/main" val="15945945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65AB48-877B-44C5-BB05-0DF0631D9A68}"/>
              </a:ext>
            </a:extLst>
          </p:cNvPr>
          <p:cNvSpPr>
            <a:spLocks noGrp="1"/>
          </p:cNvSpPr>
          <p:nvPr>
            <p:ph type="title"/>
          </p:nvPr>
        </p:nvSpPr>
        <p:spPr>
          <a:xfrm>
            <a:off x="457200" y="457200"/>
            <a:ext cx="8229600" cy="1747664"/>
          </a:xfrm>
        </p:spPr>
        <p:txBody>
          <a:bodyPr/>
          <a:lstStyle/>
          <a:p>
            <a:r>
              <a:rPr lang="es-ES" sz="3200" dirty="0">
                <a:solidFill>
                  <a:srgbClr val="FF0000"/>
                </a:solidFill>
              </a:rPr>
              <a:t>Habilidades genéricas de liderazgo, la capacidad de: 
</a:t>
            </a:r>
            <a:endParaRPr lang="es-ES" dirty="0">
              <a:solidFill>
                <a:srgbClr val="FF0000"/>
              </a:solidFill>
            </a:endParaRPr>
          </a:p>
        </p:txBody>
      </p:sp>
      <p:sp>
        <p:nvSpPr>
          <p:cNvPr id="3" name="Marcador de contenido 2">
            <a:extLst>
              <a:ext uri="{FF2B5EF4-FFF2-40B4-BE49-F238E27FC236}">
                <a16:creationId xmlns:a16="http://schemas.microsoft.com/office/drawing/2014/main" id="{056604EC-BF38-4F9C-85DF-C2B1BA168279}"/>
              </a:ext>
            </a:extLst>
          </p:cNvPr>
          <p:cNvSpPr>
            <a:spLocks noGrp="1"/>
          </p:cNvSpPr>
          <p:nvPr>
            <p:ph idx="1"/>
          </p:nvPr>
        </p:nvSpPr>
        <p:spPr>
          <a:xfrm>
            <a:off x="683568" y="1605591"/>
            <a:ext cx="8229600" cy="4525963"/>
          </a:xfrm>
        </p:spPr>
        <p:txBody>
          <a:bodyPr/>
          <a:lstStyle/>
          <a:p>
            <a:r>
              <a:rPr lang="es-ES" sz="1700" b="1" dirty="0"/>
              <a:t>analizar e interpretar la información</a:t>
            </a:r>
            <a:r>
              <a:rPr lang="es-ES" sz="1700" dirty="0"/>
              <a:t>: buscar información de fuentes apropiadas; identificar el contenido significativo de la información disponible. Identificar enlaces, patrones y problemas subyacentes</a:t>
            </a:r>
            <a:r>
              <a:rPr lang="en-GB" sz="1700" dirty="0"/>
              <a:t>.</a:t>
            </a:r>
            <a:endParaRPr lang="es-ES" sz="1700" dirty="0"/>
          </a:p>
          <a:p>
            <a:pPr lvl="0"/>
            <a:r>
              <a:rPr lang="en-GB" sz="1700" b="1" dirty="0" err="1"/>
              <a:t>utilizar</a:t>
            </a:r>
            <a:r>
              <a:rPr lang="en-GB" sz="1700" b="1" dirty="0"/>
              <a:t> el </a:t>
            </a:r>
            <a:r>
              <a:rPr lang="en-GB" sz="1700" b="1" dirty="0" err="1"/>
              <a:t>juicio</a:t>
            </a:r>
            <a:r>
              <a:rPr lang="en-GB" sz="1700" b="1" dirty="0"/>
              <a:t> </a:t>
            </a:r>
            <a:r>
              <a:rPr lang="en-GB" sz="1700" b="1" dirty="0" err="1"/>
              <a:t>profesional</a:t>
            </a:r>
            <a:r>
              <a:rPr lang="en-GB" sz="1700" b="1" dirty="0"/>
              <a:t> </a:t>
            </a:r>
            <a:r>
              <a:rPr lang="en-GB" sz="1700" dirty="0"/>
              <a:t>- </a:t>
            </a:r>
            <a:r>
              <a:rPr lang="es-ES" sz="1700" dirty="0"/>
              <a:t>tomar decisiones apropiadas basadas en principios claros y una interpretación precisa de las pruebas disponibles y pertinentes.
</a:t>
            </a:r>
            <a:r>
              <a:rPr lang="es-ES" sz="1700" b="1" dirty="0"/>
              <a:t>pensar amplia y creativamente para resolver problemas </a:t>
            </a:r>
            <a:r>
              <a:rPr lang="en-GB" sz="1700" dirty="0"/>
              <a:t>- </a:t>
            </a:r>
            <a:r>
              <a:rPr lang="es-ES" sz="1700" dirty="0"/>
              <a:t>mantener un enfoque en lo más importante. Equilibrar las implicaciones a corto y largo plazo.</a:t>
            </a:r>
          </a:p>
          <a:p>
            <a:pPr lvl="0"/>
            <a:r>
              <a:rPr lang="es-ES" sz="1700" b="1" dirty="0"/>
              <a:t>liderar y dirigir a los demás </a:t>
            </a:r>
            <a:r>
              <a:rPr lang="en-GB" sz="1700" dirty="0"/>
              <a:t>– </a:t>
            </a:r>
            <a:r>
              <a:rPr lang="en-GB" sz="1700" dirty="0" err="1"/>
              <a:t>asegurar</a:t>
            </a:r>
            <a:r>
              <a:rPr lang="en-GB" sz="1700" dirty="0"/>
              <a:t> la </a:t>
            </a:r>
            <a:r>
              <a:rPr lang="es-ES" sz="1700" dirty="0"/>
              <a:t>aceptación de ideas. Influir, desafiar, motivar y trabajar con los demás para lograr los objetivos acordados. Reconocer y desarrollar el potencial en otros.
</a:t>
            </a:r>
            <a:r>
              <a:rPr lang="en-GB" sz="1700" b="1" dirty="0" err="1"/>
              <a:t>organizar</a:t>
            </a:r>
            <a:r>
              <a:rPr lang="en-GB" sz="1700" b="1" dirty="0"/>
              <a:t> - </a:t>
            </a:r>
            <a:r>
              <a:rPr lang="en-GB" sz="1700" b="1" dirty="0" err="1"/>
              <a:t>priorizar</a:t>
            </a:r>
            <a:r>
              <a:rPr lang="en-GB" sz="1700" dirty="0"/>
              <a:t>, </a:t>
            </a:r>
            <a:r>
              <a:rPr lang="es-ES" sz="1700" dirty="0"/>
              <a:t>conciliar las demandas y gestionar el tiempo. Crear e implementar planes de acción claros y apropiados. Delegar adecuadamente. 
</a:t>
            </a:r>
            <a:r>
              <a:rPr lang="en-GB" sz="1700" b="1" dirty="0" err="1"/>
              <a:t>comunicar</a:t>
            </a:r>
            <a:r>
              <a:rPr lang="en-GB" sz="1700" b="1" dirty="0"/>
              <a:t> </a:t>
            </a:r>
            <a:r>
              <a:rPr lang="en-GB" sz="1700" dirty="0"/>
              <a:t>- </a:t>
            </a:r>
            <a:r>
              <a:rPr lang="es-ES" sz="1700" dirty="0"/>
              <a:t>comunicarse claramente oralmente y por escrito. Escuchar a los demás y </a:t>
            </a:r>
            <a:r>
              <a:rPr lang="es-ES" sz="1700" dirty="0" err="1"/>
              <a:t>demuestrarles</a:t>
            </a:r>
            <a:r>
              <a:rPr lang="es-ES" sz="1700" dirty="0"/>
              <a:t> que se les ha oído.
</a:t>
            </a:r>
            <a:endParaRPr lang="es-ES" dirty="0"/>
          </a:p>
        </p:txBody>
      </p:sp>
    </p:spTree>
    <p:extLst>
      <p:ext uri="{BB962C8B-B14F-4D97-AF65-F5344CB8AC3E}">
        <p14:creationId xmlns:p14="http://schemas.microsoft.com/office/powerpoint/2010/main" val="926286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372CF1-9456-47A8-A087-25ADD6E742F7}"/>
              </a:ext>
            </a:extLst>
          </p:cNvPr>
          <p:cNvSpPr>
            <a:spLocks noGrp="1"/>
          </p:cNvSpPr>
          <p:nvPr>
            <p:ph type="title"/>
          </p:nvPr>
        </p:nvSpPr>
        <p:spPr>
          <a:xfrm>
            <a:off x="539552" y="620688"/>
            <a:ext cx="8229600" cy="1246262"/>
          </a:xfrm>
        </p:spPr>
        <p:txBody>
          <a:bodyPr/>
          <a:lstStyle/>
          <a:p>
            <a:r>
              <a:rPr lang="es-ES" sz="4000" dirty="0">
                <a:solidFill>
                  <a:srgbClr val="FF0000"/>
                </a:solidFill>
              </a:rPr>
              <a:t>El liderazgo puede ser distribuido: 
</a:t>
            </a:r>
          </a:p>
        </p:txBody>
      </p:sp>
      <p:sp>
        <p:nvSpPr>
          <p:cNvPr id="3" name="Marcador de contenido 2">
            <a:extLst>
              <a:ext uri="{FF2B5EF4-FFF2-40B4-BE49-F238E27FC236}">
                <a16:creationId xmlns:a16="http://schemas.microsoft.com/office/drawing/2014/main" id="{B89B37B7-746F-4895-B82A-A67374C49AF3}"/>
              </a:ext>
            </a:extLst>
          </p:cNvPr>
          <p:cNvSpPr>
            <a:spLocks noGrp="1"/>
          </p:cNvSpPr>
          <p:nvPr>
            <p:ph idx="1"/>
          </p:nvPr>
        </p:nvSpPr>
        <p:spPr>
          <a:xfrm>
            <a:off x="457200" y="1866950"/>
            <a:ext cx="8229600" cy="4525963"/>
          </a:xfrm>
        </p:spPr>
        <p:txBody>
          <a:bodyPr/>
          <a:lstStyle/>
          <a:p>
            <a:pPr lvl="0"/>
            <a:r>
              <a:rPr lang="en-GB" sz="2400" b="1" dirty="0" err="1"/>
              <a:t>Formalmente</a:t>
            </a:r>
            <a:r>
              <a:rPr lang="en-GB" sz="2400" b="1" dirty="0"/>
              <a:t> - </a:t>
            </a:r>
            <a:r>
              <a:rPr lang="en-GB" sz="2400" dirty="0"/>
              <a:t>a </a:t>
            </a:r>
            <a:r>
              <a:rPr lang="en-GB" sz="2400" dirty="0" err="1"/>
              <a:t>través</a:t>
            </a:r>
            <a:r>
              <a:rPr lang="en-GB" sz="2400" dirty="0"/>
              <a:t> de roles </a:t>
            </a:r>
            <a:r>
              <a:rPr lang="en-GB" sz="2400" dirty="0" err="1"/>
              <a:t>designados</a:t>
            </a:r>
            <a:r>
              <a:rPr lang="en-GB" sz="2400" dirty="0"/>
              <a:t> o </a:t>
            </a:r>
            <a:r>
              <a:rPr lang="en-GB" sz="2400" dirty="0" err="1"/>
              <a:t>descripciones</a:t>
            </a:r>
            <a:r>
              <a:rPr lang="en-GB" sz="2400" dirty="0"/>
              <a:t> de </a:t>
            </a:r>
            <a:r>
              <a:rPr lang="en-GB" sz="2400" dirty="0" err="1"/>
              <a:t>trabajos</a:t>
            </a:r>
            <a:endParaRPr lang="es-ES" sz="2400" dirty="0"/>
          </a:p>
          <a:p>
            <a:pPr lvl="0"/>
            <a:r>
              <a:rPr lang="en-GB" sz="2400" b="1" dirty="0" err="1"/>
              <a:t>pragmáticamente</a:t>
            </a:r>
            <a:r>
              <a:rPr lang="en-GB" sz="2400" b="1" dirty="0"/>
              <a:t> </a:t>
            </a:r>
            <a:r>
              <a:rPr lang="en-GB" sz="2400" dirty="0"/>
              <a:t>- </a:t>
            </a:r>
            <a:r>
              <a:rPr lang="es-ES" sz="2400" dirty="0"/>
              <a:t>por necesidad o a menudo delegación ad hoc de la carga de trabajo</a:t>
            </a:r>
          </a:p>
          <a:p>
            <a:pPr lvl="0"/>
            <a:r>
              <a:rPr lang="en-GB" sz="2400" b="1" dirty="0" err="1"/>
              <a:t>Estratégicamente</a:t>
            </a:r>
            <a:r>
              <a:rPr lang="en-GB" sz="2400" dirty="0"/>
              <a:t> - </a:t>
            </a:r>
            <a:r>
              <a:rPr lang="es-ES" sz="2400" dirty="0"/>
              <a:t>a través del nombramiento planificado de individuos para contribuir positivamente al desarrollo del liderazgo en toda la escuela
</a:t>
            </a:r>
            <a:r>
              <a:rPr lang="en-GB" sz="2400" b="1" dirty="0" err="1"/>
              <a:t>Incrementalmente</a:t>
            </a:r>
            <a:r>
              <a:rPr lang="en-GB" sz="2400" b="1" dirty="0"/>
              <a:t> </a:t>
            </a:r>
            <a:r>
              <a:rPr lang="en-GB" sz="2400" dirty="0"/>
              <a:t>- </a:t>
            </a:r>
            <a:r>
              <a:rPr lang="es-ES" sz="2400" dirty="0"/>
              <a:t>a través del aumento gradual de la responsabilidad a medida que las personas demuestran su capacidad de liderar.</a:t>
            </a:r>
            <a:endParaRPr lang="es-ES" dirty="0"/>
          </a:p>
        </p:txBody>
      </p:sp>
    </p:spTree>
    <p:extLst>
      <p:ext uri="{BB962C8B-B14F-4D97-AF65-F5344CB8AC3E}">
        <p14:creationId xmlns:p14="http://schemas.microsoft.com/office/powerpoint/2010/main" val="3878145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3F0B4A-2052-43E7-9213-FD349FD50521}"/>
              </a:ext>
            </a:extLst>
          </p:cNvPr>
          <p:cNvSpPr>
            <a:spLocks noGrp="1"/>
          </p:cNvSpPr>
          <p:nvPr>
            <p:ph type="ctrTitle"/>
          </p:nvPr>
        </p:nvSpPr>
        <p:spPr/>
        <p:txBody>
          <a:bodyPr/>
          <a:lstStyle/>
          <a:p>
            <a:r>
              <a:rPr lang="en-US" dirty="0">
                <a:solidFill>
                  <a:srgbClr val="FF0000"/>
                </a:solidFill>
              </a:rPr>
              <a:t>INTRODUCCION</a:t>
            </a:r>
          </a:p>
        </p:txBody>
      </p:sp>
      <p:sp>
        <p:nvSpPr>
          <p:cNvPr id="3" name="Ondertitel 2">
            <a:extLst>
              <a:ext uri="{FF2B5EF4-FFF2-40B4-BE49-F238E27FC236}">
                <a16:creationId xmlns:a16="http://schemas.microsoft.com/office/drawing/2014/main" id="{186CF16A-02E9-44B9-A632-C60835B070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01650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E802DE-68B1-4BAC-9571-F0DDC082205B}"/>
              </a:ext>
            </a:extLst>
          </p:cNvPr>
          <p:cNvSpPr>
            <a:spLocks noGrp="1"/>
          </p:cNvSpPr>
          <p:nvPr>
            <p:ph type="title"/>
          </p:nvPr>
        </p:nvSpPr>
        <p:spPr>
          <a:xfrm>
            <a:off x="457200" y="830994"/>
            <a:ext cx="8229600" cy="1143000"/>
          </a:xfrm>
        </p:spPr>
        <p:txBody>
          <a:bodyPr/>
          <a:lstStyle/>
          <a:p>
            <a:r>
              <a:rPr lang="es-ES" sz="3200" dirty="0">
                <a:solidFill>
                  <a:srgbClr val="FF0000"/>
                </a:solidFill>
              </a:rPr>
              <a:t>Estilos de liderazgo para reducir el acoso escolar y otras formas de violencia
</a:t>
            </a:r>
            <a:endParaRPr lang="es-ES" dirty="0">
              <a:solidFill>
                <a:srgbClr val="FF0000"/>
              </a:solidFill>
            </a:endParaRPr>
          </a:p>
        </p:txBody>
      </p:sp>
      <p:sp>
        <p:nvSpPr>
          <p:cNvPr id="3" name="Marcador de contenido 2">
            <a:extLst>
              <a:ext uri="{FF2B5EF4-FFF2-40B4-BE49-F238E27FC236}">
                <a16:creationId xmlns:a16="http://schemas.microsoft.com/office/drawing/2014/main" id="{7A5077F8-883C-4254-BFE3-3D58AC91FB0D}"/>
              </a:ext>
            </a:extLst>
          </p:cNvPr>
          <p:cNvSpPr>
            <a:spLocks noGrp="1"/>
          </p:cNvSpPr>
          <p:nvPr>
            <p:ph idx="1"/>
          </p:nvPr>
        </p:nvSpPr>
        <p:spPr>
          <a:xfrm>
            <a:off x="1547664" y="1988840"/>
            <a:ext cx="5616624" cy="4137323"/>
          </a:xfrm>
        </p:spPr>
        <p:txBody>
          <a:bodyPr/>
          <a:lstStyle/>
          <a:p>
            <a:pPr lvl="0"/>
            <a:r>
              <a:rPr lang="en-US" dirty="0" err="1"/>
              <a:t>Coercitivo</a:t>
            </a:r>
            <a:r>
              <a:rPr lang="en-US" dirty="0"/>
              <a:t>
</a:t>
            </a:r>
            <a:r>
              <a:rPr lang="en-US" dirty="0" err="1"/>
              <a:t>Autoritario</a:t>
            </a:r>
            <a:endParaRPr lang="es-ES" dirty="0"/>
          </a:p>
          <a:p>
            <a:pPr lvl="0"/>
            <a:r>
              <a:rPr lang="en-US" dirty="0" err="1"/>
              <a:t>Afiliativo</a:t>
            </a:r>
            <a:r>
              <a:rPr lang="en-US" dirty="0"/>
              <a:t>
</a:t>
            </a:r>
            <a:r>
              <a:rPr lang="en-US" dirty="0" err="1"/>
              <a:t>Democrático</a:t>
            </a:r>
            <a:r>
              <a:rPr lang="en-US" dirty="0"/>
              <a:t>
</a:t>
            </a:r>
            <a:r>
              <a:rPr lang="en-US" dirty="0" err="1"/>
              <a:t>Marcador</a:t>
            </a:r>
            <a:r>
              <a:rPr lang="en-US" dirty="0"/>
              <a:t> de </a:t>
            </a:r>
            <a:r>
              <a:rPr lang="en-US" dirty="0" err="1"/>
              <a:t>ritmo</a:t>
            </a:r>
            <a:r>
              <a:rPr lang="en-US" dirty="0"/>
              <a:t>
Coach</a:t>
            </a:r>
            <a:endParaRPr lang="es-ES" dirty="0"/>
          </a:p>
          <a:p>
            <a:endParaRPr lang="es-ES" dirty="0"/>
          </a:p>
        </p:txBody>
      </p:sp>
    </p:spTree>
    <p:extLst>
      <p:ext uri="{BB962C8B-B14F-4D97-AF65-F5344CB8AC3E}">
        <p14:creationId xmlns:p14="http://schemas.microsoft.com/office/powerpoint/2010/main" val="55883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5C1074-86C8-4F61-8966-FFFA0FA9C004}"/>
              </a:ext>
            </a:extLst>
          </p:cNvPr>
          <p:cNvSpPr>
            <a:spLocks noGrp="1"/>
          </p:cNvSpPr>
          <p:nvPr>
            <p:ph type="title"/>
          </p:nvPr>
        </p:nvSpPr>
        <p:spPr>
          <a:xfrm>
            <a:off x="251520" y="0"/>
            <a:ext cx="8229600" cy="1268760"/>
          </a:xfrm>
        </p:spPr>
        <p:txBody>
          <a:bodyPr/>
          <a:lstStyle/>
          <a:p>
            <a:r>
              <a:rPr lang="en-US" i="1" dirty="0" err="1">
                <a:solidFill>
                  <a:srgbClr val="FF0000"/>
                </a:solidFill>
              </a:rPr>
              <a:t>Coercitivo</a:t>
            </a:r>
            <a:endParaRPr lang="es-ES" dirty="0"/>
          </a:p>
        </p:txBody>
      </p:sp>
      <p:sp>
        <p:nvSpPr>
          <p:cNvPr id="3" name="Marcador de contenido 2">
            <a:extLst>
              <a:ext uri="{FF2B5EF4-FFF2-40B4-BE49-F238E27FC236}">
                <a16:creationId xmlns:a16="http://schemas.microsoft.com/office/drawing/2014/main" id="{403D1CE7-42DB-4CA2-B210-F5C404967DD8}"/>
              </a:ext>
            </a:extLst>
          </p:cNvPr>
          <p:cNvSpPr>
            <a:spLocks noGrp="1"/>
          </p:cNvSpPr>
          <p:nvPr>
            <p:ph idx="1"/>
          </p:nvPr>
        </p:nvSpPr>
        <p:spPr>
          <a:xfrm>
            <a:off x="457200" y="980728"/>
            <a:ext cx="8229600" cy="4813995"/>
          </a:xfrm>
        </p:spPr>
        <p:txBody>
          <a:bodyPr/>
          <a:lstStyle/>
          <a:p>
            <a:r>
              <a:rPr lang="en-US" sz="2400" i="1" dirty="0"/>
              <a:t>El </a:t>
            </a:r>
            <a:r>
              <a:rPr lang="en-US" sz="2400" i="1" dirty="0" err="1"/>
              <a:t>objetivo</a:t>
            </a:r>
            <a:r>
              <a:rPr lang="en-US" sz="2400" i="1" dirty="0"/>
              <a:t>:</a:t>
            </a:r>
            <a:r>
              <a:rPr lang="en-US" sz="2400" dirty="0"/>
              <a:t>  </a:t>
            </a:r>
            <a:r>
              <a:rPr lang="es-ES" sz="2400" dirty="0"/>
              <a:t>para buscar el cumplimiento inmediato. El líder da órdenes, espera cumplimiento, controla firmemente, impone muchas sanciones y da pocas recompensas</a:t>
            </a:r>
            <a:r>
              <a:rPr lang="en-US" sz="2400" dirty="0"/>
              <a:t>.</a:t>
            </a:r>
            <a:endParaRPr lang="es-ES" sz="2400" dirty="0"/>
          </a:p>
          <a:p>
            <a:r>
              <a:rPr lang="es-ES" sz="2400" i="1" dirty="0"/>
              <a:t>El estilo de una frase: </a:t>
            </a:r>
            <a:r>
              <a:rPr lang="en-US" sz="2400" i="1" dirty="0"/>
              <a:t>“</a:t>
            </a:r>
            <a:r>
              <a:rPr lang="es-ES" sz="2400" dirty="0"/>
              <a:t>Haz lo que te digo”.
</a:t>
            </a:r>
            <a:r>
              <a:rPr lang="es-ES" sz="2400" i="1" dirty="0"/>
              <a:t>Cuando el estilo funciona mejor</a:t>
            </a:r>
            <a:r>
              <a:rPr lang="en-US" sz="2400" dirty="0"/>
              <a:t>:  </a:t>
            </a:r>
            <a:r>
              <a:rPr lang="es-ES" sz="2400" dirty="0"/>
              <a:t>Para tareas sencillas, por ejemplo, organizar los asientos para una reunión o corregir a alguien que no ha hecho lo que había aceptado hacer.
</a:t>
            </a:r>
            <a:r>
              <a:rPr lang="es-ES" sz="2400" i="1" dirty="0"/>
              <a:t>Impacto general en la atmósfera de trabajo </a:t>
            </a:r>
            <a:r>
              <a:rPr lang="en-US" sz="2400" dirty="0"/>
              <a:t>: </a:t>
            </a:r>
            <a:r>
              <a:rPr lang="es-ES" sz="2400" dirty="0"/>
              <a:t>Puede ser negativo y debe utilizarse raramente. Es útil, por ejemplo, cuando el líder está dando instrucciones para una tarea.</a:t>
            </a:r>
          </a:p>
          <a:p>
            <a:endParaRPr lang="es-ES" dirty="0"/>
          </a:p>
        </p:txBody>
      </p:sp>
    </p:spTree>
    <p:extLst>
      <p:ext uri="{BB962C8B-B14F-4D97-AF65-F5344CB8AC3E}">
        <p14:creationId xmlns:p14="http://schemas.microsoft.com/office/powerpoint/2010/main" val="2036722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888B69-93A7-419E-BA7B-64040DCDCDC7}"/>
              </a:ext>
            </a:extLst>
          </p:cNvPr>
          <p:cNvSpPr>
            <a:spLocks noGrp="1"/>
          </p:cNvSpPr>
          <p:nvPr>
            <p:ph type="title"/>
          </p:nvPr>
        </p:nvSpPr>
        <p:spPr>
          <a:xfrm>
            <a:off x="251520" y="-315416"/>
            <a:ext cx="8435280" cy="1733054"/>
          </a:xfrm>
        </p:spPr>
        <p:txBody>
          <a:bodyPr/>
          <a:lstStyle/>
          <a:p>
            <a:r>
              <a:rPr lang="en-US" i="1" dirty="0" err="1">
                <a:solidFill>
                  <a:srgbClr val="FF0000"/>
                </a:solidFill>
              </a:rPr>
              <a:t>Autoritario</a:t>
            </a:r>
            <a:endParaRPr lang="es-ES" i="1" dirty="0">
              <a:solidFill>
                <a:srgbClr val="FF0000"/>
              </a:solidFill>
            </a:endParaRPr>
          </a:p>
        </p:txBody>
      </p:sp>
      <p:sp>
        <p:nvSpPr>
          <p:cNvPr id="3" name="Marcador de contenido 2">
            <a:extLst>
              <a:ext uri="{FF2B5EF4-FFF2-40B4-BE49-F238E27FC236}">
                <a16:creationId xmlns:a16="http://schemas.microsoft.com/office/drawing/2014/main" id="{017568F9-27DF-4795-A9DF-79A469E2FCB7}"/>
              </a:ext>
            </a:extLst>
          </p:cNvPr>
          <p:cNvSpPr>
            <a:spLocks noGrp="1"/>
          </p:cNvSpPr>
          <p:nvPr>
            <p:ph idx="1"/>
          </p:nvPr>
        </p:nvSpPr>
        <p:spPr>
          <a:xfrm>
            <a:off x="539552" y="908720"/>
            <a:ext cx="8229600" cy="5034881"/>
          </a:xfrm>
        </p:spPr>
        <p:txBody>
          <a:bodyPr/>
          <a:lstStyle/>
          <a:p>
            <a:r>
              <a:rPr lang="en-US" sz="2400" i="1" dirty="0"/>
              <a:t>El </a:t>
            </a:r>
            <a:r>
              <a:rPr lang="en-US" sz="2400" i="1" dirty="0" err="1"/>
              <a:t>objetivo</a:t>
            </a:r>
            <a:r>
              <a:rPr lang="en-US" sz="2400" i="1" dirty="0"/>
              <a:t>: </a:t>
            </a:r>
            <a:r>
              <a:rPr lang="es-ES" sz="2400" dirty="0"/>
              <a:t>proporcionar dirección y comprensión a largo plazo para el grupo. El líder tiene una visión clara del propósito de toda la tarea, y de qué forma cada parte contribuye a ella. Lo explica al grupo, persuadiéndolos de su importancia. 
</a:t>
            </a:r>
            <a:r>
              <a:rPr lang="es-ES" sz="2400" i="1" dirty="0"/>
              <a:t>El estilo en una frase</a:t>
            </a:r>
            <a:r>
              <a:rPr lang="en-US" sz="2400" dirty="0"/>
              <a:t>: “Ven </a:t>
            </a:r>
            <a:r>
              <a:rPr lang="en-US" sz="2400" dirty="0" err="1"/>
              <a:t>conmigo</a:t>
            </a:r>
            <a:r>
              <a:rPr lang="en-US" sz="2400" dirty="0"/>
              <a:t>” </a:t>
            </a:r>
            <a:endParaRPr lang="es-ES" sz="2400" dirty="0"/>
          </a:p>
          <a:p>
            <a:r>
              <a:rPr lang="es-ES" sz="2400" i="1" dirty="0"/>
              <a:t>Cuando el estilo funciona mejor</a:t>
            </a:r>
            <a:r>
              <a:rPr lang="en-US" sz="2400" dirty="0"/>
              <a:t>: </a:t>
            </a:r>
            <a:r>
              <a:rPr lang="es-ES" sz="2400" dirty="0"/>
              <a:t>Cuando los cambios requieren una nueva visión o cuando se necesita una dirección clara. Por ejemplo, al introducir una nueva iniciativa
</a:t>
            </a:r>
            <a:r>
              <a:rPr lang="es-ES" sz="2400" i="1" dirty="0"/>
              <a:t>Impacto general en la atmósfera del grupo: </a:t>
            </a:r>
            <a:r>
              <a:rPr lang="en-US" sz="2400" dirty="0" err="1"/>
              <a:t>Positivo</a:t>
            </a:r>
            <a:r>
              <a:rPr lang="en-US" sz="2400" dirty="0"/>
              <a:t> – debe </a:t>
            </a:r>
            <a:r>
              <a:rPr lang="en-US" sz="2400" dirty="0" err="1"/>
              <a:t>utilizarse</a:t>
            </a:r>
            <a:r>
              <a:rPr lang="en-US" sz="2400" dirty="0"/>
              <a:t> a menudo, </a:t>
            </a:r>
            <a:r>
              <a:rPr lang="en-US" sz="2400" dirty="0" err="1"/>
              <a:t>especialmente</a:t>
            </a:r>
            <a:r>
              <a:rPr lang="en-US" sz="2400" dirty="0"/>
              <a:t> al </a:t>
            </a:r>
            <a:r>
              <a:rPr lang="en-US" sz="2400" dirty="0" err="1"/>
              <a:t>comienzo</a:t>
            </a:r>
            <a:r>
              <a:rPr lang="en-US" sz="2400" dirty="0"/>
              <a:t> de una </a:t>
            </a:r>
            <a:r>
              <a:rPr lang="en-US" sz="2400" dirty="0" err="1"/>
              <a:t>iniciativa</a:t>
            </a:r>
            <a:r>
              <a:rPr lang="en-US" sz="2400" dirty="0"/>
              <a:t>. 
</a:t>
            </a:r>
            <a:endParaRPr lang="es-ES" dirty="0"/>
          </a:p>
        </p:txBody>
      </p:sp>
    </p:spTree>
    <p:extLst>
      <p:ext uri="{BB962C8B-B14F-4D97-AF65-F5344CB8AC3E}">
        <p14:creationId xmlns:p14="http://schemas.microsoft.com/office/powerpoint/2010/main" val="33523952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28153F-215E-4924-A3DE-57F41EDCD730}"/>
              </a:ext>
            </a:extLst>
          </p:cNvPr>
          <p:cNvSpPr>
            <a:spLocks noGrp="1"/>
          </p:cNvSpPr>
          <p:nvPr>
            <p:ph type="title"/>
          </p:nvPr>
        </p:nvSpPr>
        <p:spPr>
          <a:xfrm>
            <a:off x="473700" y="0"/>
            <a:ext cx="8213100" cy="1417638"/>
          </a:xfrm>
        </p:spPr>
        <p:txBody>
          <a:bodyPr/>
          <a:lstStyle/>
          <a:p>
            <a:r>
              <a:rPr lang="en-US" i="1" dirty="0" err="1">
                <a:solidFill>
                  <a:srgbClr val="FF0000"/>
                </a:solidFill>
              </a:rPr>
              <a:t>Afiliativo</a:t>
            </a:r>
            <a:endParaRPr lang="es-ES" i="1" dirty="0">
              <a:solidFill>
                <a:srgbClr val="FF0000"/>
              </a:solidFill>
            </a:endParaRPr>
          </a:p>
        </p:txBody>
      </p:sp>
      <p:sp>
        <p:nvSpPr>
          <p:cNvPr id="3" name="Marcador de contenido 2">
            <a:extLst>
              <a:ext uri="{FF2B5EF4-FFF2-40B4-BE49-F238E27FC236}">
                <a16:creationId xmlns:a16="http://schemas.microsoft.com/office/drawing/2014/main" id="{7F486DD1-CB32-4270-8E37-4D34664CE246}"/>
              </a:ext>
            </a:extLst>
          </p:cNvPr>
          <p:cNvSpPr>
            <a:spLocks noGrp="1"/>
          </p:cNvSpPr>
          <p:nvPr>
            <p:ph idx="1"/>
          </p:nvPr>
        </p:nvSpPr>
        <p:spPr>
          <a:xfrm>
            <a:off x="490200" y="980728"/>
            <a:ext cx="8213100" cy="4986157"/>
          </a:xfrm>
        </p:spPr>
        <p:txBody>
          <a:bodyPr/>
          <a:lstStyle/>
          <a:p>
            <a:r>
              <a:rPr lang="en-US" sz="2000" i="1" dirty="0"/>
              <a:t>El </a:t>
            </a:r>
            <a:r>
              <a:rPr lang="en-US" sz="2000" i="1" dirty="0" err="1"/>
              <a:t>objetivo</a:t>
            </a:r>
            <a:r>
              <a:rPr lang="en-US" sz="2000" i="1" dirty="0"/>
              <a:t>: </a:t>
            </a:r>
            <a:r>
              <a:rPr lang="es-ES" sz="2000" dirty="0"/>
              <a:t>crear armonía y construir relaciones entre los miembros del grupo y entre el grupo y el líder. El líder está más preocupado por promover interacciones amistosas, poniendo énfasis en las necesidades personales de los miembros del grupo en lugar de objetivos/estándares, cuidando de todas las persona y evitando malentendidos
</a:t>
            </a:r>
            <a:r>
              <a:rPr lang="es-ES" sz="2000" i="1" dirty="0"/>
              <a:t>El estilo de una frase: </a:t>
            </a:r>
            <a:r>
              <a:rPr lang="en-US" sz="2000" i="1" dirty="0"/>
              <a:t>“</a:t>
            </a:r>
            <a:r>
              <a:rPr lang="es-ES" sz="2000" dirty="0"/>
              <a:t>La gente es lo primero”
</a:t>
            </a:r>
            <a:r>
              <a:rPr lang="es-ES" sz="2000" i="1" dirty="0"/>
              <a:t>Cuando el estilo funciona mejor: </a:t>
            </a:r>
            <a:r>
              <a:rPr lang="es-ES" sz="2000" dirty="0"/>
              <a:t>Para sanar las disputas dentro del grupo o para motivar a los miembros durante circunstancias estresantes - por ejemplo, si algunos miembros del grupo están encontrando el trabajo difícil o si algo ha sucedido fuera del grupo que los molesta y distrae.
</a:t>
            </a:r>
            <a:r>
              <a:rPr lang="es-ES" sz="2000" i="1" dirty="0"/>
              <a:t>Impacto general en la atmósfera del grupo</a:t>
            </a:r>
            <a:r>
              <a:rPr lang="en-US" sz="2000" dirty="0"/>
              <a:t>: </a:t>
            </a:r>
            <a:r>
              <a:rPr lang="es-ES" sz="2000" dirty="0"/>
              <a:t>Positivo- debe utilizarse para mostrar preocupación por el bienestar de las personas y del grupo, sin dejar de centrarse en el propósito de la tarea.</a:t>
            </a:r>
          </a:p>
        </p:txBody>
      </p:sp>
    </p:spTree>
    <p:extLst>
      <p:ext uri="{BB962C8B-B14F-4D97-AF65-F5344CB8AC3E}">
        <p14:creationId xmlns:p14="http://schemas.microsoft.com/office/powerpoint/2010/main" val="929370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906321-FCC7-43A8-B126-7DD33C2C50F3}"/>
              </a:ext>
            </a:extLst>
          </p:cNvPr>
          <p:cNvSpPr>
            <a:spLocks noGrp="1"/>
          </p:cNvSpPr>
          <p:nvPr>
            <p:ph type="title"/>
          </p:nvPr>
        </p:nvSpPr>
        <p:spPr>
          <a:xfrm>
            <a:off x="457200" y="260648"/>
            <a:ext cx="8229600" cy="1143000"/>
          </a:xfrm>
        </p:spPr>
        <p:txBody>
          <a:bodyPr/>
          <a:lstStyle/>
          <a:p>
            <a:r>
              <a:rPr lang="en-US" i="1" dirty="0" err="1">
                <a:solidFill>
                  <a:srgbClr val="FF0000"/>
                </a:solidFill>
              </a:rPr>
              <a:t>Democrático</a:t>
            </a:r>
            <a:r>
              <a:rPr lang="en-US" i="1" dirty="0">
                <a:solidFill>
                  <a:srgbClr val="FF0000"/>
                </a:solidFill>
              </a:rPr>
              <a:t> </a:t>
            </a:r>
            <a:endParaRPr lang="es-ES" i="1" dirty="0">
              <a:solidFill>
                <a:srgbClr val="FF0000"/>
              </a:solidFill>
            </a:endParaRPr>
          </a:p>
        </p:txBody>
      </p:sp>
      <p:sp>
        <p:nvSpPr>
          <p:cNvPr id="3" name="Marcador de contenido 2">
            <a:extLst>
              <a:ext uri="{FF2B5EF4-FFF2-40B4-BE49-F238E27FC236}">
                <a16:creationId xmlns:a16="http://schemas.microsoft.com/office/drawing/2014/main" id="{AA31E7C1-3F53-4C1D-8E91-DF01324EF57D}"/>
              </a:ext>
            </a:extLst>
          </p:cNvPr>
          <p:cNvSpPr>
            <a:spLocks noGrp="1"/>
          </p:cNvSpPr>
          <p:nvPr>
            <p:ph idx="1"/>
          </p:nvPr>
        </p:nvSpPr>
        <p:spPr/>
        <p:txBody>
          <a:bodyPr/>
          <a:lstStyle/>
          <a:p>
            <a:r>
              <a:rPr lang="en-US" sz="1800" i="1" dirty="0"/>
              <a:t>El </a:t>
            </a:r>
            <a:r>
              <a:rPr lang="en-US" sz="1800" i="1" dirty="0" err="1"/>
              <a:t>objetivo</a:t>
            </a:r>
            <a:r>
              <a:rPr lang="en-US" sz="1800" i="1" dirty="0"/>
              <a:t>: </a:t>
            </a:r>
            <a:r>
              <a:rPr lang="en-US" sz="1800" dirty="0"/>
              <a:t>to build commitment to the ideas in the initiative and to generate new ideas from the group themselves. The leader encourages participation and seeks consensus, aiming to seek commitment through ownership.</a:t>
            </a:r>
            <a:endParaRPr lang="es-ES" sz="1800" dirty="0"/>
          </a:p>
          <a:p>
            <a:r>
              <a:rPr lang="en-US" sz="1800" i="1" dirty="0"/>
              <a:t>The style in a phrase</a:t>
            </a:r>
            <a:r>
              <a:rPr lang="en-US" sz="1800" dirty="0"/>
              <a:t>: ‘What do you think?’</a:t>
            </a:r>
            <a:endParaRPr lang="es-ES" sz="1800" dirty="0"/>
          </a:p>
          <a:p>
            <a:r>
              <a:rPr lang="en-US" sz="1800" i="1" dirty="0"/>
              <a:t>When the style works best</a:t>
            </a:r>
            <a:r>
              <a:rPr lang="en-US" sz="1800" dirty="0"/>
              <a:t>: To build involvement or consensus or to get input from group members’ own experience. Also when the vision is clear but actions for getting there are not so clear or more ownership by the group is required - for example, when deciding how best to implement an initiative in the particular context of the school.</a:t>
            </a:r>
            <a:endParaRPr lang="es-ES" sz="1800" dirty="0"/>
          </a:p>
          <a:p>
            <a:r>
              <a:rPr lang="en-US" sz="1800" i="1" dirty="0"/>
              <a:t>Overall impact on atmosphere in the group</a:t>
            </a:r>
            <a:r>
              <a:rPr lang="en-US" sz="1800" dirty="0"/>
              <a:t>: Positive – useful when deciding group tasks and when encouraging members to engage fully in them. Should be used increasingly as the group works together to develop ownership and involvement.</a:t>
            </a:r>
            <a:endParaRPr lang="es-ES" sz="1800" dirty="0"/>
          </a:p>
          <a:p>
            <a:endParaRPr lang="es-ES" dirty="0"/>
          </a:p>
        </p:txBody>
      </p:sp>
    </p:spTree>
    <p:extLst>
      <p:ext uri="{BB962C8B-B14F-4D97-AF65-F5344CB8AC3E}">
        <p14:creationId xmlns:p14="http://schemas.microsoft.com/office/powerpoint/2010/main" val="16402912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42F0ED-352D-4921-B91E-A8296C631FC6}"/>
              </a:ext>
            </a:extLst>
          </p:cNvPr>
          <p:cNvSpPr>
            <a:spLocks noGrp="1"/>
          </p:cNvSpPr>
          <p:nvPr>
            <p:ph type="title"/>
          </p:nvPr>
        </p:nvSpPr>
        <p:spPr/>
        <p:txBody>
          <a:bodyPr/>
          <a:lstStyle/>
          <a:p>
            <a:r>
              <a:rPr lang="en-US" i="1" dirty="0" err="1">
                <a:solidFill>
                  <a:srgbClr val="FF0000"/>
                </a:solidFill>
              </a:rPr>
              <a:t>Marcador</a:t>
            </a:r>
            <a:r>
              <a:rPr lang="en-US" i="1" dirty="0">
                <a:solidFill>
                  <a:srgbClr val="FF0000"/>
                </a:solidFill>
              </a:rPr>
              <a:t> de </a:t>
            </a:r>
            <a:r>
              <a:rPr lang="en-US" i="1" dirty="0" err="1">
                <a:solidFill>
                  <a:srgbClr val="FF0000"/>
                </a:solidFill>
              </a:rPr>
              <a:t>ritmo</a:t>
            </a:r>
            <a:endParaRPr lang="es-ES" i="1" dirty="0">
              <a:solidFill>
                <a:srgbClr val="FF0000"/>
              </a:solidFill>
            </a:endParaRPr>
          </a:p>
        </p:txBody>
      </p:sp>
      <p:sp>
        <p:nvSpPr>
          <p:cNvPr id="3" name="Marcador de contenido 2">
            <a:extLst>
              <a:ext uri="{FF2B5EF4-FFF2-40B4-BE49-F238E27FC236}">
                <a16:creationId xmlns:a16="http://schemas.microsoft.com/office/drawing/2014/main" id="{2D1F40D8-0C38-4EA9-A445-121BC54E916B}"/>
              </a:ext>
            </a:extLst>
          </p:cNvPr>
          <p:cNvSpPr>
            <a:spLocks noGrp="1"/>
          </p:cNvSpPr>
          <p:nvPr>
            <p:ph idx="1"/>
          </p:nvPr>
        </p:nvSpPr>
        <p:spPr/>
        <p:txBody>
          <a:bodyPr/>
          <a:lstStyle/>
          <a:p>
            <a:r>
              <a:rPr lang="en-US" sz="2000" i="1" dirty="0"/>
              <a:t>El </a:t>
            </a:r>
            <a:r>
              <a:rPr lang="en-US" sz="2000" i="1" dirty="0" err="1"/>
              <a:t>objetivo</a:t>
            </a:r>
            <a:r>
              <a:rPr lang="en-US" sz="2000" dirty="0"/>
              <a:t>: </a:t>
            </a:r>
            <a:r>
              <a:rPr lang="es-ES" sz="2000" dirty="0"/>
              <a:t>para realizar tareas con altos estándares de excelencia y en un marco de tiempo establecido. El líder predica con el ejemplo, demuestra altos estándares, espera que otros conozcan la razón detrás de lo que se está haciendo y tiene poca simpatía por los trabajadores lentos.
</a:t>
            </a:r>
            <a:r>
              <a:rPr lang="es-ES" sz="2000" i="1" dirty="0"/>
              <a:t>El estilo en una frase</a:t>
            </a:r>
            <a:r>
              <a:rPr lang="en-US" sz="2000" dirty="0"/>
              <a:t>: “</a:t>
            </a:r>
            <a:r>
              <a:rPr lang="es-ES" sz="2000" dirty="0"/>
              <a:t>Haz lo que hago y hazlo ahora”. </a:t>
            </a:r>
          </a:p>
          <a:p>
            <a:r>
              <a:rPr lang="es-ES" sz="2000" i="1" dirty="0"/>
              <a:t>Cuando el estilo funciona mejor</a:t>
            </a:r>
            <a:r>
              <a:rPr lang="en-US" sz="2000" dirty="0"/>
              <a:t>: </a:t>
            </a:r>
            <a:r>
              <a:rPr lang="es-ES" sz="2000" dirty="0"/>
              <a:t>Para obtener resultados rápidos de un grupo altamente motivado y competente - por ejemplo, un grupo que está disfrutando de la tarea pero no está alcanzando su potencial y se beneficiará por el desafío de hacer más.
</a:t>
            </a:r>
            <a:r>
              <a:rPr lang="es-ES" sz="2000" i="1" dirty="0"/>
              <a:t>Impacto general en la atmósfera del grupo</a:t>
            </a:r>
            <a:r>
              <a:rPr lang="en-US" sz="2000" dirty="0"/>
              <a:t>: </a:t>
            </a:r>
            <a:r>
              <a:rPr lang="es-ES" sz="2000" dirty="0"/>
              <a:t>Puede ser negativo, es más útil en </a:t>
            </a:r>
            <a:r>
              <a:rPr lang="en-GB" sz="2000" dirty="0"/>
              <a:t>“</a:t>
            </a:r>
            <a:r>
              <a:rPr lang="es-ES" sz="2000" dirty="0"/>
              <a:t>ráfagas” cortas para motivar a un grupo. Se necesita cuidado para no dejar que el grupo se vuelva dependiente de la motivación del líder</a:t>
            </a:r>
            <a:r>
              <a:rPr lang="en-US" sz="2000" dirty="0"/>
              <a:t>.</a:t>
            </a:r>
            <a:endParaRPr lang="es-ES" sz="2000" dirty="0"/>
          </a:p>
          <a:p>
            <a:endParaRPr lang="es-ES" dirty="0"/>
          </a:p>
        </p:txBody>
      </p:sp>
    </p:spTree>
    <p:extLst>
      <p:ext uri="{BB962C8B-B14F-4D97-AF65-F5344CB8AC3E}">
        <p14:creationId xmlns:p14="http://schemas.microsoft.com/office/powerpoint/2010/main" val="2469098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D90A74-8FA6-43B5-8D19-9B18B210959D}"/>
              </a:ext>
            </a:extLst>
          </p:cNvPr>
          <p:cNvSpPr>
            <a:spLocks noGrp="1"/>
          </p:cNvSpPr>
          <p:nvPr>
            <p:ph type="title"/>
          </p:nvPr>
        </p:nvSpPr>
        <p:spPr/>
        <p:txBody>
          <a:bodyPr/>
          <a:lstStyle/>
          <a:p>
            <a:r>
              <a:rPr lang="en-US" i="1" dirty="0">
                <a:solidFill>
                  <a:srgbClr val="FF0000"/>
                </a:solidFill>
              </a:rPr>
              <a:t>Coach</a:t>
            </a:r>
            <a:endParaRPr lang="es-ES" i="1" dirty="0">
              <a:solidFill>
                <a:srgbClr val="FF0000"/>
              </a:solidFill>
            </a:endParaRPr>
          </a:p>
        </p:txBody>
      </p:sp>
      <p:sp>
        <p:nvSpPr>
          <p:cNvPr id="3" name="Marcador de contenido 2">
            <a:extLst>
              <a:ext uri="{FF2B5EF4-FFF2-40B4-BE49-F238E27FC236}">
                <a16:creationId xmlns:a16="http://schemas.microsoft.com/office/drawing/2014/main" id="{87BB234B-0B80-486F-B411-FEC87EB70672}"/>
              </a:ext>
            </a:extLst>
          </p:cNvPr>
          <p:cNvSpPr>
            <a:spLocks noGrp="1"/>
          </p:cNvSpPr>
          <p:nvPr>
            <p:ph idx="1"/>
          </p:nvPr>
        </p:nvSpPr>
        <p:spPr/>
        <p:txBody>
          <a:bodyPr/>
          <a:lstStyle/>
          <a:p>
            <a:r>
              <a:rPr lang="en-US" sz="2000" i="1" dirty="0"/>
              <a:t>El </a:t>
            </a:r>
            <a:r>
              <a:rPr lang="en-US" sz="2000" i="1" dirty="0" err="1"/>
              <a:t>objetivo</a:t>
            </a:r>
            <a:r>
              <a:rPr lang="en-US" sz="2000" dirty="0"/>
              <a:t>: </a:t>
            </a:r>
            <a:r>
              <a:rPr lang="es-ES" sz="2000" dirty="0"/>
              <a:t>para apoyar el desarrollo a largo plazo de los miembros del grupo. El líder ayuda a los miembros del grupo a identificar sus fortalezas y debilidades únicas, los alienta a planificar el desarrollo continuo después de la iniciativa, alcanza un acuerdo sobre el camino a seguir, proporciona asesoramiento y retroalimentación continuos y puede intercambiar estándares inmediatos de desempeño para el desarrollo a largo plazo. 
</a:t>
            </a:r>
            <a:r>
              <a:rPr lang="es-ES" sz="2000" i="1" dirty="0"/>
              <a:t>El estilo en una frase</a:t>
            </a:r>
            <a:r>
              <a:rPr lang="en-US" sz="2000" dirty="0"/>
              <a:t>: “</a:t>
            </a:r>
            <a:r>
              <a:rPr lang="en-US" sz="2000" dirty="0" err="1"/>
              <a:t>Prueba</a:t>
            </a:r>
            <a:r>
              <a:rPr lang="en-US" sz="2000" dirty="0"/>
              <a:t> </a:t>
            </a:r>
            <a:r>
              <a:rPr lang="en-US" sz="2000" dirty="0" err="1"/>
              <a:t>esto</a:t>
            </a:r>
            <a:r>
              <a:rPr lang="en-US" sz="2000" dirty="0"/>
              <a:t>”</a:t>
            </a:r>
            <a:endParaRPr lang="es-ES" sz="2000" dirty="0"/>
          </a:p>
          <a:p>
            <a:r>
              <a:rPr lang="es-ES" sz="2000" i="1" dirty="0"/>
              <a:t>Cuando el estilo funciona mejor: </a:t>
            </a:r>
            <a:r>
              <a:rPr lang="es-ES" sz="2000" dirty="0"/>
              <a:t>Ayudar a los miembros del grupo a aplicar lo que han aprendido en su situación laboral y desarrollar fortalezas a largo plazo.
</a:t>
            </a:r>
            <a:r>
              <a:rPr lang="es-ES" sz="2000" i="1" dirty="0"/>
              <a:t>Impacto general en la atmósfera del grupo</a:t>
            </a:r>
            <a:r>
              <a:rPr lang="en-US" sz="2000" dirty="0"/>
              <a:t>: </a:t>
            </a:r>
            <a:r>
              <a:rPr lang="es-ES" sz="2000" dirty="0"/>
              <a:t>Positivo.  Un estilo útil para aplicar lo aprendido de una iniciativa concreta al trabajo continuado del grupo.
</a:t>
            </a:r>
            <a:endParaRPr lang="es-ES" dirty="0"/>
          </a:p>
        </p:txBody>
      </p:sp>
    </p:spTree>
    <p:extLst>
      <p:ext uri="{BB962C8B-B14F-4D97-AF65-F5344CB8AC3E}">
        <p14:creationId xmlns:p14="http://schemas.microsoft.com/office/powerpoint/2010/main" val="40639853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9D8D12-D524-4AE9-A52D-1EBBF3886EE3}"/>
              </a:ext>
            </a:extLst>
          </p:cNvPr>
          <p:cNvSpPr>
            <a:spLocks noGrp="1"/>
          </p:cNvSpPr>
          <p:nvPr>
            <p:ph type="title"/>
          </p:nvPr>
        </p:nvSpPr>
        <p:spPr>
          <a:xfrm>
            <a:off x="444376" y="569880"/>
            <a:ext cx="8229600" cy="1923015"/>
          </a:xfrm>
        </p:spPr>
        <p:txBody>
          <a:bodyPr/>
          <a:lstStyle/>
          <a:p>
            <a:r>
              <a:rPr lang="en-US" dirty="0" err="1">
                <a:solidFill>
                  <a:srgbClr val="FF0000"/>
                </a:solidFill>
              </a:rPr>
              <a:t>Resumen</a:t>
            </a:r>
            <a:r>
              <a:rPr lang="en-US" dirty="0">
                <a:solidFill>
                  <a:srgbClr val="FF0000"/>
                </a:solidFill>
              </a:rPr>
              <a:t> de los </a:t>
            </a:r>
            <a:r>
              <a:rPr lang="en-US" dirty="0" err="1">
                <a:solidFill>
                  <a:srgbClr val="FF0000"/>
                </a:solidFill>
              </a:rPr>
              <a:t>estilos</a:t>
            </a:r>
            <a:r>
              <a:rPr lang="en-US" dirty="0">
                <a:solidFill>
                  <a:srgbClr val="FF0000"/>
                </a:solidFill>
              </a:rPr>
              <a:t> de </a:t>
            </a:r>
            <a:r>
              <a:rPr lang="en-US" dirty="0" err="1">
                <a:solidFill>
                  <a:srgbClr val="FF0000"/>
                </a:solidFill>
              </a:rPr>
              <a:t>liderazgo</a:t>
            </a:r>
            <a:r>
              <a:rPr lang="en-US" dirty="0">
                <a:solidFill>
                  <a:srgbClr val="FF0000"/>
                </a:solidFill>
              </a:rPr>
              <a:t>
</a:t>
            </a:r>
            <a:endParaRPr lang="es-ES" dirty="0">
              <a:solidFill>
                <a:srgbClr val="FF0000"/>
              </a:solidFill>
            </a:endParaRPr>
          </a:p>
        </p:txBody>
      </p:sp>
      <p:sp>
        <p:nvSpPr>
          <p:cNvPr id="3" name="Marcador de contenido 2">
            <a:extLst>
              <a:ext uri="{FF2B5EF4-FFF2-40B4-BE49-F238E27FC236}">
                <a16:creationId xmlns:a16="http://schemas.microsoft.com/office/drawing/2014/main" id="{32D90B3B-9706-4769-B3D4-59B1E47FF1A1}"/>
              </a:ext>
            </a:extLst>
          </p:cNvPr>
          <p:cNvSpPr>
            <a:spLocks noGrp="1"/>
          </p:cNvSpPr>
          <p:nvPr>
            <p:ph idx="1"/>
          </p:nvPr>
        </p:nvSpPr>
        <p:spPr>
          <a:xfrm>
            <a:off x="457200" y="1844824"/>
            <a:ext cx="8216776" cy="4248472"/>
          </a:xfrm>
        </p:spPr>
        <p:txBody>
          <a:bodyPr/>
          <a:lstStyle/>
          <a:p>
            <a:r>
              <a:rPr lang="es-ES" sz="1800" dirty="0"/>
              <a:t>Es importante saber qué estilo utilizar en qué situación, y qué estilo se adapta más no sólo a la combinación de personalidades en un grupo, sino también a lo que hay que lograr. Es importante tener un amplio repertorio de estilos para adaptarse a diferentes situaciones.
</a:t>
            </a:r>
            <a:r>
              <a:rPr lang="en-US" sz="1800" dirty="0" err="1"/>
              <a:t>Tenga</a:t>
            </a:r>
            <a:r>
              <a:rPr lang="en-US" sz="1800" dirty="0"/>
              <a:t> </a:t>
            </a:r>
            <a:r>
              <a:rPr lang="en-US" sz="1800" dirty="0" err="1"/>
              <a:t>en</a:t>
            </a:r>
            <a:r>
              <a:rPr lang="en-US" sz="1800" dirty="0"/>
              <a:t> </a:t>
            </a:r>
            <a:r>
              <a:rPr lang="en-US" sz="1800" dirty="0" err="1"/>
              <a:t>cuenta</a:t>
            </a:r>
            <a:r>
              <a:rPr lang="en-US" sz="1800" dirty="0"/>
              <a:t> que:
</a:t>
            </a:r>
            <a:r>
              <a:rPr lang="es-ES" sz="1800" dirty="0"/>
              <a:t>la lista de estilos no es jerárquica; todos los estilos pueden ser apropiados</a:t>
            </a:r>
          </a:p>
          <a:p>
            <a:pPr lvl="0"/>
            <a:r>
              <a:rPr lang="es-ES" sz="1800" dirty="0"/>
              <a:t>no hay un estilo correcto ni incorrecto
no hay necesidad de que nadie use un estilo que los haga sentir incómodos
líderes que utilizan los seis estilos en algún momento de una iniciativa son más propensos a ser eficaces</a:t>
            </a:r>
          </a:p>
          <a:p>
            <a:pPr lvl="0"/>
            <a:r>
              <a:rPr lang="es-ES" sz="1800" dirty="0"/>
              <a:t>esta es una forma sencilla y directa de pensar en dirigir un grupo que se puede aplicar fácilmente a la reducción de la violencia en la escuela en su conjunto y en el aula.</a:t>
            </a:r>
            <a:endParaRPr lang="es-ES" dirty="0"/>
          </a:p>
        </p:txBody>
      </p:sp>
    </p:spTree>
    <p:extLst>
      <p:ext uri="{BB962C8B-B14F-4D97-AF65-F5344CB8AC3E}">
        <p14:creationId xmlns:p14="http://schemas.microsoft.com/office/powerpoint/2010/main" val="38560202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146" y="652040"/>
            <a:ext cx="8229600" cy="1624832"/>
          </a:xfrm>
        </p:spPr>
        <p:txBody>
          <a:bodyPr>
            <a:normAutofit fontScale="90000"/>
          </a:bodyPr>
          <a:lstStyle/>
          <a:p>
            <a:r>
              <a:rPr lang="es-ES" sz="4000" dirty="0">
                <a:solidFill>
                  <a:srgbClr val="FF0000"/>
                </a:solidFill>
              </a:rPr>
              <a:t>Factores que afectan el ambiente escolar
</a:t>
            </a:r>
            <a:endParaRPr lang="en-GB" sz="4000" dirty="0">
              <a:solidFill>
                <a:srgbClr val="FF0000"/>
              </a:solidFill>
            </a:endParaRPr>
          </a:p>
        </p:txBody>
      </p:sp>
      <p:sp>
        <p:nvSpPr>
          <p:cNvPr id="3" name="Content Placeholder 2"/>
          <p:cNvSpPr>
            <a:spLocks noGrp="1"/>
          </p:cNvSpPr>
          <p:nvPr>
            <p:ph idx="1"/>
          </p:nvPr>
        </p:nvSpPr>
        <p:spPr>
          <a:xfrm>
            <a:off x="470328" y="1844824"/>
            <a:ext cx="8229600" cy="4525963"/>
          </a:xfrm>
        </p:spPr>
        <p:txBody>
          <a:bodyPr/>
          <a:lstStyle/>
          <a:p>
            <a:pPr marL="0" indent="0">
              <a:buNone/>
            </a:pPr>
            <a:r>
              <a:rPr lang="es-ES" dirty="0"/>
              <a:t>Trabaje en sus grupos de mesa. Tiene 15 minutos para enumerar los factores que afectan a la convivencia y están:</a:t>
            </a:r>
          </a:p>
          <a:p>
            <a:pPr marL="0" indent="0">
              <a:buNone/>
            </a:pPr>
            <a:r>
              <a:rPr lang="es-ES" sz="2000" kern="1200" dirty="0">
                <a:solidFill>
                  <a:schemeClr val="tx2"/>
                </a:solidFill>
              </a:rPr>
              <a:t>	</a:t>
            </a:r>
            <a:r>
              <a:rPr lang="en-GB" sz="2000" kern="1200" dirty="0" err="1">
                <a:solidFill>
                  <a:schemeClr val="tx2"/>
                </a:solidFill>
              </a:rPr>
              <a:t>Relacionados</a:t>
            </a:r>
            <a:r>
              <a:rPr lang="en-GB" sz="2000" kern="1200" dirty="0">
                <a:solidFill>
                  <a:schemeClr val="tx2"/>
                </a:solidFill>
              </a:rPr>
              <a:t> con los </a:t>
            </a:r>
            <a:r>
              <a:rPr lang="en-GB" sz="2000" kern="1200" dirty="0" err="1">
                <a:solidFill>
                  <a:schemeClr val="tx2"/>
                </a:solidFill>
              </a:rPr>
              <a:t>estudiantes</a:t>
            </a:r>
            <a:r>
              <a:rPr lang="en-GB" sz="2000" kern="1200" dirty="0">
                <a:solidFill>
                  <a:schemeClr val="tx2"/>
                </a:solidFill>
              </a:rPr>
              <a:t>
	</a:t>
            </a:r>
            <a:r>
              <a:rPr lang="en-GB" sz="2000" kern="1200" dirty="0" err="1">
                <a:solidFill>
                  <a:schemeClr val="tx2"/>
                </a:solidFill>
              </a:rPr>
              <a:t>Relacionados</a:t>
            </a:r>
            <a:r>
              <a:rPr lang="en-GB" sz="2000" kern="1200" dirty="0">
                <a:solidFill>
                  <a:schemeClr val="tx2"/>
                </a:solidFill>
              </a:rPr>
              <a:t> con los </a:t>
            </a:r>
            <a:r>
              <a:rPr lang="en-GB" sz="2000" kern="1200" dirty="0" err="1">
                <a:solidFill>
                  <a:schemeClr val="tx2"/>
                </a:solidFill>
              </a:rPr>
              <a:t>adultos</a:t>
            </a:r>
            <a:r>
              <a:rPr lang="en-GB" sz="2000" kern="1200" dirty="0">
                <a:solidFill>
                  <a:schemeClr val="tx2"/>
                </a:solidFill>
              </a:rPr>
              <a:t>
	</a:t>
            </a:r>
            <a:r>
              <a:rPr lang="en-GB" sz="2000" kern="1200" dirty="0" err="1">
                <a:solidFill>
                  <a:schemeClr val="tx2"/>
                </a:solidFill>
              </a:rPr>
              <a:t>Relacionados</a:t>
            </a:r>
            <a:r>
              <a:rPr lang="en-GB" sz="2000" kern="1200" dirty="0">
                <a:solidFill>
                  <a:schemeClr val="tx2"/>
                </a:solidFill>
              </a:rPr>
              <a:t> con las </a:t>
            </a:r>
            <a:r>
              <a:rPr lang="en-GB" sz="2000" kern="1200" dirty="0" err="1">
                <a:solidFill>
                  <a:schemeClr val="tx2"/>
                </a:solidFill>
              </a:rPr>
              <a:t>instalaciones</a:t>
            </a:r>
            <a:r>
              <a:rPr lang="en-GB" sz="2000" kern="1200" dirty="0">
                <a:solidFill>
                  <a:schemeClr val="tx2"/>
                </a:solidFill>
              </a:rPr>
              <a:t>/</a:t>
            </a:r>
            <a:r>
              <a:rPr lang="en-GB" sz="2000" kern="1200" dirty="0" err="1">
                <a:solidFill>
                  <a:schemeClr val="tx2"/>
                </a:solidFill>
              </a:rPr>
              <a:t>edificios</a:t>
            </a:r>
            <a:r>
              <a:rPr lang="en-GB" sz="2000" kern="1200" dirty="0">
                <a:solidFill>
                  <a:schemeClr val="tx2"/>
                </a:solidFill>
              </a:rPr>
              <a:t> 
	</a:t>
            </a:r>
            <a:r>
              <a:rPr lang="es-ES" sz="2000" kern="1200" dirty="0">
                <a:solidFill>
                  <a:schemeClr val="tx2"/>
                </a:solidFill>
              </a:rPr>
              <a:t>Fuera de la escuela/relacionado con la comunidad</a:t>
            </a:r>
            <a:endParaRPr lang="en-GB" sz="2000" kern="1200" dirty="0">
              <a:solidFill>
                <a:schemeClr val="tx2"/>
              </a:solidFill>
            </a:endParaRPr>
          </a:p>
          <a:p>
            <a:pPr marL="0" indent="0">
              <a:buNone/>
            </a:pPr>
            <a:r>
              <a:rPr lang="es-ES" sz="2800" dirty="0"/>
              <a:t>A continuación, cortar la hoja en cuatro tiras y ponerlas en orden de importancia – 1ro, 2do, 3ro, 4to </a:t>
            </a:r>
            <a:r>
              <a:rPr lang="es-ES" dirty="0"/>
              <a:t>
</a:t>
            </a:r>
            <a:endParaRPr lang="en-GB" dirty="0"/>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38</a:t>
            </a:fld>
            <a:endParaRPr lang="en-US" dirty="0"/>
          </a:p>
        </p:txBody>
      </p:sp>
      <p:sp>
        <p:nvSpPr>
          <p:cNvPr id="5" name="CuadroTexto 4">
            <a:extLst>
              <a:ext uri="{FF2B5EF4-FFF2-40B4-BE49-F238E27FC236}">
                <a16:creationId xmlns:a16="http://schemas.microsoft.com/office/drawing/2014/main" id="{9C13F07B-ABB1-49BE-96AD-3C121ABE4443}"/>
              </a:ext>
            </a:extLst>
          </p:cNvPr>
          <p:cNvSpPr txBox="1"/>
          <p:nvPr/>
        </p:nvSpPr>
        <p:spPr>
          <a:xfrm>
            <a:off x="611560" y="260648"/>
            <a:ext cx="5616624" cy="954107"/>
          </a:xfrm>
          <a:prstGeom prst="rect">
            <a:avLst/>
          </a:prstGeom>
          <a:noFill/>
        </p:spPr>
        <p:txBody>
          <a:bodyPr wrap="square" rtlCol="0">
            <a:spAutoFit/>
          </a:bodyPr>
          <a:lstStyle/>
          <a:p>
            <a:r>
              <a:rPr lang="es-ES" sz="2800" b="1" dirty="0">
                <a:solidFill>
                  <a:schemeClr val="accent2"/>
                </a:solidFill>
              </a:rPr>
              <a:t>ACTIVIDAD EN GRUPO 15 min
</a:t>
            </a:r>
          </a:p>
        </p:txBody>
      </p:sp>
    </p:spTree>
    <p:extLst>
      <p:ext uri="{BB962C8B-B14F-4D97-AF65-F5344CB8AC3E}">
        <p14:creationId xmlns:p14="http://schemas.microsoft.com/office/powerpoint/2010/main" val="36379016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000E0B-95F1-4E8A-B7AB-D7921506F92C}"/>
              </a:ext>
            </a:extLst>
          </p:cNvPr>
          <p:cNvSpPr>
            <a:spLocks noGrp="1"/>
          </p:cNvSpPr>
          <p:nvPr>
            <p:ph type="ctrTitle"/>
          </p:nvPr>
        </p:nvSpPr>
        <p:spPr/>
        <p:txBody>
          <a:bodyPr/>
          <a:lstStyle/>
          <a:p>
            <a:r>
              <a:rPr lang="en-US" dirty="0">
                <a:solidFill>
                  <a:srgbClr val="FF0000"/>
                </a:solidFill>
              </a:rPr>
              <a:t>PRESENTACIÓN DE RESULTADOS
</a:t>
            </a:r>
          </a:p>
        </p:txBody>
      </p:sp>
      <p:sp>
        <p:nvSpPr>
          <p:cNvPr id="3" name="Ondertitel 2">
            <a:extLst>
              <a:ext uri="{FF2B5EF4-FFF2-40B4-BE49-F238E27FC236}">
                <a16:creationId xmlns:a16="http://schemas.microsoft.com/office/drawing/2014/main" id="{7050EFEF-34B3-4E9A-A323-A0160320E08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18800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836712"/>
            <a:ext cx="8229600" cy="648072"/>
          </a:xfrm>
        </p:spPr>
        <p:txBody>
          <a:bodyPr>
            <a:normAutofit fontScale="90000"/>
          </a:bodyPr>
          <a:lstStyle/>
          <a:p>
            <a:pPr eaLnBrk="1" hangingPunct="1"/>
            <a:r>
              <a:rPr lang="es-ES" altLang="en-US" dirty="0">
                <a:solidFill>
                  <a:srgbClr val="FF0000"/>
                </a:solidFill>
              </a:rPr>
              <a:t>Objetivos para el Taller para profesores
</a:t>
            </a:r>
            <a:endParaRPr lang="en-US" altLang="en-US" dirty="0">
              <a:solidFill>
                <a:srgbClr val="FF0000"/>
              </a:solidFill>
            </a:endParaRPr>
          </a:p>
        </p:txBody>
      </p:sp>
      <p:sp>
        <p:nvSpPr>
          <p:cNvPr id="3" name="Content Placeholder 2"/>
          <p:cNvSpPr>
            <a:spLocks noGrp="1"/>
          </p:cNvSpPr>
          <p:nvPr>
            <p:ph idx="1"/>
          </p:nvPr>
        </p:nvSpPr>
        <p:spPr>
          <a:xfrm>
            <a:off x="611560" y="1700808"/>
            <a:ext cx="8229600" cy="4320480"/>
          </a:xfrm>
        </p:spPr>
        <p:txBody>
          <a:bodyPr rtlCol="0">
            <a:normAutofit fontScale="62500" lnSpcReduction="20000"/>
          </a:bodyPr>
          <a:lstStyle/>
          <a:p>
            <a:pPr marL="266700" indent="-266700">
              <a:defRPr/>
            </a:pPr>
            <a:r>
              <a:rPr lang="es-ES" dirty="0"/>
              <a:t>Ayudar a los participantes a obtener una comprensión y conocimientos completos de las estrategias para reducir el acoso escolar y otras formas de violencia en las escuelas.
Diseñar estilos y técnicas de formación de adecuados para los programas </a:t>
            </a:r>
            <a:r>
              <a:rPr lang="es-ES" dirty="0" err="1"/>
              <a:t>antibullying</a:t>
            </a:r>
            <a:r>
              <a:rPr lang="es-ES" dirty="0"/>
              <a:t> </a:t>
            </a:r>
            <a:endParaRPr lang="en-GB" dirty="0"/>
          </a:p>
          <a:p>
            <a:pPr marL="266700" indent="-266700">
              <a:defRPr/>
            </a:pPr>
            <a:r>
              <a:rPr lang="es-ES" dirty="0"/>
              <a:t>Desarrollar las habilidades de los participantes para que sean líderes seguros para los próximos pasos del programa </a:t>
            </a:r>
            <a:r>
              <a:rPr lang="es-ES" dirty="0" err="1"/>
              <a:t>antibullying</a:t>
            </a:r>
            <a:r>
              <a:rPr lang="es-ES" dirty="0"/>
              <a:t>
Proporcionar oportunidades para que los participantes practiquen y reciban retroalimentación sobre las habilidades que necesitan para dirigir un programa </a:t>
            </a:r>
            <a:r>
              <a:rPr lang="es-ES" dirty="0" err="1"/>
              <a:t>antibullying</a:t>
            </a:r>
            <a:r>
              <a:rPr lang="es-ES" dirty="0"/>
              <a:t> en la escuela</a:t>
            </a:r>
            <a:r>
              <a:rPr lang="en-GB" dirty="0"/>
              <a:t>.</a:t>
            </a:r>
          </a:p>
          <a:p>
            <a:pPr marL="266700" indent="-266700">
              <a:defRPr/>
            </a:pPr>
            <a:r>
              <a:rPr lang="es-ES" dirty="0"/>
              <a:t>Crear un equipo de facilitadores y líderes escolares del programa </a:t>
            </a:r>
            <a:r>
              <a:rPr lang="es-ES" dirty="0" err="1"/>
              <a:t>antibullying</a:t>
            </a:r>
            <a:r>
              <a:rPr lang="es-ES" dirty="0"/>
              <a:t> que formarán una comunidad de aprendizaje, apoyándose mutuamente a medida que compartan su experiencia y buenas prácticas y continúen desarrollando sus habilidades.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11560" y="1268760"/>
            <a:ext cx="8229600" cy="1143000"/>
          </a:xfrm>
        </p:spPr>
        <p:txBody>
          <a:bodyPr>
            <a:noAutofit/>
          </a:bodyPr>
          <a:lstStyle/>
          <a:p>
            <a:r>
              <a:rPr lang="es-ES" altLang="en-US" dirty="0">
                <a:solidFill>
                  <a:srgbClr val="FF0000"/>
                </a:solidFill>
              </a:rPr>
              <a:t>¿Por qué usar encuestas</a:t>
            </a:r>
            <a:br>
              <a:rPr lang="es-ES" altLang="en-US" dirty="0">
                <a:solidFill>
                  <a:srgbClr val="FF0000"/>
                </a:solidFill>
              </a:rPr>
            </a:br>
            <a:r>
              <a:rPr lang="es-ES" altLang="en-US" dirty="0">
                <a:solidFill>
                  <a:srgbClr val="FF0000"/>
                </a:solidFill>
              </a:rPr>
              <a:t>y una revisión por parte de los estudiantes? 
</a:t>
            </a:r>
            <a:endParaRPr lang="en-GB" altLang="en-US" b="0" dirty="0">
              <a:solidFill>
                <a:srgbClr val="FF0000"/>
              </a:solidFill>
            </a:endParaRPr>
          </a:p>
        </p:txBody>
      </p:sp>
      <p:sp>
        <p:nvSpPr>
          <p:cNvPr id="7171" name="Subtitle 2"/>
          <p:cNvSpPr>
            <a:spLocks noGrp="1"/>
          </p:cNvSpPr>
          <p:nvPr>
            <p:ph idx="1"/>
          </p:nvPr>
        </p:nvSpPr>
        <p:spPr>
          <a:xfrm>
            <a:off x="755576" y="2708920"/>
            <a:ext cx="8229600" cy="2088232"/>
          </a:xfrm>
        </p:spPr>
        <p:txBody>
          <a:bodyPr>
            <a:normAutofit fontScale="92500" lnSpcReduction="10000"/>
          </a:bodyPr>
          <a:lstStyle/>
          <a:p>
            <a:pPr marL="0" indent="0" eaLnBrk="1" hangingPunct="1">
              <a:buNone/>
            </a:pPr>
            <a:r>
              <a:rPr lang="en-GB" altLang="en-US" i="1" dirty="0">
                <a:solidFill>
                  <a:schemeClr val="tx2"/>
                </a:solidFill>
              </a:rPr>
              <a:t>“</a:t>
            </a:r>
            <a:r>
              <a:rPr lang="es-ES" altLang="en-US" i="1" dirty="0">
                <a:solidFill>
                  <a:schemeClr val="tx2"/>
                </a:solidFill>
              </a:rPr>
              <a:t>Es irresponsable que una escuela movilice, inicie y actúe sin ninguna forma consciente de determinar si ese gasto de tiempo y energía está teniendo un efecto deseable" </a:t>
            </a:r>
            <a:endParaRPr lang="en-GB" altLang="en-US" i="1" dirty="0">
              <a:solidFill>
                <a:schemeClr val="tx2"/>
              </a:solidFill>
            </a:endParaRPr>
          </a:p>
          <a:p>
            <a:pPr marL="0" indent="0" algn="r" eaLnBrk="1" hangingPunct="1">
              <a:buNone/>
            </a:pPr>
            <a:r>
              <a:rPr lang="en-GB" altLang="en-US" sz="1900" i="1" dirty="0"/>
              <a:t>Glickman 1993</a:t>
            </a:r>
          </a:p>
          <a:p>
            <a:endParaRPr lang="en-GB" altLang="en-US" dirty="0"/>
          </a:p>
        </p:txBody>
      </p:sp>
    </p:spTree>
    <p:extLst>
      <p:ext uri="{BB962C8B-B14F-4D97-AF65-F5344CB8AC3E}">
        <p14:creationId xmlns:p14="http://schemas.microsoft.com/office/powerpoint/2010/main" val="21090898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C56079-3749-46B6-88D3-61D4C1382E70}"/>
              </a:ext>
            </a:extLst>
          </p:cNvPr>
          <p:cNvSpPr>
            <a:spLocks noGrp="1"/>
          </p:cNvSpPr>
          <p:nvPr>
            <p:ph type="title"/>
          </p:nvPr>
        </p:nvSpPr>
        <p:spPr>
          <a:xfrm>
            <a:off x="539552" y="1052736"/>
            <a:ext cx="8229600" cy="1584176"/>
          </a:xfrm>
        </p:spPr>
        <p:txBody>
          <a:bodyPr/>
          <a:lstStyle/>
          <a:p>
            <a:r>
              <a:rPr lang="es-ES" dirty="0">
                <a:solidFill>
                  <a:srgbClr val="FF0000"/>
                </a:solidFill>
              </a:rPr>
              <a:t>Resultados de la encuesta principal
</a:t>
            </a:r>
            <a:endParaRPr lang="en-US" dirty="0">
              <a:solidFill>
                <a:srgbClr val="FF0000"/>
              </a:solidFill>
            </a:endParaRPr>
          </a:p>
        </p:txBody>
      </p:sp>
      <p:sp>
        <p:nvSpPr>
          <p:cNvPr id="3" name="Tijdelijke aanduiding voor inhoud 2">
            <a:extLst>
              <a:ext uri="{FF2B5EF4-FFF2-40B4-BE49-F238E27FC236}">
                <a16:creationId xmlns:a16="http://schemas.microsoft.com/office/drawing/2014/main" id="{24C940A6-24A1-4BB9-8333-B7B74DFB659F}"/>
              </a:ext>
            </a:extLst>
          </p:cNvPr>
          <p:cNvSpPr>
            <a:spLocks noGrp="1"/>
          </p:cNvSpPr>
          <p:nvPr>
            <p:ph idx="1"/>
          </p:nvPr>
        </p:nvSpPr>
        <p:spPr>
          <a:xfrm>
            <a:off x="457200" y="2348880"/>
            <a:ext cx="8229600" cy="3777283"/>
          </a:xfrm>
        </p:spPr>
        <p:txBody>
          <a:bodyPr/>
          <a:lstStyle/>
          <a:p>
            <a:endParaRPr lang="en-US" dirty="0"/>
          </a:p>
        </p:txBody>
      </p:sp>
    </p:spTree>
    <p:extLst>
      <p:ext uri="{BB962C8B-B14F-4D97-AF65-F5344CB8AC3E}">
        <p14:creationId xmlns:p14="http://schemas.microsoft.com/office/powerpoint/2010/main" val="15642330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C56079-3749-46B6-88D3-61D4C1382E70}"/>
              </a:ext>
            </a:extLst>
          </p:cNvPr>
          <p:cNvSpPr>
            <a:spLocks noGrp="1"/>
          </p:cNvSpPr>
          <p:nvPr>
            <p:ph type="title"/>
          </p:nvPr>
        </p:nvSpPr>
        <p:spPr>
          <a:xfrm>
            <a:off x="539552" y="1052736"/>
            <a:ext cx="8229600" cy="1296144"/>
          </a:xfrm>
        </p:spPr>
        <p:txBody>
          <a:bodyPr/>
          <a:lstStyle/>
          <a:p>
            <a:r>
              <a:rPr lang="es-ES" dirty="0">
                <a:solidFill>
                  <a:srgbClr val="FF0000"/>
                </a:solidFill>
              </a:rPr>
              <a:t>Principales recomendaciones</a:t>
            </a:r>
            <a:br>
              <a:rPr lang="es-ES" dirty="0">
                <a:solidFill>
                  <a:srgbClr val="FF0000"/>
                </a:solidFill>
              </a:rPr>
            </a:br>
            <a:r>
              <a:rPr lang="es-ES" dirty="0">
                <a:solidFill>
                  <a:srgbClr val="FF0000"/>
                </a:solidFill>
              </a:rPr>
              <a:t>de los estudiantes
</a:t>
            </a:r>
            <a:endParaRPr lang="en-US" dirty="0">
              <a:solidFill>
                <a:srgbClr val="FF0000"/>
              </a:solidFill>
            </a:endParaRPr>
          </a:p>
        </p:txBody>
      </p:sp>
      <p:sp>
        <p:nvSpPr>
          <p:cNvPr id="3" name="Tijdelijke aanduiding voor inhoud 2">
            <a:extLst>
              <a:ext uri="{FF2B5EF4-FFF2-40B4-BE49-F238E27FC236}">
                <a16:creationId xmlns:a16="http://schemas.microsoft.com/office/drawing/2014/main" id="{24C940A6-24A1-4BB9-8333-B7B74DFB659F}"/>
              </a:ext>
            </a:extLst>
          </p:cNvPr>
          <p:cNvSpPr>
            <a:spLocks noGrp="1"/>
          </p:cNvSpPr>
          <p:nvPr>
            <p:ph idx="1"/>
          </p:nvPr>
        </p:nvSpPr>
        <p:spPr>
          <a:xfrm>
            <a:off x="457200" y="2348880"/>
            <a:ext cx="8229600" cy="3777283"/>
          </a:xfrm>
        </p:spPr>
        <p:txBody>
          <a:bodyPr/>
          <a:lstStyle/>
          <a:p>
            <a:endParaRPr lang="en-US" dirty="0"/>
          </a:p>
        </p:txBody>
      </p:sp>
    </p:spTree>
    <p:extLst>
      <p:ext uri="{BB962C8B-B14F-4D97-AF65-F5344CB8AC3E}">
        <p14:creationId xmlns:p14="http://schemas.microsoft.com/office/powerpoint/2010/main" val="42043632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4F5324-0175-42AF-B7EF-AF19DB20665F}"/>
              </a:ext>
            </a:extLst>
          </p:cNvPr>
          <p:cNvSpPr>
            <a:spLocks noGrp="1"/>
          </p:cNvSpPr>
          <p:nvPr>
            <p:ph type="title"/>
          </p:nvPr>
        </p:nvSpPr>
        <p:spPr>
          <a:xfrm>
            <a:off x="457200" y="1340768"/>
            <a:ext cx="8229600" cy="576064"/>
          </a:xfrm>
        </p:spPr>
        <p:txBody>
          <a:bodyPr/>
          <a:lstStyle/>
          <a:p>
            <a:r>
              <a:rPr lang="es-ES" dirty="0">
                <a:solidFill>
                  <a:srgbClr val="FF0000"/>
                </a:solidFill>
              </a:rPr>
              <a:t>Elementos eficaces de la política </a:t>
            </a:r>
            <a:r>
              <a:rPr lang="es-ES" dirty="0" err="1">
                <a:solidFill>
                  <a:srgbClr val="FF0000"/>
                </a:solidFill>
              </a:rPr>
              <a:t>antibullying</a:t>
            </a:r>
            <a:r>
              <a:rPr lang="es-ES" dirty="0">
                <a:solidFill>
                  <a:srgbClr val="FF0000"/>
                </a:solidFill>
              </a:rPr>
              <a:t>
</a:t>
            </a:r>
            <a:endParaRPr lang="en-US" dirty="0">
              <a:solidFill>
                <a:srgbClr val="FF0000"/>
              </a:solidFill>
            </a:endParaRPr>
          </a:p>
        </p:txBody>
      </p:sp>
      <p:sp>
        <p:nvSpPr>
          <p:cNvPr id="3" name="Tijdelijke aanduiding voor inhoud 2">
            <a:extLst>
              <a:ext uri="{FF2B5EF4-FFF2-40B4-BE49-F238E27FC236}">
                <a16:creationId xmlns:a16="http://schemas.microsoft.com/office/drawing/2014/main" id="{63A6978F-28EC-404C-9311-07AD9EC8103C}"/>
              </a:ext>
            </a:extLst>
          </p:cNvPr>
          <p:cNvSpPr>
            <a:spLocks noGrp="1"/>
          </p:cNvSpPr>
          <p:nvPr>
            <p:ph idx="1"/>
          </p:nvPr>
        </p:nvSpPr>
        <p:spPr>
          <a:xfrm>
            <a:off x="457200" y="2060848"/>
            <a:ext cx="8229600" cy="4065315"/>
          </a:xfrm>
        </p:spPr>
        <p:txBody>
          <a:bodyPr/>
          <a:lstStyle/>
          <a:p>
            <a:pPr marL="457200" indent="-457200">
              <a:buFont typeface="+mj-lt"/>
              <a:buAutoNum type="arabicPeriod"/>
            </a:pPr>
            <a:r>
              <a:rPr lang="es-ES" sz="2000" dirty="0"/>
              <a:t>Comience el año escolar con la creación de grupos de clases seguros
Conozca cómo funciona el acoso escolar (procesos grupales) y cómo actuar en su contra de él.</a:t>
            </a:r>
            <a:endParaRPr lang="nl-NL" sz="2000" dirty="0"/>
          </a:p>
          <a:p>
            <a:pPr marL="457200" indent="-457200">
              <a:buFont typeface="+mj-lt"/>
              <a:buAutoNum type="arabicPeriod"/>
            </a:pPr>
            <a:r>
              <a:rPr lang="es-ES" sz="2000" dirty="0"/>
              <a:t>Involucrar a todo el personal, estudiantes y padres en el desarrollo de políticas escolares seguras
Apoyar el comportamiento positivo y evitar las reprimendas y el castigo
Crear un ambiente escolar positivo y evitar prestar atención tan sólo en el manejo de los incidentes 
Revisar conjuntamente las reglas de la escuela cada año, dejarlas claras y llevarlas a cabo de manera consistente</a:t>
            </a:r>
            <a:endParaRPr lang="nl-NL" sz="2000" dirty="0"/>
          </a:p>
          <a:p>
            <a:endParaRPr lang="en-US" dirty="0"/>
          </a:p>
        </p:txBody>
      </p:sp>
    </p:spTree>
    <p:extLst>
      <p:ext uri="{BB962C8B-B14F-4D97-AF65-F5344CB8AC3E}">
        <p14:creationId xmlns:p14="http://schemas.microsoft.com/office/powerpoint/2010/main" val="2100876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15950"/>
            <a:ext cx="8136904" cy="1516906"/>
          </a:xfrm>
        </p:spPr>
        <p:txBody>
          <a:bodyPr>
            <a:noAutofit/>
          </a:bodyPr>
          <a:lstStyle/>
          <a:p>
            <a:r>
              <a:rPr lang="es-ES" sz="3600" dirty="0">
                <a:solidFill>
                  <a:srgbClr val="FF0000"/>
                </a:solidFill>
              </a:rPr>
              <a:t>Resultados esperados en una escuela modelo
</a:t>
            </a:r>
            <a:endParaRPr lang="en-GB" sz="3600" dirty="0">
              <a:solidFill>
                <a:srgbClr val="FF0000"/>
              </a:solidFill>
            </a:endParaRPr>
          </a:p>
        </p:txBody>
      </p:sp>
      <p:sp>
        <p:nvSpPr>
          <p:cNvPr id="3" name="Content Placeholder 2"/>
          <p:cNvSpPr>
            <a:spLocks noGrp="1"/>
          </p:cNvSpPr>
          <p:nvPr>
            <p:ph idx="1"/>
          </p:nvPr>
        </p:nvSpPr>
        <p:spPr>
          <a:xfrm>
            <a:off x="1115616" y="1606550"/>
            <a:ext cx="7344816" cy="4876800"/>
          </a:xfrm>
        </p:spPr>
        <p:txBody>
          <a:bodyPr>
            <a:noAutofit/>
          </a:bodyPr>
          <a:lstStyle/>
          <a:p>
            <a:pPr marL="266700" indent="-266700">
              <a:buFont typeface="+mj-lt"/>
              <a:buAutoNum type="arabicPeriod"/>
            </a:pPr>
            <a:r>
              <a:rPr lang="es-ES" sz="1600" dirty="0"/>
              <a:t>Conciencia de los efectos del acoso escolar y otras formas de violencia en los estudiantes entre todas las partes interesadas 
“Visitas” escolares regulares para analizar el acoso escolar y otros comportamientos violentos y lo que la escuela está haciendo para reducirlo </a:t>
            </a:r>
            <a:endParaRPr lang="en-GB" sz="1600" dirty="0"/>
          </a:p>
          <a:p>
            <a:pPr marL="266700" indent="-266700">
              <a:buFont typeface="+mj-lt"/>
              <a:buAutoNum type="arabicPeriod"/>
            </a:pPr>
            <a:r>
              <a:rPr lang="es-ES" sz="1600" dirty="0"/>
              <a:t>Eficaces políticas y estrategias para toda la escuela, para crear un entorno de aprendizaje no violento y abordar las causas del acoso escolar y otras formas de violencia
Liderazgo escolar para el desarrollo
Un plan de estudios de Aprendizaje Social y Emocional (SEL) "enseñado y aprendido" (formal e informal) diseñado para mejorar el comportamiento de aprendizaje</a:t>
            </a:r>
            <a:endParaRPr lang="en-GB" sz="1600" dirty="0"/>
          </a:p>
          <a:p>
            <a:pPr marL="266700" indent="-266700">
              <a:buFont typeface="+mj-lt"/>
              <a:buAutoNum type="arabicPeriod"/>
            </a:pPr>
            <a:r>
              <a:rPr lang="es-ES" sz="1600" dirty="0"/>
              <a:t>Estrategias eficaces para hacer que la escuela y su entorno sean seguros
</a:t>
            </a:r>
            <a:r>
              <a:rPr lang="en-GB" sz="1600" dirty="0" err="1"/>
              <a:t>Formación</a:t>
            </a:r>
            <a:r>
              <a:rPr lang="en-GB" sz="1600" dirty="0"/>
              <a:t> del personal </a:t>
            </a:r>
          </a:p>
          <a:p>
            <a:pPr marL="266700" indent="-266700">
              <a:buFont typeface="+mj-lt"/>
              <a:buAutoNum type="arabicPeriod"/>
            </a:pPr>
            <a:r>
              <a:rPr lang="en-GB" sz="1600" dirty="0" err="1"/>
              <a:t>Participación</a:t>
            </a:r>
            <a:r>
              <a:rPr lang="en-GB" sz="1600" dirty="0"/>
              <a:t> de los </a:t>
            </a:r>
            <a:r>
              <a:rPr lang="en-GB" sz="1600" dirty="0" err="1"/>
              <a:t>estudiantes</a:t>
            </a:r>
            <a:r>
              <a:rPr lang="en-GB" sz="1600" dirty="0"/>
              <a:t>
</a:t>
            </a:r>
            <a:r>
              <a:rPr lang="en-GB" sz="1600" dirty="0" err="1"/>
              <a:t>Participación</a:t>
            </a:r>
            <a:r>
              <a:rPr lang="en-GB" sz="1600" dirty="0"/>
              <a:t> de las </a:t>
            </a:r>
            <a:r>
              <a:rPr lang="en-GB" sz="1600" dirty="0" err="1"/>
              <a:t>familias</a:t>
            </a:r>
            <a:endParaRPr lang="en-GB" sz="1600" dirty="0"/>
          </a:p>
          <a:p>
            <a:pPr marL="266700" indent="-266700">
              <a:buFont typeface="+mj-lt"/>
              <a:buAutoNum type="arabicPeriod"/>
            </a:pPr>
            <a:r>
              <a:rPr lang="es-ES" sz="1600" dirty="0"/>
              <a:t>Compromiso con la comunidad local y con los valores de la sociedad</a:t>
            </a:r>
            <a:endParaRPr lang="en-GB" sz="1600" dirty="0"/>
          </a:p>
        </p:txBody>
      </p:sp>
    </p:spTree>
    <p:extLst>
      <p:ext uri="{BB962C8B-B14F-4D97-AF65-F5344CB8AC3E}">
        <p14:creationId xmlns:p14="http://schemas.microsoft.com/office/powerpoint/2010/main" val="10862124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5536" y="397669"/>
            <a:ext cx="8229600" cy="1143000"/>
          </a:xfrm>
        </p:spPr>
        <p:txBody>
          <a:bodyPr/>
          <a:lstStyle/>
          <a:p>
            <a:r>
              <a:rPr lang="en-GB" altLang="en-US" dirty="0">
                <a:solidFill>
                  <a:srgbClr val="FF0000"/>
                </a:solidFill>
              </a:rPr>
              <a:t>A positive emphasis</a:t>
            </a:r>
          </a:p>
        </p:txBody>
      </p:sp>
      <p:sp>
        <p:nvSpPr>
          <p:cNvPr id="10243" name="Content Placeholder 2"/>
          <p:cNvSpPr>
            <a:spLocks noGrp="1"/>
          </p:cNvSpPr>
          <p:nvPr>
            <p:ph idx="1"/>
          </p:nvPr>
        </p:nvSpPr>
        <p:spPr/>
        <p:txBody>
          <a:bodyPr/>
          <a:lstStyle/>
          <a:p>
            <a:pPr marL="266700" indent="-266700"/>
            <a:r>
              <a:rPr lang="en-GB" altLang="en-US" sz="2800" dirty="0"/>
              <a:t>Change is more effective if it begins by improving what is already working well.</a:t>
            </a:r>
          </a:p>
          <a:p>
            <a:pPr marL="266700" indent="-266700"/>
            <a:r>
              <a:rPr lang="en-GB" altLang="en-US" sz="2800" dirty="0"/>
              <a:t>The  school visitation shows where the school is already successful. </a:t>
            </a:r>
          </a:p>
          <a:p>
            <a:pPr marL="266700" indent="-266700"/>
            <a:r>
              <a:rPr lang="en-GB" altLang="en-US" sz="2800" dirty="0"/>
              <a:t>Everyone is involved from the beginning – this helps them understand, participate willingly and benefit from the results</a:t>
            </a:r>
            <a:r>
              <a:rPr lang="en-GB" altLang="en-US" dirty="0"/>
              <a:t>.</a:t>
            </a:r>
          </a:p>
          <a:p>
            <a:pPr>
              <a:buFont typeface="Arial" charset="0"/>
              <a:buNone/>
            </a:pPr>
            <a:endParaRPr lang="en-GB" altLang="en-US" dirty="0"/>
          </a:p>
        </p:txBody>
      </p:sp>
      <p:sp>
        <p:nvSpPr>
          <p:cNvPr id="10244" name="Slide Number Placeholder 3"/>
          <p:cNvSpPr>
            <a:spLocks noGrp="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solidFill>
                  <a:prstClr val="black"/>
                </a:solidFill>
                <a:latin typeface="Arial" panose="020B0604020202020204" pitchFamily="34" charset="0"/>
                <a:cs typeface="Arial" panose="020B0604020202020204" pitchFamily="34" charset="0"/>
              </a:rPr>
              <a:t>1.19</a:t>
            </a:r>
            <a:endParaRPr lang="en-US" altLang="en-US" sz="1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960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545D63-8BA6-4F2A-A761-BA41983D5A0A}"/>
              </a:ext>
            </a:extLst>
          </p:cNvPr>
          <p:cNvSpPr>
            <a:spLocks noGrp="1"/>
          </p:cNvSpPr>
          <p:nvPr>
            <p:ph type="ctrTitle"/>
          </p:nvPr>
        </p:nvSpPr>
        <p:spPr/>
        <p:txBody>
          <a:bodyPr/>
          <a:lstStyle/>
          <a:p>
            <a:r>
              <a:rPr lang="en-US" dirty="0" err="1">
                <a:solidFill>
                  <a:srgbClr val="FF0000"/>
                </a:solidFill>
              </a:rPr>
              <a:t>Elaboración</a:t>
            </a:r>
            <a:r>
              <a:rPr lang="en-US" dirty="0">
                <a:solidFill>
                  <a:srgbClr val="FF0000"/>
                </a:solidFill>
              </a:rPr>
              <a:t> de </a:t>
            </a:r>
            <a:r>
              <a:rPr lang="en-US" dirty="0" err="1">
                <a:solidFill>
                  <a:srgbClr val="FF0000"/>
                </a:solidFill>
              </a:rPr>
              <a:t>recomendaciones</a:t>
            </a:r>
            <a:r>
              <a:rPr lang="en-US" dirty="0">
                <a:solidFill>
                  <a:srgbClr val="FF0000"/>
                </a:solidFill>
              </a:rPr>
              <a:t>
</a:t>
            </a:r>
          </a:p>
        </p:txBody>
      </p:sp>
      <p:sp>
        <p:nvSpPr>
          <p:cNvPr id="3" name="Ondertitel 2">
            <a:extLst>
              <a:ext uri="{FF2B5EF4-FFF2-40B4-BE49-F238E27FC236}">
                <a16:creationId xmlns:a16="http://schemas.microsoft.com/office/drawing/2014/main" id="{916B789E-1FFB-4FFF-93C7-7AF13C1936D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31704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764704"/>
            <a:ext cx="8219256" cy="864096"/>
          </a:xfrm>
        </p:spPr>
        <p:txBody>
          <a:bodyPr>
            <a:noAutofit/>
          </a:bodyPr>
          <a:lstStyle/>
          <a:p>
            <a:pPr eaLnBrk="1" hangingPunct="1"/>
            <a:r>
              <a:rPr lang="es-ES" altLang="en-US" dirty="0">
                <a:solidFill>
                  <a:srgbClr val="FF0000"/>
                </a:solidFill>
              </a:rPr>
              <a:t>Preparación del plan de acción
</a:t>
            </a:r>
            <a:endParaRPr lang="en-US" altLang="en-US" dirty="0">
              <a:solidFill>
                <a:srgbClr val="FF0000"/>
              </a:solidFill>
            </a:endParaRPr>
          </a:p>
        </p:txBody>
      </p:sp>
      <p:sp>
        <p:nvSpPr>
          <p:cNvPr id="106499" name="Rectangle 3"/>
          <p:cNvSpPr>
            <a:spLocks noGrp="1" noChangeArrowheads="1"/>
          </p:cNvSpPr>
          <p:nvPr>
            <p:ph idx="1"/>
          </p:nvPr>
        </p:nvSpPr>
        <p:spPr>
          <a:xfrm>
            <a:off x="827584" y="1628800"/>
            <a:ext cx="8064896" cy="4372744"/>
          </a:xfrm>
        </p:spPr>
        <p:txBody>
          <a:bodyPr>
            <a:normAutofit fontScale="92500" lnSpcReduction="20000"/>
          </a:bodyPr>
          <a:lstStyle/>
          <a:p>
            <a:pPr marL="609600" indent="-609600" eaLnBrk="1" hangingPunct="1">
              <a:lnSpc>
                <a:spcPct val="90000"/>
              </a:lnSpc>
              <a:buFontTx/>
              <a:buNone/>
              <a:defRPr/>
            </a:pPr>
            <a:r>
              <a:rPr lang="en-US" sz="2800" dirty="0">
                <a:solidFill>
                  <a:schemeClr val="tx2">
                    <a:lumMod val="75000"/>
                  </a:schemeClr>
                </a:solidFill>
              </a:rPr>
              <a:t>		</a:t>
            </a:r>
            <a:r>
              <a:rPr lang="es-ES" sz="2800" dirty="0">
                <a:solidFill>
                  <a:schemeClr val="tx2">
                    <a:lumMod val="75000"/>
                  </a:schemeClr>
                </a:solidFill>
              </a:rPr>
              <a:t>Sobre la base de la autoevaluación y otras pruebas:
</a:t>
            </a:r>
            <a:endParaRPr lang="en-US" sz="1100" dirty="0">
              <a:solidFill>
                <a:schemeClr val="tx2">
                  <a:lumMod val="75000"/>
                </a:schemeClr>
              </a:solidFill>
            </a:endParaRPr>
          </a:p>
          <a:p>
            <a:pPr marL="719138" indent="-361950" eaLnBrk="1" hangingPunct="1">
              <a:spcBef>
                <a:spcPts val="600"/>
              </a:spcBef>
              <a:buFontTx/>
              <a:buAutoNum type="arabicPeriod"/>
              <a:defRPr/>
            </a:pPr>
            <a:r>
              <a:rPr lang="es-ES" sz="2600" dirty="0"/>
              <a:t>¿Qué áreas tienen puntuaciones altas – áreas de fuerza. ¿Cuáles son las razones del éxito? 
¿Qué áreas tienen puntuaciones bajas? – áreas de mejora.  ¿Cuáles son las razones de las puntuaciones bajas?
¿Cómo se pueden fortalecer aún más las áreas exitosas?
</a:t>
            </a:r>
            <a:r>
              <a:rPr lang="en-GB" sz="2600" dirty="0"/>
              <a:t>¿</a:t>
            </a:r>
            <a:r>
              <a:rPr lang="en-GB" sz="2600" dirty="0" err="1"/>
              <a:t>Cómo</a:t>
            </a:r>
            <a:r>
              <a:rPr lang="en-GB" sz="2600" dirty="0"/>
              <a:t> se </a:t>
            </a:r>
            <a:r>
              <a:rPr lang="en-GB" sz="2600" dirty="0" err="1"/>
              <a:t>pueden</a:t>
            </a:r>
            <a:r>
              <a:rPr lang="en-GB" sz="2600" dirty="0"/>
              <a:t> </a:t>
            </a:r>
            <a:r>
              <a:rPr lang="en-GB" sz="2600" dirty="0" err="1"/>
              <a:t>aplicar</a:t>
            </a:r>
            <a:r>
              <a:rPr lang="en-GB" sz="2600" dirty="0"/>
              <a:t> las </a:t>
            </a:r>
            <a:r>
              <a:rPr lang="en-GB" sz="2600" dirty="0" err="1"/>
              <a:t>estrategias</a:t>
            </a:r>
            <a:r>
              <a:rPr lang="en-GB" sz="2600" dirty="0"/>
              <a:t> </a:t>
            </a:r>
            <a:r>
              <a:rPr lang="en-GB" sz="2600" dirty="0" err="1"/>
              <a:t>exitosas</a:t>
            </a:r>
            <a:r>
              <a:rPr lang="en-GB" sz="2600" dirty="0"/>
              <a:t> a </a:t>
            </a:r>
            <a:r>
              <a:rPr lang="en-GB" sz="2600" dirty="0" err="1"/>
              <a:t>áreas</a:t>
            </a:r>
            <a:r>
              <a:rPr lang="en-GB" sz="2600" dirty="0"/>
              <a:t> </a:t>
            </a:r>
            <a:r>
              <a:rPr lang="en-GB" sz="2600" dirty="0" err="1"/>
              <a:t>menos</a:t>
            </a:r>
            <a:r>
              <a:rPr lang="en-GB" sz="2600" dirty="0"/>
              <a:t> </a:t>
            </a:r>
            <a:r>
              <a:rPr lang="en-GB" sz="2600" dirty="0" err="1"/>
              <a:t>exitosas</a:t>
            </a:r>
            <a:r>
              <a:rPr lang="en-GB" sz="2600" dirty="0"/>
              <a:t>?
</a:t>
            </a:r>
            <a:r>
              <a:rPr lang="es-ES" sz="2600" dirty="0"/>
              <a:t>¿Cuáles son las prioridades para el desarrollo?</a:t>
            </a:r>
            <a:endParaRPr lang="en-GB" sz="2600" dirty="0"/>
          </a:p>
        </p:txBody>
      </p:sp>
    </p:spTree>
    <p:extLst>
      <p:ext uri="{BB962C8B-B14F-4D97-AF65-F5344CB8AC3E}">
        <p14:creationId xmlns:p14="http://schemas.microsoft.com/office/powerpoint/2010/main" val="19248664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57200" y="692696"/>
            <a:ext cx="8229600" cy="936104"/>
          </a:xfrm>
        </p:spPr>
        <p:txBody>
          <a:bodyPr>
            <a:normAutofit fontScale="90000"/>
          </a:bodyPr>
          <a:lstStyle/>
          <a:p>
            <a:r>
              <a:rPr lang="en-GB" altLang="en-US" dirty="0" err="1">
                <a:solidFill>
                  <a:srgbClr val="FF0000"/>
                </a:solidFill>
              </a:rPr>
              <a:t>Planificación</a:t>
            </a:r>
            <a:r>
              <a:rPr lang="en-GB" altLang="en-US" dirty="0">
                <a:solidFill>
                  <a:srgbClr val="FF0000"/>
                </a:solidFill>
              </a:rPr>
              <a:t> de </a:t>
            </a:r>
            <a:r>
              <a:rPr lang="en-GB" altLang="en-US" dirty="0" err="1">
                <a:solidFill>
                  <a:srgbClr val="FF0000"/>
                </a:solidFill>
              </a:rPr>
              <a:t>acciones</a:t>
            </a:r>
            <a:r>
              <a:rPr lang="en-GB" altLang="en-US" dirty="0">
                <a:solidFill>
                  <a:srgbClr val="FF0000"/>
                </a:solidFill>
              </a:rPr>
              <a:t>
</a:t>
            </a:r>
          </a:p>
        </p:txBody>
      </p:sp>
      <p:sp>
        <p:nvSpPr>
          <p:cNvPr id="11268" name="Rectangle 3"/>
          <p:cNvSpPr>
            <a:spLocks noGrp="1" noChangeArrowheads="1"/>
          </p:cNvSpPr>
          <p:nvPr>
            <p:ph idx="1"/>
          </p:nvPr>
        </p:nvSpPr>
        <p:spPr>
          <a:xfrm>
            <a:off x="755576" y="1772816"/>
            <a:ext cx="8229600" cy="4093915"/>
          </a:xfrm>
        </p:spPr>
        <p:txBody>
          <a:bodyPr>
            <a:normAutofit lnSpcReduction="10000"/>
          </a:bodyPr>
          <a:lstStyle/>
          <a:p>
            <a:pPr marL="0" indent="0">
              <a:lnSpc>
                <a:spcPct val="90000"/>
              </a:lnSpc>
              <a:buFont typeface="Arial" charset="0"/>
              <a:buNone/>
              <a:defRPr/>
            </a:pPr>
            <a:r>
              <a:rPr lang="es-ES" sz="2800" dirty="0"/>
              <a:t>Un plan de acción generalmente incluirá:</a:t>
            </a:r>
          </a:p>
          <a:p>
            <a:pPr marL="0" indent="0">
              <a:lnSpc>
                <a:spcPct val="90000"/>
              </a:lnSpc>
              <a:buFont typeface="Arial" charset="0"/>
              <a:buNone/>
              <a:defRPr/>
            </a:pPr>
            <a:r>
              <a:rPr lang="en-GB" sz="2800" dirty="0" err="1"/>
              <a:t>Objetivos</a:t>
            </a:r>
            <a:r>
              <a:rPr lang="en-GB" sz="2800" dirty="0"/>
              <a:t> SMART (</a:t>
            </a:r>
            <a:r>
              <a:rPr lang="en-GB" sz="2800" dirty="0" err="1"/>
              <a:t>resultados</a:t>
            </a:r>
            <a:r>
              <a:rPr lang="en-GB" sz="2800" dirty="0"/>
              <a:t>)
	</a:t>
            </a:r>
            <a:r>
              <a:rPr lang="es-ES" sz="2800" dirty="0"/>
              <a:t>Una estrategia clara para alcanzar los objetivos </a:t>
            </a:r>
            <a:endParaRPr lang="en-GB" sz="2800" dirty="0"/>
          </a:p>
          <a:p>
            <a:pPr marL="638175" indent="-457200">
              <a:lnSpc>
                <a:spcPct val="90000"/>
              </a:lnSpc>
              <a:defRPr/>
            </a:pPr>
            <a:r>
              <a:rPr lang="es-ES" sz="2800" dirty="0"/>
              <a:t>Implicaciones de recursos y cómo se van a  gestionar
</a:t>
            </a:r>
            <a:r>
              <a:rPr lang="en-GB" sz="2800" dirty="0" err="1"/>
              <a:t>Funciones</a:t>
            </a:r>
            <a:r>
              <a:rPr lang="en-GB" sz="2800" dirty="0"/>
              <a:t> y </a:t>
            </a:r>
            <a:r>
              <a:rPr lang="en-GB" sz="2800" dirty="0" err="1"/>
              <a:t>responsabilidades</a:t>
            </a:r>
            <a:endParaRPr lang="en-GB" sz="2800" dirty="0"/>
          </a:p>
          <a:p>
            <a:pPr marL="638175" indent="-457200">
              <a:lnSpc>
                <a:spcPct val="90000"/>
              </a:lnSpc>
              <a:defRPr/>
            </a:pPr>
            <a:r>
              <a:rPr lang="es-ES" sz="2800" dirty="0"/>
              <a:t>Un calendario para alcanzar los objetivos
Arreglos de monitoreo y revisión pertinentes a los objetivos</a:t>
            </a:r>
            <a:endParaRPr lang="en-GB" sz="2800" dirty="0"/>
          </a:p>
        </p:txBody>
      </p:sp>
    </p:spTree>
    <p:extLst>
      <p:ext uri="{BB962C8B-B14F-4D97-AF65-F5344CB8AC3E}">
        <p14:creationId xmlns:p14="http://schemas.microsoft.com/office/powerpoint/2010/main" val="29048247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1500" y="1268759"/>
            <a:ext cx="9108504" cy="792089"/>
          </a:xfrm>
        </p:spPr>
        <p:txBody>
          <a:bodyPr>
            <a:noAutofit/>
          </a:bodyPr>
          <a:lstStyle/>
          <a:p>
            <a:pPr eaLnBrk="1" hangingPunct="1"/>
            <a:r>
              <a:rPr lang="es-ES" altLang="en-US" sz="3400" dirty="0">
                <a:solidFill>
                  <a:srgbClr val="FF0000"/>
                </a:solidFill>
              </a:rPr>
              <a:t>Escribir planes de acción: ¿Qué? ¿Cómo? ¿Cuando? ¿Quién?</a:t>
            </a:r>
            <a:br>
              <a:rPr lang="es-ES" altLang="en-US" sz="3400" dirty="0">
                <a:solidFill>
                  <a:srgbClr val="FF0000"/>
                </a:solidFill>
              </a:rPr>
            </a:br>
            <a:r>
              <a:rPr lang="es-ES" altLang="en-US" sz="3400" dirty="0">
                <a:solidFill>
                  <a:srgbClr val="FF0000"/>
                </a:solidFill>
              </a:rPr>
              <a:t>
</a:t>
            </a:r>
            <a:endParaRPr lang="en-US" altLang="en-US" sz="3400" dirty="0">
              <a:solidFill>
                <a:srgbClr val="FF0000"/>
              </a:solidFill>
            </a:endParaRPr>
          </a:p>
        </p:txBody>
      </p:sp>
      <p:sp>
        <p:nvSpPr>
          <p:cNvPr id="15363" name="Rectangle 3"/>
          <p:cNvSpPr>
            <a:spLocks noGrp="1" noChangeArrowheads="1"/>
          </p:cNvSpPr>
          <p:nvPr>
            <p:ph idx="1"/>
          </p:nvPr>
        </p:nvSpPr>
        <p:spPr>
          <a:xfrm>
            <a:off x="143508" y="1628800"/>
            <a:ext cx="9000492" cy="5105326"/>
          </a:xfrm>
        </p:spPr>
        <p:txBody>
          <a:bodyPr>
            <a:normAutofit/>
          </a:bodyPr>
          <a:lstStyle/>
          <a:p>
            <a:pPr marL="814388" indent="-457200" eaLnBrk="1" hangingPunct="1">
              <a:spcBef>
                <a:spcPts val="600"/>
              </a:spcBef>
              <a:buFont typeface="+mj-lt"/>
              <a:buAutoNum type="arabicPeriod"/>
            </a:pPr>
            <a:r>
              <a:rPr lang="es-ES" altLang="en-US" sz="2000" dirty="0">
                <a:latin typeface="+mj-lt"/>
              </a:rPr>
              <a:t>Desarrollar objetivos SMART (específicos, medibles, realistas y limitados por el tiempo)
Priorizar las metas y desarrollar objetivos a corto y largo plazo</a:t>
            </a:r>
            <a:endParaRPr lang="en-GB" altLang="en-US" sz="2000" dirty="0">
              <a:latin typeface="+mj-lt"/>
            </a:endParaRPr>
          </a:p>
          <a:p>
            <a:pPr marL="814388" indent="-457200">
              <a:spcBef>
                <a:spcPts val="600"/>
              </a:spcBef>
              <a:buFont typeface="+mj-lt"/>
              <a:buAutoNum type="arabicPeriod"/>
            </a:pPr>
            <a:r>
              <a:rPr lang="es-ES" altLang="en-US" sz="2000" dirty="0">
                <a:latin typeface="+mj-lt"/>
              </a:rPr>
              <a:t>Escribir una estrategia – qué se hará por quién y cuándo
Decidir quién asumirá la responsabilidad de alcanzar cada uno de los objetivos</a:t>
            </a:r>
            <a:endParaRPr lang="en-GB" altLang="en-US" sz="2000" dirty="0">
              <a:latin typeface="+mj-lt"/>
            </a:endParaRPr>
          </a:p>
          <a:p>
            <a:pPr marL="814388" indent="-457200" eaLnBrk="1" hangingPunct="1">
              <a:spcBef>
                <a:spcPts val="600"/>
              </a:spcBef>
              <a:buFont typeface="+mj-lt"/>
              <a:buAutoNum type="arabicPeriod"/>
            </a:pPr>
            <a:r>
              <a:rPr lang="es-ES" altLang="en-US" sz="2000" dirty="0">
                <a:latin typeface="+mj-lt"/>
              </a:rPr>
              <a:t>Identificar los recursos y el tiempo necesarios para alcanzar los objetivos
Elaborar un programa de formación para el personal</a:t>
            </a:r>
            <a:endParaRPr lang="en-GB" altLang="en-US" sz="2000" dirty="0">
              <a:latin typeface="+mj-lt"/>
            </a:endParaRPr>
          </a:p>
          <a:p>
            <a:pPr marL="814388" indent="-457200" eaLnBrk="1" hangingPunct="1">
              <a:spcBef>
                <a:spcPts val="600"/>
              </a:spcBef>
              <a:buFont typeface="+mj-lt"/>
              <a:buAutoNum type="arabicPeriod"/>
            </a:pPr>
            <a:r>
              <a:rPr lang="es-ES" altLang="en-US" sz="2000" dirty="0">
                <a:latin typeface="+mj-lt"/>
              </a:rPr>
              <a:t>Decidir cómo y cuándo se supervisarán los progresos en el logro de los objetivos
Decidir cuándo se revisará el plan de acción y se creará un nuevo plan de acción</a:t>
            </a:r>
            <a:endParaRPr lang="en-GB" altLang="en-US" sz="2000" dirty="0">
              <a:latin typeface="+mj-lt"/>
            </a:endParaRPr>
          </a:p>
        </p:txBody>
      </p:sp>
    </p:spTree>
    <p:extLst>
      <p:ext uri="{BB962C8B-B14F-4D97-AF65-F5344CB8AC3E}">
        <p14:creationId xmlns:p14="http://schemas.microsoft.com/office/powerpoint/2010/main" val="4272074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95404" y="854909"/>
            <a:ext cx="8229600" cy="990600"/>
          </a:xfrm>
        </p:spPr>
        <p:txBody>
          <a:bodyPr>
            <a:normAutofit fontScale="90000"/>
          </a:bodyPr>
          <a:lstStyle/>
          <a:p>
            <a:pPr eaLnBrk="1" hangingPunct="1"/>
            <a:r>
              <a:rPr lang="en-GB" altLang="en-US" sz="4000" dirty="0" err="1">
                <a:solidFill>
                  <a:srgbClr val="FF0000"/>
                </a:solidFill>
              </a:rPr>
              <a:t>Expectativas</a:t>
            </a:r>
            <a:r>
              <a:rPr lang="en-GB" altLang="en-US" sz="4000" dirty="0">
                <a:solidFill>
                  <a:srgbClr val="FF0000"/>
                </a:solidFill>
              </a:rPr>
              <a:t> e </a:t>
            </a:r>
            <a:r>
              <a:rPr lang="en-GB" altLang="en-US" sz="4000" dirty="0" err="1">
                <a:solidFill>
                  <a:srgbClr val="FF0000"/>
                </a:solidFill>
              </a:rPr>
              <a:t>inquietudes</a:t>
            </a:r>
            <a:r>
              <a:rPr lang="en-GB" altLang="en-US" sz="4000" dirty="0">
                <a:solidFill>
                  <a:srgbClr val="FF0000"/>
                </a:solidFill>
              </a:rPr>
              <a:t> 
</a:t>
            </a:r>
            <a:endParaRPr lang="en-US" altLang="en-US" sz="4000" dirty="0">
              <a:solidFill>
                <a:srgbClr val="FF0000"/>
              </a:solidFill>
            </a:endParaRPr>
          </a:p>
        </p:txBody>
      </p:sp>
      <p:sp>
        <p:nvSpPr>
          <p:cNvPr id="4" name="Content Placeholder 3"/>
          <p:cNvSpPr>
            <a:spLocks noGrp="1"/>
          </p:cNvSpPr>
          <p:nvPr>
            <p:ph idx="1"/>
          </p:nvPr>
        </p:nvSpPr>
        <p:spPr>
          <a:xfrm>
            <a:off x="495404" y="1845509"/>
            <a:ext cx="8352928" cy="4660776"/>
          </a:xfrm>
        </p:spPr>
        <p:txBody>
          <a:bodyPr rtlCol="0">
            <a:normAutofit lnSpcReduction="10000"/>
          </a:bodyPr>
          <a:lstStyle/>
          <a:p>
            <a:pPr marL="271463" indent="-271463" algn="just" eaLnBrk="1" fontAlgn="auto" hangingPunct="1">
              <a:spcBef>
                <a:spcPts val="600"/>
              </a:spcBef>
              <a:spcAft>
                <a:spcPts val="0"/>
              </a:spcAft>
              <a:buFont typeface="+mj-lt"/>
              <a:buAutoNum type="arabicPeriod"/>
              <a:defRPr/>
            </a:pPr>
            <a:r>
              <a:rPr lang="es-ES" sz="2600" dirty="0"/>
              <a:t>En parejas, considere lo que le gustaría obtener del entrenamiento, y cualquier preocupación que tenga al respecto.    
Individualmente, anote una expectativa y una preocupación sobre las notas adhesivas en caracteres GRANDES que se puedan leer fácilmente.
Coloque las notas en el gráfico correspondiente en la pared.</a:t>
            </a:r>
            <a:endParaRPr lang="en-US" sz="2600" dirty="0"/>
          </a:p>
          <a:p>
            <a:pPr marL="271463" indent="-271463" algn="just" eaLnBrk="1" fontAlgn="auto" hangingPunct="1">
              <a:spcBef>
                <a:spcPts val="600"/>
              </a:spcBef>
              <a:spcAft>
                <a:spcPts val="0"/>
              </a:spcAft>
              <a:buFont typeface="+mj-lt"/>
              <a:buAutoNum type="arabicPeriod"/>
              <a:defRPr/>
            </a:pPr>
            <a:r>
              <a:rPr lang="es-ES" sz="2600" dirty="0"/>
              <a:t>Si su nota es la misma, o casi la misma que otra en el gráfico por favor colóquela encima de la nota similar.</a:t>
            </a:r>
            <a:endParaRPr lang="en-US" sz="2600" dirty="0"/>
          </a:p>
        </p:txBody>
      </p:sp>
      <p:sp>
        <p:nvSpPr>
          <p:cNvPr id="2" name="CuadroTexto 1">
            <a:extLst>
              <a:ext uri="{FF2B5EF4-FFF2-40B4-BE49-F238E27FC236}">
                <a16:creationId xmlns:a16="http://schemas.microsoft.com/office/drawing/2014/main" id="{83C8412D-8FB2-4BBC-9EFA-D50EA9CBFEDF}"/>
              </a:ext>
            </a:extLst>
          </p:cNvPr>
          <p:cNvSpPr txBox="1"/>
          <p:nvPr/>
        </p:nvSpPr>
        <p:spPr>
          <a:xfrm>
            <a:off x="611560" y="260648"/>
            <a:ext cx="5616624" cy="954107"/>
          </a:xfrm>
          <a:prstGeom prst="rect">
            <a:avLst/>
          </a:prstGeom>
          <a:noFill/>
        </p:spPr>
        <p:txBody>
          <a:bodyPr wrap="square" rtlCol="0">
            <a:spAutoFit/>
          </a:bodyPr>
          <a:lstStyle/>
          <a:p>
            <a:r>
              <a:rPr lang="es-ES" sz="2800" b="1" dirty="0">
                <a:solidFill>
                  <a:schemeClr val="accent2"/>
                </a:solidFill>
              </a:rPr>
              <a:t>ACTIVIDAD EN GRUPO 10 min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379240"/>
          </a:xfrm>
        </p:spPr>
        <p:txBody>
          <a:bodyPr>
            <a:normAutofit fontScale="90000"/>
          </a:bodyPr>
          <a:lstStyle/>
          <a:p>
            <a:r>
              <a:rPr lang="en-GB" dirty="0">
                <a:solidFill>
                  <a:srgbClr val="FF0000"/>
                </a:solidFill>
              </a:rPr>
              <a:t>¡El </a:t>
            </a:r>
            <a:r>
              <a:rPr lang="en-GB" dirty="0" err="1">
                <a:solidFill>
                  <a:srgbClr val="FF0000"/>
                </a:solidFill>
              </a:rPr>
              <a:t>milagro</a:t>
            </a:r>
            <a:r>
              <a:rPr lang="en-GB" dirty="0">
                <a:solidFill>
                  <a:srgbClr val="FF0000"/>
                </a:solidFill>
              </a:rPr>
              <a:t> ha </a:t>
            </a:r>
            <a:r>
              <a:rPr lang="en-GB" dirty="0" err="1">
                <a:solidFill>
                  <a:srgbClr val="FF0000"/>
                </a:solidFill>
              </a:rPr>
              <a:t>ocurrido</a:t>
            </a:r>
            <a:r>
              <a:rPr lang="en-GB" dirty="0">
                <a:solidFill>
                  <a:srgbClr val="FF0000"/>
                </a:solidFill>
              </a:rPr>
              <a:t>!
</a:t>
            </a:r>
          </a:p>
        </p:txBody>
      </p:sp>
      <p:sp>
        <p:nvSpPr>
          <p:cNvPr id="3" name="Content Placeholder 2"/>
          <p:cNvSpPr>
            <a:spLocks noGrp="1"/>
          </p:cNvSpPr>
          <p:nvPr>
            <p:ph idx="1"/>
          </p:nvPr>
        </p:nvSpPr>
        <p:spPr>
          <a:xfrm>
            <a:off x="457200" y="1600200"/>
            <a:ext cx="8382000" cy="4525963"/>
          </a:xfrm>
        </p:spPr>
        <p:txBody>
          <a:bodyPr>
            <a:normAutofit fontScale="77500" lnSpcReduction="20000"/>
          </a:bodyPr>
          <a:lstStyle/>
          <a:p>
            <a:pPr marL="0" indent="0">
              <a:buNone/>
            </a:pPr>
            <a:r>
              <a:rPr lang="es-ES" dirty="0">
                <a:solidFill>
                  <a:schemeClr val="tx2"/>
                </a:solidFill>
              </a:rPr>
              <a:t>Se despierta por la mañana y hay “convivencia” en su escuela 
</a:t>
            </a:r>
            <a:r>
              <a:rPr lang="es-ES" dirty="0"/>
              <a:t>¿Qué valores fundamentales se aplicarían en la escuela?
¿Qué estarían haciendo los miembros de la comunidad escolar y cómo estarían hablando o relacionándose entre sí?
¿Cómo se organizaría la escuela en áreas clave como el currículo, los sistemas de apoyo, el espacio ambiental por dentro y por fuera?
</a:t>
            </a:r>
            <a:r>
              <a:rPr lang="es-ES" dirty="0">
                <a:solidFill>
                  <a:schemeClr val="tx2"/>
                </a:solidFill>
              </a:rPr>
              <a:t>Analice las respuestas a estas preguntas con un compañero durante 5 minutos
</a:t>
            </a:r>
            <a:endParaRPr lang="en-GB" dirty="0"/>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50</a:t>
            </a:fld>
            <a:endParaRPr lang="en-US" dirty="0"/>
          </a:p>
        </p:txBody>
      </p:sp>
      <p:sp>
        <p:nvSpPr>
          <p:cNvPr id="5" name="CuadroTexto 4">
            <a:extLst>
              <a:ext uri="{FF2B5EF4-FFF2-40B4-BE49-F238E27FC236}">
                <a16:creationId xmlns:a16="http://schemas.microsoft.com/office/drawing/2014/main" id="{E1430207-2BAF-453A-8C30-05699B9453E0}"/>
              </a:ext>
            </a:extLst>
          </p:cNvPr>
          <p:cNvSpPr txBox="1"/>
          <p:nvPr/>
        </p:nvSpPr>
        <p:spPr>
          <a:xfrm>
            <a:off x="683568" y="305423"/>
            <a:ext cx="5616624" cy="954107"/>
          </a:xfrm>
          <a:prstGeom prst="rect">
            <a:avLst/>
          </a:prstGeom>
          <a:noFill/>
        </p:spPr>
        <p:txBody>
          <a:bodyPr wrap="square" rtlCol="0">
            <a:spAutoFit/>
          </a:bodyPr>
          <a:lstStyle/>
          <a:p>
            <a:r>
              <a:rPr lang="es-ES" sz="2800" b="1" dirty="0">
                <a:solidFill>
                  <a:schemeClr val="accent2"/>
                </a:solidFill>
              </a:rPr>
              <a:t>ACTIVIDAD EN GRUPO 15 min
</a:t>
            </a:r>
          </a:p>
        </p:txBody>
      </p:sp>
    </p:spTree>
    <p:extLst>
      <p:ext uri="{BB962C8B-B14F-4D97-AF65-F5344CB8AC3E}">
        <p14:creationId xmlns:p14="http://schemas.microsoft.com/office/powerpoint/2010/main" val="29412184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7778"/>
            <a:ext cx="8229600" cy="789014"/>
          </a:xfrm>
        </p:spPr>
        <p:txBody>
          <a:bodyPr/>
          <a:lstStyle/>
          <a:p>
            <a:r>
              <a:rPr lang="en-GB" dirty="0">
                <a:solidFill>
                  <a:srgbClr val="FF0000"/>
                </a:solidFill>
              </a:rPr>
              <a:t>Casos </a:t>
            </a:r>
            <a:r>
              <a:rPr lang="en-GB" dirty="0" err="1">
                <a:solidFill>
                  <a:srgbClr val="FF0000"/>
                </a:solidFill>
              </a:rPr>
              <a:t>prácticos</a:t>
            </a:r>
            <a:r>
              <a:rPr lang="en-GB" dirty="0">
                <a:solidFill>
                  <a:srgbClr val="FF0000"/>
                </a:solidFill>
              </a:rPr>
              <a:t>
</a:t>
            </a:r>
          </a:p>
        </p:txBody>
      </p:sp>
      <p:sp>
        <p:nvSpPr>
          <p:cNvPr id="3" name="Content Placeholder 2"/>
          <p:cNvSpPr>
            <a:spLocks noGrp="1"/>
          </p:cNvSpPr>
          <p:nvPr>
            <p:ph idx="1"/>
          </p:nvPr>
        </p:nvSpPr>
        <p:spPr>
          <a:xfrm>
            <a:off x="539552" y="1409520"/>
            <a:ext cx="8229600" cy="4876800"/>
          </a:xfrm>
        </p:spPr>
        <p:txBody>
          <a:bodyPr>
            <a:noAutofit/>
          </a:bodyPr>
          <a:lstStyle/>
          <a:p>
            <a:pPr marL="0" indent="0">
              <a:buNone/>
            </a:pPr>
            <a:r>
              <a:rPr lang="en-GB" sz="1600" b="1" dirty="0"/>
              <a:t>Escuela A
</a:t>
            </a:r>
            <a:r>
              <a:rPr lang="es-ES" sz="1600" dirty="0"/>
              <a:t>Los profesores, pero no el resto del personal de la escuela, han sido objeto de formación como parte del programa </a:t>
            </a:r>
            <a:r>
              <a:rPr lang="es-ES" sz="1600" dirty="0" err="1"/>
              <a:t>antibullying</a:t>
            </a:r>
            <a:r>
              <a:rPr lang="es-ES" sz="1600" dirty="0"/>
              <a:t>. Han acordado una definición del acoso que incluye violencia verbal y emocional, así como física. Han llevado a cabo una </a:t>
            </a:r>
            <a:r>
              <a:rPr lang="es-ES" sz="1600" dirty="0" err="1"/>
              <a:t>autorevisión</a:t>
            </a:r>
            <a:r>
              <a:rPr lang="es-ES" sz="1600" dirty="0"/>
              <a:t> de la situación actual con respecto al acoso escolar y tienen una clara política </a:t>
            </a:r>
            <a:r>
              <a:rPr lang="es-ES" sz="1600" dirty="0" err="1"/>
              <a:t>antibullying</a:t>
            </a:r>
            <a:r>
              <a:rPr lang="es-ES" sz="1600" dirty="0"/>
              <a:t>. La revisión identificó un problema de acoso durante los descansos, y también antes y después de la escuela. Los padres dicen que éstos están aumentando. El enfoque de los maestros se centra en las normas de comportamiento durante las clases y no están dispuestos a asumir la responsabilidad de lo que suceda fuera de la de clase.
</a:t>
            </a:r>
            <a:r>
              <a:rPr lang="en-GB" sz="1600" b="1" dirty="0"/>
              <a:t>Escuela B
</a:t>
            </a:r>
            <a:r>
              <a:rPr lang="es-ES" sz="1600" dirty="0"/>
              <a:t>La escuela tiene un programa bien establecido de aprendizaje social y emocional. Aunque hay poca documentación escrita sobre el acoso escolar, el equipo de liderazgo siempre se ha enorgullecido de ser capaz de identificar y lidiar con el acoso físico y pocos incidentes se reportan ahora. La mayoría del personal había estado en la escuela durante mucho tiempo y estaban contentos con esta situación, pero recientemente un número de ellos se han retirado y el nuevo personal no está seguro acerca de cómo responder a cualquier comportamiento violento que se encuentren. Los estudiantes dicen que el acoso cibernético es ahora un problema creciente y su extensión no se conoce. </a:t>
            </a:r>
            <a:endParaRPr lang="en-GB" sz="1600" dirty="0"/>
          </a:p>
        </p:txBody>
      </p:sp>
      <p:sp>
        <p:nvSpPr>
          <p:cNvPr id="4" name="Slide Number Placeholder 3"/>
          <p:cNvSpPr>
            <a:spLocks noGrp="1"/>
          </p:cNvSpPr>
          <p:nvPr>
            <p:ph type="sldNum" sz="quarter" idx="12"/>
          </p:nvPr>
        </p:nvSpPr>
        <p:spPr/>
        <p:txBody>
          <a:bodyPr/>
          <a:lstStyle/>
          <a:p>
            <a:r>
              <a:rPr lang="en-US"/>
              <a:t>1. </a:t>
            </a:r>
            <a:fld id="{0BBECC2B-A114-4847-BFC2-01A404B31E28}" type="slidenum">
              <a:rPr lang="en-US" smtClean="0"/>
              <a:pPr/>
              <a:t>51</a:t>
            </a:fld>
            <a:endParaRPr lang="en-US" dirty="0"/>
          </a:p>
        </p:txBody>
      </p:sp>
      <p:sp>
        <p:nvSpPr>
          <p:cNvPr id="5" name="CuadroTexto 4">
            <a:extLst>
              <a:ext uri="{FF2B5EF4-FFF2-40B4-BE49-F238E27FC236}">
                <a16:creationId xmlns:a16="http://schemas.microsoft.com/office/drawing/2014/main" id="{530B82EF-1829-40CC-A7FA-825482B4AF4F}"/>
              </a:ext>
            </a:extLst>
          </p:cNvPr>
          <p:cNvSpPr txBox="1"/>
          <p:nvPr/>
        </p:nvSpPr>
        <p:spPr>
          <a:xfrm>
            <a:off x="539552" y="126036"/>
            <a:ext cx="5616624" cy="954107"/>
          </a:xfrm>
          <a:prstGeom prst="rect">
            <a:avLst/>
          </a:prstGeom>
          <a:noFill/>
        </p:spPr>
        <p:txBody>
          <a:bodyPr wrap="square" rtlCol="0">
            <a:spAutoFit/>
          </a:bodyPr>
          <a:lstStyle/>
          <a:p>
            <a:r>
              <a:rPr lang="es-ES" sz="2800" b="1" dirty="0">
                <a:solidFill>
                  <a:schemeClr val="accent2"/>
                </a:solidFill>
              </a:rPr>
              <a:t>ACTIVIDAD EN GRUPO 15 min
</a:t>
            </a:r>
          </a:p>
        </p:txBody>
      </p:sp>
    </p:spTree>
    <p:extLst>
      <p:ext uri="{BB962C8B-B14F-4D97-AF65-F5344CB8AC3E}">
        <p14:creationId xmlns:p14="http://schemas.microsoft.com/office/powerpoint/2010/main" val="4450463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F439BC-E5BB-4065-A5B9-38F7EB737588}"/>
              </a:ext>
            </a:extLst>
          </p:cNvPr>
          <p:cNvSpPr>
            <a:spLocks noGrp="1"/>
          </p:cNvSpPr>
          <p:nvPr>
            <p:ph type="title"/>
          </p:nvPr>
        </p:nvSpPr>
        <p:spPr>
          <a:xfrm>
            <a:off x="457200" y="908720"/>
            <a:ext cx="8229600" cy="1224136"/>
          </a:xfrm>
        </p:spPr>
        <p:txBody>
          <a:bodyPr/>
          <a:lstStyle/>
          <a:p>
            <a:r>
              <a:rPr lang="en-US" dirty="0" err="1">
                <a:solidFill>
                  <a:srgbClr val="FF0000"/>
                </a:solidFill>
              </a:rPr>
              <a:t>Recomendaciones</a:t>
            </a:r>
            <a:r>
              <a:rPr lang="en-US" dirty="0">
                <a:solidFill>
                  <a:srgbClr val="FF0000"/>
                </a:solidFill>
              </a:rPr>
              <a:t> del personal
</a:t>
            </a:r>
          </a:p>
        </p:txBody>
      </p:sp>
      <p:sp>
        <p:nvSpPr>
          <p:cNvPr id="3" name="Tijdelijke aanduiding voor inhoud 2">
            <a:extLst>
              <a:ext uri="{FF2B5EF4-FFF2-40B4-BE49-F238E27FC236}">
                <a16:creationId xmlns:a16="http://schemas.microsoft.com/office/drawing/2014/main" id="{17A49810-2E34-4BBC-9162-25675B30B13E}"/>
              </a:ext>
            </a:extLst>
          </p:cNvPr>
          <p:cNvSpPr>
            <a:spLocks noGrp="1"/>
          </p:cNvSpPr>
          <p:nvPr>
            <p:ph idx="1"/>
          </p:nvPr>
        </p:nvSpPr>
        <p:spPr>
          <a:xfrm>
            <a:off x="457200" y="2132856"/>
            <a:ext cx="8229600" cy="3993307"/>
          </a:xfrm>
        </p:spPr>
        <p:txBody>
          <a:bodyPr/>
          <a:lstStyle/>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r>
              <a:rPr lang="en-US" dirty="0"/>
              <a:t>Xxx</a:t>
            </a:r>
          </a:p>
          <a:p>
            <a:pPr marL="514350" indent="-514350">
              <a:buFont typeface="+mj-lt"/>
              <a:buAutoNum type="arabicPeriod"/>
            </a:pPr>
            <a:endParaRPr lang="en-US" dirty="0"/>
          </a:p>
        </p:txBody>
      </p:sp>
    </p:spTree>
    <p:extLst>
      <p:ext uri="{BB962C8B-B14F-4D97-AF65-F5344CB8AC3E}">
        <p14:creationId xmlns:p14="http://schemas.microsoft.com/office/powerpoint/2010/main" val="13912427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09639"/>
            <a:ext cx="8812088" cy="1316036"/>
          </a:xfrm>
        </p:spPr>
        <p:txBody>
          <a:bodyPr>
            <a:noAutofit/>
          </a:bodyPr>
          <a:lstStyle/>
          <a:p>
            <a:pPr algn="r"/>
            <a:r>
              <a:rPr lang="es-ES" sz="4000" dirty="0">
                <a:solidFill>
                  <a:srgbClr val="FF0000"/>
                </a:solidFill>
              </a:rPr>
              <a:t>Comunicar y supervisar </a:t>
            </a:r>
            <a:r>
              <a:rPr lang="es-ES" sz="4000">
                <a:solidFill>
                  <a:srgbClr val="FF0000"/>
                </a:solidFill>
              </a:rPr>
              <a:t>la política antibullying</a:t>
            </a:r>
            <a:r>
              <a:rPr lang="es-ES" sz="4000" dirty="0">
                <a:solidFill>
                  <a:srgbClr val="FF0000"/>
                </a:solidFill>
              </a:rPr>
              <a:t> de la escuela 
</a:t>
            </a:r>
            <a:endParaRPr lang="en-GB" sz="4000" dirty="0">
              <a:solidFill>
                <a:srgbClr val="FF0000"/>
              </a:solidFill>
            </a:endParaRPr>
          </a:p>
        </p:txBody>
      </p:sp>
      <p:sp>
        <p:nvSpPr>
          <p:cNvPr id="3" name="Content Placeholder 2"/>
          <p:cNvSpPr>
            <a:spLocks noGrp="1"/>
          </p:cNvSpPr>
          <p:nvPr>
            <p:ph idx="1"/>
          </p:nvPr>
        </p:nvSpPr>
        <p:spPr>
          <a:xfrm>
            <a:off x="539552" y="2492896"/>
            <a:ext cx="8305800" cy="4495800"/>
          </a:xfrm>
        </p:spPr>
        <p:txBody>
          <a:bodyPr/>
          <a:lstStyle/>
          <a:p>
            <a:pPr marL="0" indent="0">
              <a:buNone/>
            </a:pPr>
            <a:r>
              <a:rPr lang="es-ES" dirty="0"/>
              <a:t>Trabaje en grupos de 3 para discutir brevemente cómo su política escolar sobre la reducción de la violencia será
</a:t>
            </a:r>
            <a:r>
              <a:rPr lang="en-GB" dirty="0"/>
              <a:t>	</a:t>
            </a:r>
            <a:r>
              <a:rPr lang="en-GB" dirty="0">
                <a:solidFill>
                  <a:schemeClr val="tx2"/>
                </a:solidFill>
              </a:rPr>
              <a:t>a) </a:t>
            </a:r>
            <a:r>
              <a:rPr lang="en-GB" dirty="0" err="1">
                <a:solidFill>
                  <a:schemeClr val="tx2"/>
                </a:solidFill>
              </a:rPr>
              <a:t>comunicada</a:t>
            </a:r>
            <a:r>
              <a:rPr lang="en-GB" dirty="0">
                <a:solidFill>
                  <a:schemeClr val="tx2"/>
                </a:solidFill>
              </a:rPr>
              <a:t> a </a:t>
            </a:r>
            <a:r>
              <a:rPr lang="en-GB" dirty="0" err="1">
                <a:solidFill>
                  <a:schemeClr val="tx2"/>
                </a:solidFill>
              </a:rPr>
              <a:t>todas</a:t>
            </a:r>
            <a:r>
              <a:rPr lang="en-GB" dirty="0">
                <a:solidFill>
                  <a:schemeClr val="tx2"/>
                </a:solidFill>
              </a:rPr>
              <a:t> las </a:t>
            </a:r>
            <a:r>
              <a:rPr lang="en-GB" dirty="0" err="1">
                <a:solidFill>
                  <a:schemeClr val="tx2"/>
                </a:solidFill>
              </a:rPr>
              <a:t>partes</a:t>
            </a:r>
            <a:r>
              <a:rPr lang="en-GB" dirty="0">
                <a:solidFill>
                  <a:schemeClr val="tx2"/>
                </a:solidFill>
              </a:rPr>
              <a:t> </a:t>
            </a:r>
            <a:r>
              <a:rPr lang="en-GB" dirty="0" err="1">
                <a:solidFill>
                  <a:schemeClr val="tx2"/>
                </a:solidFill>
              </a:rPr>
              <a:t>interesadas</a:t>
            </a:r>
            <a:r>
              <a:rPr lang="en-GB" dirty="0">
                <a:solidFill>
                  <a:schemeClr val="tx2"/>
                </a:solidFill>
              </a:rPr>
              <a:t>
	b) </a:t>
            </a:r>
            <a:r>
              <a:rPr lang="en-GB" dirty="0" err="1">
                <a:solidFill>
                  <a:schemeClr val="tx2"/>
                </a:solidFill>
              </a:rPr>
              <a:t>monitorizada</a:t>
            </a:r>
            <a:r>
              <a:rPr lang="en-GB" dirty="0">
                <a:solidFill>
                  <a:schemeClr val="tx2"/>
                </a:solidFill>
              </a:rPr>
              <a:t> y </a:t>
            </a:r>
            <a:r>
              <a:rPr lang="en-GB" dirty="0" err="1">
                <a:solidFill>
                  <a:schemeClr val="tx2"/>
                </a:solidFill>
              </a:rPr>
              <a:t>actualizada</a:t>
            </a:r>
            <a:r>
              <a:rPr lang="en-GB" dirty="0">
                <a:solidFill>
                  <a:schemeClr val="tx2"/>
                </a:solidFill>
              </a:rPr>
              <a:t> </a:t>
            </a:r>
            <a:r>
              <a:rPr lang="en-GB" dirty="0" err="1">
                <a:solidFill>
                  <a:schemeClr val="tx2"/>
                </a:solidFill>
              </a:rPr>
              <a:t>regularmente</a:t>
            </a:r>
            <a:endParaRPr lang="en-GB" dirty="0">
              <a:solidFill>
                <a:schemeClr val="tx2"/>
              </a:solidFill>
            </a:endParaRPr>
          </a:p>
        </p:txBody>
      </p:sp>
      <p:sp>
        <p:nvSpPr>
          <p:cNvPr id="4" name="Slide Number Placeholder 3"/>
          <p:cNvSpPr>
            <a:spLocks noGrp="1"/>
          </p:cNvSpPr>
          <p:nvPr>
            <p:ph type="sldNum" sz="quarter" idx="12"/>
          </p:nvPr>
        </p:nvSpPr>
        <p:spPr/>
        <p:txBody>
          <a:bodyPr/>
          <a:lstStyle/>
          <a:p>
            <a:pPr>
              <a:defRPr/>
            </a:pPr>
            <a:r>
              <a:rPr lang="en-US" dirty="0"/>
              <a:t>1.</a:t>
            </a:r>
            <a:fld id="{64DDB948-8E47-49F4-B698-8E2E7AC2DF63}" type="slidenum">
              <a:rPr lang="en-US" smtClean="0"/>
              <a:pPr>
                <a:defRPr/>
              </a:pPr>
              <a:t>53</a:t>
            </a:fld>
            <a:endParaRPr lang="en-US" dirty="0"/>
          </a:p>
        </p:txBody>
      </p:sp>
      <p:sp>
        <p:nvSpPr>
          <p:cNvPr id="5" name="CuadroTexto 4">
            <a:extLst>
              <a:ext uri="{FF2B5EF4-FFF2-40B4-BE49-F238E27FC236}">
                <a16:creationId xmlns:a16="http://schemas.microsoft.com/office/drawing/2014/main" id="{55083E20-32D3-41FE-B13A-70F35BC268EB}"/>
              </a:ext>
            </a:extLst>
          </p:cNvPr>
          <p:cNvSpPr txBox="1"/>
          <p:nvPr/>
        </p:nvSpPr>
        <p:spPr>
          <a:xfrm>
            <a:off x="539552" y="130572"/>
            <a:ext cx="5616624" cy="954107"/>
          </a:xfrm>
          <a:prstGeom prst="rect">
            <a:avLst/>
          </a:prstGeom>
          <a:noFill/>
        </p:spPr>
        <p:txBody>
          <a:bodyPr wrap="square" rtlCol="0">
            <a:spAutoFit/>
          </a:bodyPr>
          <a:lstStyle/>
          <a:p>
            <a:r>
              <a:rPr lang="es-ES" sz="2800" b="1" dirty="0">
                <a:solidFill>
                  <a:schemeClr val="accent2"/>
                </a:solidFill>
              </a:rPr>
              <a:t>ACTIVIDAD EN GRUPO 15 min
</a:t>
            </a:r>
          </a:p>
        </p:txBody>
      </p:sp>
    </p:spTree>
    <p:extLst>
      <p:ext uri="{BB962C8B-B14F-4D97-AF65-F5344CB8AC3E}">
        <p14:creationId xmlns:p14="http://schemas.microsoft.com/office/powerpoint/2010/main" val="275035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347472"/>
            <a:ext cx="8382000" cy="1143000"/>
          </a:xfrm>
        </p:spPr>
        <p:txBody>
          <a:bodyPr>
            <a:noAutofit/>
          </a:bodyPr>
          <a:lstStyle/>
          <a:p>
            <a:pPr eaLnBrk="1" hangingPunct="1"/>
            <a:r>
              <a:rPr lang="es-ES" altLang="en-US" sz="3600" dirty="0">
                <a:solidFill>
                  <a:srgbClr val="FF0000"/>
                </a:solidFill>
              </a:rPr>
              <a:t>Resultados de aprendizaje para el taller 
</a:t>
            </a:r>
            <a:endParaRPr lang="en-US" altLang="en-US" sz="3600" dirty="0">
              <a:solidFill>
                <a:srgbClr val="FF0000"/>
              </a:solidFill>
            </a:endParaRPr>
          </a:p>
        </p:txBody>
      </p:sp>
      <p:sp>
        <p:nvSpPr>
          <p:cNvPr id="3" name="Content Placeholder 2"/>
          <p:cNvSpPr>
            <a:spLocks noGrp="1"/>
          </p:cNvSpPr>
          <p:nvPr>
            <p:ph idx="1"/>
          </p:nvPr>
        </p:nvSpPr>
        <p:spPr>
          <a:xfrm>
            <a:off x="755576" y="1447800"/>
            <a:ext cx="8236024" cy="4876800"/>
          </a:xfrm>
        </p:spPr>
        <p:txBody>
          <a:bodyPr rtlCol="0">
            <a:normAutofit fontScale="62500" lnSpcReduction="20000"/>
          </a:bodyPr>
          <a:lstStyle/>
          <a:p>
            <a:r>
              <a:rPr lang="es-ES" dirty="0">
                <a:solidFill>
                  <a:schemeClr val="tx2"/>
                </a:solidFill>
              </a:rPr>
              <a:t>Comprender los objetivos y la estructura de la formación
Empezar a trabajar juntos eficazmente como un grupo con la responsabilidad de las expectativas de trabajo del grupo
</a:t>
            </a:r>
            <a:r>
              <a:rPr lang="es-ES" dirty="0"/>
              <a:t>Compartir los resultados de las entrevistas preliminares para establecer la necesidad del programa e identificar prioridades para la formación, definir lo que queremos decir con acoso escolar y otras formas de violencia en las escuelas e identificar las actividades violentas que nos preocupan
Definir la "convivencia" –vivir juntos en armonía' e identificar los factores que afectan al clima de la escuela para la convivencia
Considerar una autoevaluación más detallada de la escuela para valorar el acoso escolar y otras formas de violencia para registrar lo que la escuela ya está haciendo al respecto y lo que más se necesita hacer</a:t>
            </a:r>
            <a:endParaRPr lang="en-GB" dirty="0"/>
          </a:p>
          <a:p>
            <a:r>
              <a:rPr lang="es-ES" dirty="0"/>
              <a:t>Considerar las políticas y estrategias para crear un ambiente no violento en la escuela
</a:t>
            </a:r>
            <a:endParaRPr lang="en-US" dirty="0"/>
          </a:p>
        </p:txBody>
      </p:sp>
      <p:sp>
        <p:nvSpPr>
          <p:cNvPr id="15364" name="Slide Number Placeholder 5"/>
          <p:cNvSpPr>
            <a:spLocks noGrp="1"/>
          </p:cNvSpPr>
          <p:nvPr>
            <p:ph type="sldNum" sz="quarter" idx="12"/>
          </p:nvPr>
        </p:nvSpPr>
        <p:spPr bwMode="auto">
          <a:xfrm>
            <a:off x="6705600" y="6248401"/>
            <a:ext cx="2133600" cy="609600"/>
          </a:xfrm>
          <a:noFill/>
          <a:ln>
            <a:miter lim="800000"/>
            <a:headEnd/>
            <a:tailEnd/>
          </a:ln>
        </p:spPr>
        <p:txBody>
          <a:bodyPr vert="horz" wrap="square" lIns="91440" tIns="45720" rIns="91440" bIns="45720" numCol="1" anchor="t" anchorCtr="0" compatLnSpc="1">
            <a:prstTxWarp prst="textNoShape">
              <a:avLst/>
            </a:prstTxWarp>
          </a:bodyPr>
          <a:lstStyle/>
          <a:p>
            <a:pPr algn="r"/>
            <a:r>
              <a:rPr lang="en-US" altLang="en-US" dirty="0">
                <a:latin typeface="Arial" panose="020B0604020202020204" pitchFamily="34" charset="0"/>
                <a:cs typeface="Arial" panose="020B0604020202020204" pitchFamily="34" charset="0"/>
              </a:rPr>
              <a:t>1.5</a:t>
            </a:r>
          </a:p>
        </p:txBody>
      </p:sp>
      <p:sp>
        <p:nvSpPr>
          <p:cNvPr id="5" name="Slide Number Placeholder 3"/>
          <p:cNvSpPr txBox="1">
            <a:spLocks/>
          </p:cNvSpPr>
          <p:nvPr/>
        </p:nvSpPr>
        <p:spPr>
          <a:xfrm>
            <a:off x="7620000" y="18288"/>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b="0" dirty="0"/>
              <a:t>1.</a:t>
            </a:r>
            <a:fld id="{64DDB948-8E47-49F4-B698-8E2E7AC2DF63}" type="slidenum">
              <a:rPr lang="en-US" b="0" smtClean="0"/>
              <a:pPr algn="ctr">
                <a:defRPr/>
              </a:pPr>
              <a:t>6</a:t>
            </a:fld>
            <a:endParaRPr lang="en-US"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821" y="470030"/>
            <a:ext cx="8229600" cy="1143000"/>
          </a:xfrm>
        </p:spPr>
        <p:txBody>
          <a:bodyPr>
            <a:normAutofit fontScale="90000"/>
          </a:bodyPr>
          <a:lstStyle/>
          <a:p>
            <a:r>
              <a:rPr lang="es-ES" sz="3600" dirty="0"/>
              <a:t>El ciclo de mejora </a:t>
            </a:r>
            <a:r>
              <a:rPr lang="es-ES" sz="3600" dirty="0" err="1"/>
              <a:t>antibullying</a:t>
            </a:r>
            <a:r>
              <a:rPr lang="es-ES" sz="3600" dirty="0"/>
              <a:t>
</a:t>
            </a:r>
            <a:endParaRPr lang="en-GB" sz="3600" b="0" dirty="0"/>
          </a:p>
        </p:txBody>
      </p:sp>
      <p:sp>
        <p:nvSpPr>
          <p:cNvPr id="3" name="Subtitle 2"/>
          <p:cNvSpPr>
            <a:spLocks noGrp="1"/>
          </p:cNvSpPr>
          <p:nvPr>
            <p:ph idx="1"/>
          </p:nvPr>
        </p:nvSpPr>
        <p:spPr/>
        <p:txBody>
          <a:bodyPr/>
          <a:lstStyle/>
          <a:p>
            <a:pPr marL="0" indent="0">
              <a:buNone/>
            </a:pPr>
            <a:r>
              <a:rPr lang="en-GB" dirty="0"/>
              <a:t> </a:t>
            </a:r>
          </a:p>
        </p:txBody>
      </p:sp>
      <p:grpSp>
        <p:nvGrpSpPr>
          <p:cNvPr id="9" name="Diagram 3"/>
          <p:cNvGrpSpPr>
            <a:grpSpLocks/>
          </p:cNvGrpSpPr>
          <p:nvPr/>
        </p:nvGrpSpPr>
        <p:grpSpPr bwMode="auto">
          <a:xfrm>
            <a:off x="2131531" y="1906842"/>
            <a:ext cx="4815244" cy="3750240"/>
            <a:chOff x="2160" y="11061"/>
            <a:chExt cx="10769" cy="8384"/>
          </a:xfrm>
        </p:grpSpPr>
        <p:sp>
          <p:nvSpPr>
            <p:cNvPr id="10" name="_s2052"/>
            <p:cNvSpPr>
              <a:spLocks noChangeArrowheads="1" noTextEdit="1"/>
            </p:cNvSpPr>
            <p:nvPr/>
          </p:nvSpPr>
          <p:spPr bwMode="auto">
            <a:xfrm>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1" name="_s2053"/>
            <p:cNvSpPr>
              <a:spLocks noChangeArrowheads="1" noTextEdit="1"/>
            </p:cNvSpPr>
            <p:nvPr/>
          </p:nvSpPr>
          <p:spPr bwMode="auto">
            <a:xfrm rot="4320000">
              <a:off x="4289" y="11121"/>
              <a:ext cx="7237" cy="7160"/>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2" name="_s2054"/>
            <p:cNvSpPr>
              <a:spLocks noChangeArrowheads="1" noTextEdit="1"/>
            </p:cNvSpPr>
            <p:nvPr/>
          </p:nvSpPr>
          <p:spPr bwMode="auto">
            <a:xfrm rot="864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3" name="_s2055"/>
            <p:cNvSpPr>
              <a:spLocks noChangeArrowheads="1" noTextEdit="1"/>
            </p:cNvSpPr>
            <p:nvPr/>
          </p:nvSpPr>
          <p:spPr bwMode="auto">
            <a:xfrm rot="1296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4" name="_s2056"/>
            <p:cNvSpPr>
              <a:spLocks noChangeArrowheads="1" noTextEdit="1"/>
            </p:cNvSpPr>
            <p:nvPr/>
          </p:nvSpPr>
          <p:spPr bwMode="auto">
            <a:xfrm rot="17280000">
              <a:off x="4334" y="11061"/>
              <a:ext cx="7294" cy="7294"/>
            </a:xfrm>
            <a:custGeom>
              <a:avLst/>
              <a:gdLst>
                <a:gd name="G0" fmla="+- 8640 0 0"/>
                <a:gd name="G1" fmla="+- 16515072 0 0"/>
                <a:gd name="G2" fmla="+- 0 0 16515072"/>
                <a:gd name="T0" fmla="*/ 0 256 1"/>
                <a:gd name="T1" fmla="*/ 180 256 1"/>
                <a:gd name="G3" fmla="+- 16515072 T0 T1"/>
                <a:gd name="T2" fmla="*/ 0 256 1"/>
                <a:gd name="T3" fmla="*/ 90 256 1"/>
                <a:gd name="G4" fmla="+- 16515072 T2 T3"/>
                <a:gd name="G5" fmla="*/ G4 2 1"/>
                <a:gd name="T4" fmla="*/ 90 256 1"/>
                <a:gd name="T5" fmla="*/ 0 256 1"/>
                <a:gd name="G6" fmla="+- 16515072 T4 T5"/>
                <a:gd name="G7" fmla="*/ G6 2 1"/>
                <a:gd name="G8" fmla="abs 1651507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640"/>
                <a:gd name="G18" fmla="*/ 8640 1 2"/>
                <a:gd name="G19" fmla="+- G18 5400 0"/>
                <a:gd name="G20" fmla="cos G19 16515072"/>
                <a:gd name="G21" fmla="sin G19 16515072"/>
                <a:gd name="G22" fmla="+- G20 10800 0"/>
                <a:gd name="G23" fmla="+- G21 10800 0"/>
                <a:gd name="G24" fmla="+- 10800 0 G20"/>
                <a:gd name="G25" fmla="+- 8640 10800 0"/>
                <a:gd name="G26" fmla="?: G9 G17 G25"/>
                <a:gd name="G27" fmla="?: G9 0 21600"/>
                <a:gd name="G28" fmla="cos 10800 16515072"/>
                <a:gd name="G29" fmla="sin 10800 16515072"/>
                <a:gd name="G30" fmla="sin 8640 16515072"/>
                <a:gd name="G31" fmla="+- G28 10800 0"/>
                <a:gd name="G32" fmla="+- G29 10800 0"/>
                <a:gd name="G33" fmla="+- G30 10800 0"/>
                <a:gd name="G34" fmla="?: G4 0 G31"/>
                <a:gd name="G35" fmla="?: 16515072 G34 0"/>
                <a:gd name="G36" fmla="?: G6 G35 G31"/>
                <a:gd name="G37" fmla="+- 21600 0 G36"/>
                <a:gd name="G38" fmla="?: G4 0 G33"/>
                <a:gd name="G39" fmla="?: 16515072 G38 G32"/>
                <a:gd name="G40" fmla="?: G6 G39 0"/>
                <a:gd name="G41" fmla="?: G4 G32 21600"/>
                <a:gd name="G42" fmla="?: G6 G41 G33"/>
                <a:gd name="T12" fmla="*/ 10800 w 21600"/>
                <a:gd name="T13" fmla="*/ 0 h 21600"/>
                <a:gd name="T14" fmla="*/ 7796 w 21600"/>
                <a:gd name="T15" fmla="*/ 1555 h 21600"/>
                <a:gd name="T16" fmla="*/ 10800 w 21600"/>
                <a:gd name="T17" fmla="*/ 2160 h 21600"/>
                <a:gd name="T18" fmla="*/ 13804 w 21600"/>
                <a:gd name="T19" fmla="*/ 1555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8130" y="2582"/>
                  </a:moveTo>
                  <a:cubicBezTo>
                    <a:pt x="8992" y="2302"/>
                    <a:pt x="9893" y="2160"/>
                    <a:pt x="10799" y="2160"/>
                  </a:cubicBezTo>
                  <a:cubicBezTo>
                    <a:pt x="11706" y="2159"/>
                    <a:pt x="12607" y="2302"/>
                    <a:pt x="13469" y="2582"/>
                  </a:cubicBezTo>
                  <a:lnTo>
                    <a:pt x="14137" y="528"/>
                  </a:lnTo>
                  <a:cubicBezTo>
                    <a:pt x="13059" y="178"/>
                    <a:pt x="11933" y="0"/>
                    <a:pt x="10800" y="0"/>
                  </a:cubicBezTo>
                  <a:cubicBezTo>
                    <a:pt x="9666" y="-1"/>
                    <a:pt x="8540" y="178"/>
                    <a:pt x="7462" y="528"/>
                  </a:cubicBezTo>
                  <a:close/>
                </a:path>
              </a:pathLst>
            </a:custGeom>
            <a:solidFill>
              <a:srgbClr val="CC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GB"/>
            </a:p>
          </p:txBody>
        </p:sp>
        <p:sp>
          <p:nvSpPr>
            <p:cNvPr id="15" name="_s2057"/>
            <p:cNvSpPr>
              <a:spLocks noChangeArrowheads="1"/>
            </p:cNvSpPr>
            <p:nvPr/>
          </p:nvSpPr>
          <p:spPr bwMode="auto">
            <a:xfrm>
              <a:off x="9555" y="11857"/>
              <a:ext cx="3374" cy="1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lvl="0" eaLnBrk="1" hangingPunct="1"/>
              <a:r>
                <a:rPr lang="en-GB" altLang="en-US" sz="1400" b="1" dirty="0" err="1">
                  <a:solidFill>
                    <a:srgbClr val="514338"/>
                  </a:solidFill>
                </a:rPr>
                <a:t>Autoevaluación</a:t>
              </a:r>
              <a:r>
                <a:rPr lang="en-GB" altLang="en-US" sz="1400" b="1" dirty="0">
                  <a:solidFill>
                    <a:srgbClr val="514338"/>
                  </a:solidFill>
                </a:rPr>
                <a:t> escolar
 </a:t>
              </a:r>
              <a:endParaRPr kumimoji="0" lang="en-GB" altLang="en-US" sz="1400" b="1" i="0" u="none" strike="noStrike" cap="none" normalizeH="0" baseline="0" dirty="0">
                <a:ln>
                  <a:noFill/>
                </a:ln>
                <a:solidFill>
                  <a:srgbClr val="514338"/>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rgbClr val="514338"/>
                </a:solidFill>
                <a:effectLst/>
                <a:latin typeface="Arial" charset="0"/>
              </a:endParaRPr>
            </a:p>
          </p:txBody>
        </p:sp>
        <p:sp>
          <p:nvSpPr>
            <p:cNvPr id="16" name="_s2058"/>
            <p:cNvSpPr>
              <a:spLocks noChangeArrowheads="1"/>
            </p:cNvSpPr>
            <p:nvPr/>
          </p:nvSpPr>
          <p:spPr bwMode="auto">
            <a:xfrm>
              <a:off x="6330" y="19289"/>
              <a:ext cx="3840"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lvl="0" algn="ctr" eaLnBrk="1" hangingPunct="1"/>
              <a:r>
                <a:rPr lang="es-ES" altLang="en-US" sz="1400" b="1" dirty="0">
                  <a:solidFill>
                    <a:srgbClr val="514338"/>
                  </a:solidFill>
                </a:rPr>
                <a:t>Capacitación del personal e implementación del plan
</a:t>
              </a:r>
              <a:endParaRPr kumimoji="0" lang="en-GB" altLang="en-US" sz="1400" b="1" i="0" u="none" strike="noStrike" cap="none" normalizeH="0" baseline="0" dirty="0">
                <a:ln>
                  <a:noFill/>
                </a:ln>
                <a:solidFill>
                  <a:srgbClr val="514338"/>
                </a:solidFill>
                <a:effectLst/>
                <a:latin typeface="Arial" charset="0"/>
              </a:endParaRPr>
            </a:p>
          </p:txBody>
        </p:sp>
        <p:sp>
          <p:nvSpPr>
            <p:cNvPr id="17" name="_s2059"/>
            <p:cNvSpPr>
              <a:spLocks noChangeArrowheads="1"/>
            </p:cNvSpPr>
            <p:nvPr/>
          </p:nvSpPr>
          <p:spPr bwMode="auto">
            <a:xfrm>
              <a:off x="2160" y="11061"/>
              <a:ext cx="4170" cy="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lvl="0" algn="ctr" eaLnBrk="1" hangingPunct="1"/>
              <a:r>
                <a:rPr lang="en-GB" altLang="en-US" sz="1400" b="1" dirty="0">
                  <a:solidFill>
                    <a:srgbClr val="514338"/>
                  </a:solidFill>
                </a:rPr>
                <a:t>Taller antibullying para </a:t>
              </a:r>
              <a:r>
                <a:rPr lang="en-GB" altLang="en-US" sz="1400" b="1" dirty="0" err="1">
                  <a:solidFill>
                    <a:srgbClr val="514338"/>
                  </a:solidFill>
                </a:rPr>
                <a:t>líderes</a:t>
              </a:r>
              <a:r>
                <a:rPr lang="en-GB" altLang="en-US" sz="1400" b="1" dirty="0">
                  <a:solidFill>
                    <a:srgbClr val="514338"/>
                  </a:solidFill>
                </a:rPr>
                <a:t> </a:t>
              </a:r>
              <a:r>
                <a:rPr lang="en-GB" altLang="en-US" sz="1400" b="1" dirty="0" err="1">
                  <a:solidFill>
                    <a:srgbClr val="514338"/>
                  </a:solidFill>
                </a:rPr>
                <a:t>escolares</a:t>
              </a:r>
              <a:r>
                <a:rPr lang="en-GB" altLang="en-US" sz="1400" b="1" dirty="0">
                  <a:solidFill>
                    <a:srgbClr val="514338"/>
                  </a:solidFill>
                </a:rPr>
                <a:t>
</a:t>
              </a:r>
              <a:endParaRPr kumimoji="0" lang="en-GB" altLang="en-US" sz="1400" b="0" i="0" u="none" strike="noStrike" cap="none" normalizeH="0" baseline="0" dirty="0">
                <a:ln>
                  <a:noFill/>
                </a:ln>
                <a:solidFill>
                  <a:srgbClr val="514338"/>
                </a:solidFill>
                <a:effectLst/>
                <a:latin typeface="Arial" charset="0"/>
              </a:endParaRPr>
            </a:p>
          </p:txBody>
        </p:sp>
        <p:sp>
          <p:nvSpPr>
            <p:cNvPr id="18" name="_s2060"/>
            <p:cNvSpPr>
              <a:spLocks noChangeArrowheads="1"/>
            </p:cNvSpPr>
            <p:nvPr/>
          </p:nvSpPr>
          <p:spPr bwMode="auto">
            <a:xfrm>
              <a:off x="10170" y="15076"/>
              <a:ext cx="2620" cy="1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lvl="0" algn="ctr" eaLnBrk="1" hangingPunct="1"/>
              <a:r>
                <a:rPr lang="en-GB" altLang="en-US" sz="1400" b="1" dirty="0">
                  <a:solidFill>
                    <a:srgbClr val="514338"/>
                  </a:solidFill>
                </a:rPr>
                <a:t>Plan de </a:t>
              </a:r>
              <a:r>
                <a:rPr lang="en-GB" altLang="en-US" sz="1400" b="1" dirty="0" err="1">
                  <a:solidFill>
                    <a:srgbClr val="514338"/>
                  </a:solidFill>
                </a:rPr>
                <a:t>acción</a:t>
              </a:r>
              <a:r>
                <a:rPr lang="en-GB" altLang="en-US" sz="1400" b="1" dirty="0">
                  <a:solidFill>
                    <a:srgbClr val="514338"/>
                  </a:solidFill>
                </a:rPr>
                <a:t> antibullying 
</a:t>
              </a:r>
              <a:endParaRPr kumimoji="0" lang="en-GB" altLang="en-US" sz="1400" b="1" i="0" u="none" strike="noStrike" cap="none" normalizeH="0" baseline="0" dirty="0">
                <a:ln>
                  <a:noFill/>
                </a:ln>
                <a:solidFill>
                  <a:srgbClr val="514338"/>
                </a:solidFill>
                <a:effectLst/>
                <a:latin typeface="Arial" charset="0"/>
              </a:endParaRPr>
            </a:p>
          </p:txBody>
        </p:sp>
        <p:sp>
          <p:nvSpPr>
            <p:cNvPr id="19" name="_s2061"/>
            <p:cNvSpPr>
              <a:spLocks noChangeArrowheads="1"/>
            </p:cNvSpPr>
            <p:nvPr/>
          </p:nvSpPr>
          <p:spPr bwMode="auto">
            <a:xfrm>
              <a:off x="2160" y="15752"/>
              <a:ext cx="2720" cy="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328" tIns="32165" rIns="64328" bIns="32165" numCol="1" anchor="ctr" anchorCtr="0" compatLnSpc="1">
              <a:prstTxWarp prst="textNoShape">
                <a:avLst/>
              </a:prstTxWarp>
            </a:bodyPr>
            <a:lstStyle/>
            <a:p>
              <a:pPr lvl="0" algn="ctr" eaLnBrk="1" hangingPunct="1"/>
              <a:r>
                <a:rPr lang="es-ES" altLang="en-US" sz="1400" b="1" dirty="0">
                  <a:solidFill>
                    <a:srgbClr val="514338"/>
                  </a:solidFill>
                </a:rPr>
                <a:t>Reducción del acoso escolar de los estudiantes
</a:t>
              </a:r>
              <a:endParaRPr kumimoji="0" lang="en-GB" altLang="en-US" sz="1400" b="0" i="0" u="none" strike="noStrike" cap="none" normalizeH="0" baseline="0" dirty="0">
                <a:ln>
                  <a:noFill/>
                </a:ln>
                <a:solidFill>
                  <a:srgbClr val="514338"/>
                </a:solidFill>
                <a:effectLst/>
                <a:latin typeface="Arial" charset="0"/>
              </a:endParaRPr>
            </a:p>
          </p:txBody>
        </p:sp>
        <p:sp>
          <p:nvSpPr>
            <p:cNvPr id="20" name="AutoShape 15"/>
            <p:cNvSpPr>
              <a:spLocks noChangeArrowheads="1"/>
            </p:cNvSpPr>
            <p:nvPr/>
          </p:nvSpPr>
          <p:spPr bwMode="auto">
            <a:xfrm>
              <a:off x="7512" y="12549"/>
              <a:ext cx="2460" cy="4073"/>
            </a:xfrm>
            <a:prstGeom prst="curvedLeftArrow">
              <a:avLst>
                <a:gd name="adj1" fmla="val 33114"/>
                <a:gd name="adj2" fmla="val 66228"/>
                <a:gd name="adj3" fmla="val 33333"/>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4035082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a:solidFill>
                  <a:srgbClr val="FF0000"/>
                </a:solidFill>
              </a:rPr>
              <a:t>¿Qué es el bullying?
</a:t>
            </a:r>
            <a:endParaRPr lang="en-GB" dirty="0">
              <a:solidFill>
                <a:srgbClr val="FF0000"/>
              </a:solidFill>
            </a:endParaRPr>
          </a:p>
        </p:txBody>
      </p:sp>
      <p:sp>
        <p:nvSpPr>
          <p:cNvPr id="3" name="Content Placeholder 2"/>
          <p:cNvSpPr>
            <a:spLocks noGrp="1"/>
          </p:cNvSpPr>
          <p:nvPr>
            <p:ph idx="1"/>
          </p:nvPr>
        </p:nvSpPr>
        <p:spPr>
          <a:xfrm>
            <a:off x="457200" y="1600200"/>
            <a:ext cx="8229600" cy="4277072"/>
          </a:xfrm>
        </p:spPr>
        <p:txBody>
          <a:bodyPr>
            <a:normAutofit fontScale="62500" lnSpcReduction="20000"/>
          </a:bodyPr>
          <a:lstStyle/>
          <a:p>
            <a:pPr marL="266700" indent="-266700">
              <a:lnSpc>
                <a:spcPct val="120000"/>
              </a:lnSpc>
              <a:spcBef>
                <a:spcPts val="600"/>
              </a:spcBef>
            </a:pPr>
            <a:r>
              <a:rPr lang="es-ES" sz="3400" dirty="0"/>
              <a:t>¿Es el acoso necesariamente físico? ¿Es la violencia necesariamente física?
</a:t>
            </a:r>
            <a:r>
              <a:rPr lang="en-GB" sz="3400" dirty="0"/>
              <a:t>¿Es la </a:t>
            </a:r>
            <a:r>
              <a:rPr lang="en-GB" sz="3400" dirty="0" err="1"/>
              <a:t>violencia</a:t>
            </a:r>
            <a:r>
              <a:rPr lang="en-GB" sz="3400" dirty="0"/>
              <a:t> </a:t>
            </a:r>
            <a:r>
              <a:rPr lang="en-GB" sz="3400" dirty="0" err="1"/>
              <a:t>necesariamente</a:t>
            </a:r>
            <a:r>
              <a:rPr lang="en-GB" sz="3400" dirty="0"/>
              <a:t> contra una persona?
</a:t>
            </a:r>
            <a:r>
              <a:rPr lang="es-ES" sz="3400" dirty="0"/>
              <a:t>¿El acoso tiene que causar daño o simplemente amenaza con hacerlo?</a:t>
            </a:r>
            <a:endParaRPr lang="en-GB" sz="3400" dirty="0"/>
          </a:p>
          <a:p>
            <a:pPr marL="266700" indent="-266700">
              <a:lnSpc>
                <a:spcPct val="120000"/>
              </a:lnSpc>
              <a:spcBef>
                <a:spcPts val="600"/>
              </a:spcBef>
            </a:pPr>
            <a:r>
              <a:rPr lang="es-ES" sz="3400" dirty="0"/>
              <a:t>¿Puede una acción violenta ser legal?
¿La violencia debe ser realizada por una persona o puede ser realizada impersonalmente por una organización?
¿Cómo de grave debe ser el daño antes de que digamos que es violencia?
</a:t>
            </a:r>
            <a:endParaRPr lang="en-GB" kern="0" dirty="0">
              <a:solidFill>
                <a:schemeClr val="accent5">
                  <a:lumMod val="75000"/>
                </a:schemeClr>
              </a:solidFill>
              <a:latin typeface="Arial"/>
            </a:endParaRPr>
          </a:p>
          <a:p>
            <a:pPr marL="0" lvl="0" indent="0" algn="r">
              <a:buNone/>
            </a:pPr>
            <a:endParaRPr lang="en-GB" kern="0" dirty="0">
              <a:solidFill>
                <a:schemeClr val="accent5">
                  <a:lumMod val="75000"/>
                </a:schemeClr>
              </a:solidFill>
              <a:latin typeface="Arial"/>
            </a:endParaRPr>
          </a:p>
          <a:p>
            <a:endParaRPr lang="en-GB" dirty="0"/>
          </a:p>
        </p:txBody>
      </p:sp>
    </p:spTree>
    <p:extLst>
      <p:ext uri="{BB962C8B-B14F-4D97-AF65-F5344CB8AC3E}">
        <p14:creationId xmlns:p14="http://schemas.microsoft.com/office/powerpoint/2010/main" val="3089316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err="1">
                <a:solidFill>
                  <a:srgbClr val="FF0000"/>
                </a:solidFill>
              </a:rPr>
              <a:t>Violencia</a:t>
            </a:r>
            <a:r>
              <a:rPr lang="en-US" dirty="0">
                <a:solidFill>
                  <a:srgbClr val="FF0000"/>
                </a:solidFill>
              </a:rPr>
              <a:t>-Bullying</a:t>
            </a:r>
            <a:endParaRPr lang="el-GR" dirty="0">
              <a:solidFill>
                <a:srgbClr val="FF0000"/>
              </a:solidFill>
            </a:endParaRP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1640" y="1700808"/>
            <a:ext cx="3240360"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66745" y="2262354"/>
            <a:ext cx="2088232" cy="584775"/>
          </a:xfrm>
          <a:prstGeom prst="rect">
            <a:avLst/>
          </a:prstGeom>
          <a:noFill/>
        </p:spPr>
        <p:txBody>
          <a:bodyPr wrap="square" rtlCol="0">
            <a:spAutoFit/>
          </a:bodyPr>
          <a:lstStyle/>
          <a:p>
            <a:r>
              <a:rPr lang="en-US" sz="1600" dirty="0" err="1"/>
              <a:t>Violencia</a:t>
            </a:r>
            <a:r>
              <a:rPr lang="en-US" sz="1600" dirty="0"/>
              <a:t> escolar
</a:t>
            </a:r>
            <a:endParaRPr lang="el-GR" sz="1600" dirty="0"/>
          </a:p>
        </p:txBody>
      </p:sp>
      <p:sp>
        <p:nvSpPr>
          <p:cNvPr id="6" name="9 - Έλλειψη"/>
          <p:cNvSpPr/>
          <p:nvPr/>
        </p:nvSpPr>
        <p:spPr bwMode="auto">
          <a:xfrm>
            <a:off x="2266745" y="3501008"/>
            <a:ext cx="1632298" cy="720080"/>
          </a:xfrm>
          <a:prstGeom prst="ellipse">
            <a:avLst/>
          </a:prstGeom>
          <a:solidFill>
            <a:srgbClr val="008EC8"/>
          </a:solidFill>
          <a:ln w="9525" cap="flat" cmpd="sng" algn="ctr">
            <a:solidFill>
              <a:schemeClr val="tx1"/>
            </a:solidFill>
            <a:prstDash val="solid"/>
            <a:round/>
            <a:headEnd type="none" w="med" len="med"/>
            <a:tailEnd type="none" w="med" len="med"/>
          </a:ln>
          <a:effectLst/>
        </p:spPr>
        <p:txBody>
          <a:bodyPr/>
          <a:lstStyle/>
          <a:p>
            <a:pPr defTabSz="1090613">
              <a:defRPr/>
            </a:pPr>
            <a:r>
              <a:rPr lang="en-US" sz="1600" dirty="0">
                <a:solidFill>
                  <a:schemeClr val="accent2">
                    <a:lumMod val="50000"/>
                  </a:schemeClr>
                </a:solidFill>
              </a:rPr>
              <a:t>Bullying</a:t>
            </a:r>
            <a:endParaRPr lang="el-GR" sz="1600" dirty="0">
              <a:solidFill>
                <a:schemeClr val="accent2">
                  <a:lumMod val="50000"/>
                </a:schemeClr>
              </a:solidFill>
            </a:endParaRPr>
          </a:p>
        </p:txBody>
      </p:sp>
      <p:sp>
        <p:nvSpPr>
          <p:cNvPr id="7" name="Oval 15"/>
          <p:cNvSpPr>
            <a:spLocks noChangeArrowheads="1"/>
          </p:cNvSpPr>
          <p:nvPr/>
        </p:nvSpPr>
        <p:spPr bwMode="auto">
          <a:xfrm>
            <a:off x="5673725" y="1866900"/>
            <a:ext cx="1994619" cy="1490092"/>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har char="•"/>
              <a:defRPr sz="3800">
                <a:solidFill>
                  <a:schemeClr val="tx1"/>
                </a:solidFill>
                <a:latin typeface="Arial" charset="0"/>
                <a:cs typeface="Arial" charset="0"/>
              </a:defRPr>
            </a:lvl1pPr>
            <a:lvl2pPr marL="742950" indent="-285750" eaLnBrk="0" hangingPunct="0">
              <a:spcBef>
                <a:spcPct val="20000"/>
              </a:spcBef>
              <a:buChar char="–"/>
              <a:defRPr sz="3300">
                <a:solidFill>
                  <a:schemeClr val="tx1"/>
                </a:solidFill>
                <a:latin typeface="Arial" charset="0"/>
                <a:cs typeface="Arial" charset="0"/>
              </a:defRPr>
            </a:lvl2pPr>
            <a:lvl3pPr marL="1143000" indent="-228600" eaLnBrk="0" hangingPunct="0">
              <a:spcBef>
                <a:spcPct val="20000"/>
              </a:spcBef>
              <a:buChar char="•"/>
              <a:defRPr sz="2900">
                <a:solidFill>
                  <a:schemeClr val="tx1"/>
                </a:solidFill>
                <a:latin typeface="Arial" charset="0"/>
                <a:cs typeface="Arial" charset="0"/>
              </a:defRPr>
            </a:lvl3pPr>
            <a:lvl4pPr marL="1600200" indent="-228600" eaLnBrk="0" hangingPunct="0">
              <a:spcBef>
                <a:spcPct val="20000"/>
              </a:spcBef>
              <a:buChar char="–"/>
              <a:defRPr sz="2400">
                <a:solidFill>
                  <a:schemeClr val="tx1"/>
                </a:solidFill>
                <a:latin typeface="Arial" charset="0"/>
                <a:cs typeface="Arial" charset="0"/>
              </a:defRPr>
            </a:lvl4pPr>
            <a:lvl5pPr marL="2057400" indent="-228600" eaLnBrk="0" hangingPunct="0">
              <a:spcBef>
                <a:spcPct val="20000"/>
              </a:spcBef>
              <a:buChar char="»"/>
              <a:defRPr sz="2400">
                <a:solidFill>
                  <a:schemeClr val="tx1"/>
                </a:solidFill>
                <a:latin typeface="Arial" charset="0"/>
                <a:cs typeface="Arial" charset="0"/>
              </a:defRPr>
            </a:lvl5pPr>
            <a:lvl6pPr marL="2514600" indent="-228600" eaLnBrk="0" fontAlgn="base" hangingPunct="0">
              <a:spcBef>
                <a:spcPct val="20000"/>
              </a:spcBef>
              <a:spcAft>
                <a:spcPct val="0"/>
              </a:spcAft>
              <a:buChar char="»"/>
              <a:defRPr sz="2400">
                <a:solidFill>
                  <a:schemeClr val="tx1"/>
                </a:solidFill>
                <a:latin typeface="Arial" charset="0"/>
                <a:cs typeface="Arial" charset="0"/>
              </a:defRPr>
            </a:lvl6pPr>
            <a:lvl7pPr marL="2971800" indent="-228600" eaLnBrk="0" fontAlgn="base" hangingPunct="0">
              <a:spcBef>
                <a:spcPct val="20000"/>
              </a:spcBef>
              <a:spcAft>
                <a:spcPct val="0"/>
              </a:spcAft>
              <a:buChar char="»"/>
              <a:defRPr sz="2400">
                <a:solidFill>
                  <a:schemeClr val="tx1"/>
                </a:solidFill>
                <a:latin typeface="Arial" charset="0"/>
                <a:cs typeface="Arial" charset="0"/>
              </a:defRPr>
            </a:lvl7pPr>
            <a:lvl8pPr marL="3429000" indent="-228600" eaLnBrk="0" fontAlgn="base" hangingPunct="0">
              <a:spcBef>
                <a:spcPct val="20000"/>
              </a:spcBef>
              <a:spcAft>
                <a:spcPct val="0"/>
              </a:spcAft>
              <a:buChar char="»"/>
              <a:defRPr sz="2400">
                <a:solidFill>
                  <a:schemeClr val="tx1"/>
                </a:solidFill>
                <a:latin typeface="Arial" charset="0"/>
                <a:cs typeface="Arial" charset="0"/>
              </a:defRPr>
            </a:lvl8pPr>
            <a:lvl9pPr marL="3886200" indent="-228600" eaLnBrk="0" fontAlgn="base" hangingPunct="0">
              <a:spcBef>
                <a:spcPct val="20000"/>
              </a:spcBef>
              <a:spcAft>
                <a:spcPct val="0"/>
              </a:spcAft>
              <a:buChar char="»"/>
              <a:defRPr sz="2400">
                <a:solidFill>
                  <a:schemeClr val="tx1"/>
                </a:solidFill>
                <a:latin typeface="Arial" charset="0"/>
                <a:cs typeface="Arial" charset="0"/>
              </a:defRPr>
            </a:lvl9pPr>
          </a:lstStyle>
          <a:p>
            <a:pPr eaLnBrk="1" hangingPunct="1">
              <a:spcBef>
                <a:spcPct val="0"/>
              </a:spcBef>
              <a:buFontTx/>
              <a:buNone/>
            </a:pPr>
            <a:r>
              <a:rPr lang="en-US" altLang="el-GR" sz="1600" dirty="0" err="1"/>
              <a:t>Conflicto</a:t>
            </a:r>
            <a:r>
              <a:rPr lang="en-US" altLang="el-GR" sz="1600" dirty="0"/>
              <a:t>/ Burlas
</a:t>
            </a:r>
            <a:endParaRPr lang="el-GR" altLang="el-GR" sz="1600" dirty="0"/>
          </a:p>
        </p:txBody>
      </p:sp>
    </p:spTree>
    <p:extLst>
      <p:ext uri="{BB962C8B-B14F-4D97-AF65-F5344CB8AC3E}">
        <p14:creationId xmlns:p14="http://schemas.microsoft.com/office/powerpoint/2010/main" val="82974964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840</TotalTime>
  <Words>4423</Words>
  <Application>Microsoft Office PowerPoint</Application>
  <PresentationFormat>Presentación en pantalla (4:3)</PresentationFormat>
  <Paragraphs>230</Paragraphs>
  <Slides>53</Slides>
  <Notes>15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53</vt:i4>
      </vt:variant>
    </vt:vector>
  </HeadingPairs>
  <TitlesOfParts>
    <vt:vector size="57" baseType="lpstr">
      <vt:lpstr>Arial</vt:lpstr>
      <vt:lpstr>Calibri</vt:lpstr>
      <vt:lpstr>Wingdings</vt:lpstr>
      <vt:lpstr>Default Design</vt:lpstr>
      <vt:lpstr>Estrategia Antibullying  Taller para el personal</vt:lpstr>
      <vt:lpstr>INSERTE AQUÍ EL NOMBRE DE LA ESCUELA
</vt:lpstr>
      <vt:lpstr>INTRODUCCION</vt:lpstr>
      <vt:lpstr>Objetivos para el Taller para profesores
</vt:lpstr>
      <vt:lpstr>Expectativas e inquietudes 
</vt:lpstr>
      <vt:lpstr>Resultados de aprendizaje para el taller 
</vt:lpstr>
      <vt:lpstr>El ciclo de mejora antibullying
</vt:lpstr>
      <vt:lpstr>¿Qué es el bullying?
</vt:lpstr>
      <vt:lpstr>Violencia-Bullying</vt:lpstr>
      <vt:lpstr>¿Qué es el bullying?</vt:lpstr>
      <vt:lpstr>Tipos de bullying</vt:lpstr>
      <vt:lpstr>Convivencia</vt:lpstr>
      <vt:lpstr>Convivencia</vt:lpstr>
      <vt:lpstr>Actividades violentas que nos causan preocupación
</vt:lpstr>
      <vt:lpstr>Para que un programa antibullying tenga éxito,
</vt:lpstr>
      <vt:lpstr>FACILITAR LA AUTOEVALUACIÓN
</vt:lpstr>
      <vt:lpstr>Presentación de PowerPoint</vt:lpstr>
      <vt:lpstr>Comunicación e implicación
</vt:lpstr>
      <vt:lpstr>PREPARAR LA REVISIÓN DE LOS ESTUDIANTES
</vt:lpstr>
      <vt:lpstr>Presentación de PowerPoint</vt:lpstr>
      <vt:lpstr>    </vt:lpstr>
      <vt:lpstr>Obtener lo mejor de los estudiantes
</vt:lpstr>
      <vt:lpstr>Beneficios de una revisión de los estudiantes
</vt:lpstr>
      <vt:lpstr>Presentación de PowerPoint</vt:lpstr>
      <vt:lpstr>LIDERAZGO</vt:lpstr>
      <vt:lpstr>Líderes que afectan el clima escolar
</vt:lpstr>
      <vt:lpstr>Líderes: inteligencia emocional
</vt:lpstr>
      <vt:lpstr>Habilidades genéricas de liderazgo, la capacidad de: 
</vt:lpstr>
      <vt:lpstr>El liderazgo puede ser distribuido: 
</vt:lpstr>
      <vt:lpstr>Estilos de liderazgo para reducir el acoso escolar y otras formas de violencia
</vt:lpstr>
      <vt:lpstr>Coercitivo</vt:lpstr>
      <vt:lpstr>Autoritario</vt:lpstr>
      <vt:lpstr>Afiliativo</vt:lpstr>
      <vt:lpstr>Democrático </vt:lpstr>
      <vt:lpstr>Marcador de ritmo</vt:lpstr>
      <vt:lpstr>Coach</vt:lpstr>
      <vt:lpstr>Resumen de los estilos de liderazgo
</vt:lpstr>
      <vt:lpstr>Factores que afectan el ambiente escolar
</vt:lpstr>
      <vt:lpstr>PRESENTACIÓN DE RESULTADOS
</vt:lpstr>
      <vt:lpstr>¿Por qué usar encuestas y una revisión por parte de los estudiantes? 
</vt:lpstr>
      <vt:lpstr>Resultados de la encuesta principal
</vt:lpstr>
      <vt:lpstr>Principales recomendaciones de los estudiantes
</vt:lpstr>
      <vt:lpstr>Elementos eficaces de la política antibullying
</vt:lpstr>
      <vt:lpstr>Resultados esperados en una escuela modelo
</vt:lpstr>
      <vt:lpstr>A positive emphasis</vt:lpstr>
      <vt:lpstr>Elaboración de recomendaciones
</vt:lpstr>
      <vt:lpstr>Preparación del plan de acción
</vt:lpstr>
      <vt:lpstr>Planificación de acciones
</vt:lpstr>
      <vt:lpstr>Escribir planes de acción: ¿Qué? ¿Cómo? ¿Cuando? ¿Quién? 
</vt:lpstr>
      <vt:lpstr>¡El milagro ha ocurrido!
</vt:lpstr>
      <vt:lpstr>Casos prácticos
</vt:lpstr>
      <vt:lpstr>Recomendaciones del personal
</vt:lpstr>
      <vt:lpstr>Comunicar y supervisar la política antibullying de la escuela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sec</dc:creator>
  <cp:lastModifiedBy>Ivo</cp:lastModifiedBy>
  <cp:revision>115</cp:revision>
  <dcterms:created xsi:type="dcterms:W3CDTF">2013-09-23T14:36:38Z</dcterms:created>
  <dcterms:modified xsi:type="dcterms:W3CDTF">2020-07-02T13:33:47Z</dcterms:modified>
</cp:coreProperties>
</file>