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08" r:id="rId3"/>
    <p:sldId id="319" r:id="rId4"/>
    <p:sldId id="258" r:id="rId5"/>
    <p:sldId id="259" r:id="rId6"/>
    <p:sldId id="307" r:id="rId7"/>
    <p:sldId id="272" r:id="rId8"/>
    <p:sldId id="262" r:id="rId9"/>
    <p:sldId id="318" r:id="rId10"/>
    <p:sldId id="328" r:id="rId11"/>
    <p:sldId id="317" r:id="rId12"/>
    <p:sldId id="263" r:id="rId13"/>
    <p:sldId id="269" r:id="rId14"/>
    <p:sldId id="277" r:id="rId15"/>
    <p:sldId id="295" r:id="rId16"/>
    <p:sldId id="327" r:id="rId17"/>
    <p:sldId id="283" r:id="rId18"/>
    <p:sldId id="291" r:id="rId19"/>
    <p:sldId id="321" r:id="rId20"/>
    <p:sldId id="288" r:id="rId21"/>
    <p:sldId id="310" r:id="rId22"/>
    <p:sldId id="290" r:id="rId23"/>
    <p:sldId id="273" r:id="rId24"/>
    <p:sldId id="274" r:id="rId25"/>
    <p:sldId id="320" r:id="rId26"/>
    <p:sldId id="266" r:id="rId27"/>
    <p:sldId id="296" r:id="rId28"/>
    <p:sldId id="297" r:id="rId29"/>
    <p:sldId id="298" r:id="rId30"/>
    <p:sldId id="299" r:id="rId31"/>
    <p:sldId id="300" r:id="rId32"/>
    <p:sldId id="301" r:id="rId33"/>
    <p:sldId id="302" r:id="rId34"/>
    <p:sldId id="303" r:id="rId35"/>
    <p:sldId id="304" r:id="rId36"/>
    <p:sldId id="305" r:id="rId37"/>
    <p:sldId id="306" r:id="rId38"/>
    <p:sldId id="309" r:id="rId39"/>
    <p:sldId id="322" r:id="rId40"/>
    <p:sldId id="271" r:id="rId41"/>
    <p:sldId id="323" r:id="rId42"/>
    <p:sldId id="324" r:id="rId43"/>
    <p:sldId id="316" r:id="rId44"/>
    <p:sldId id="275" r:id="rId45"/>
    <p:sldId id="278" r:id="rId46"/>
    <p:sldId id="326" r:id="rId47"/>
    <p:sldId id="292" r:id="rId48"/>
    <p:sldId id="293" r:id="rId49"/>
    <p:sldId id="294" r:id="rId50"/>
    <p:sldId id="312" r:id="rId51"/>
    <p:sldId id="311" r:id="rId52"/>
    <p:sldId id="325" r:id="rId53"/>
    <p:sldId id="315" r:id="rId5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notesViewPr>
    <p:cSldViewPr showGuides="1">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C2DF1-48DA-4997-82E7-DC8D996BF408}" type="datetimeFigureOut">
              <a:rPr lang="es-ES" smtClean="0"/>
              <a:t>27/04/2020</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C6F43-C947-49ED-99DA-25B47C189D05}" type="slidenum">
              <a:rPr lang="es-ES" smtClean="0"/>
              <a:t>‹nr.›</a:t>
            </a:fld>
            <a:endParaRPr lang="es-ES"/>
          </a:p>
        </p:txBody>
      </p:sp>
    </p:spTree>
    <p:extLst>
      <p:ext uri="{BB962C8B-B14F-4D97-AF65-F5344CB8AC3E}">
        <p14:creationId xmlns:p14="http://schemas.microsoft.com/office/powerpoint/2010/main" val="1995188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8875" cy="3727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49E0F-B123-5D4A-961C-D66BEE4691F2}" type="slidenum">
              <a:rPr lang="en-US" smtClean="0"/>
              <a:t>1</a:t>
            </a:fld>
            <a:endParaRPr lang="en-US" dirty="0"/>
          </a:p>
        </p:txBody>
      </p:sp>
    </p:spTree>
    <p:extLst>
      <p:ext uri="{BB962C8B-B14F-4D97-AF65-F5344CB8AC3E}">
        <p14:creationId xmlns:p14="http://schemas.microsoft.com/office/powerpoint/2010/main" val="468093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417772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47388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3153022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40</a:t>
            </a:fld>
            <a:endParaRPr lang="en-GB">
              <a:solidFill>
                <a:prstClr val="black"/>
              </a:solidFill>
            </a:endParaRPr>
          </a:p>
        </p:txBody>
      </p:sp>
    </p:spTree>
    <p:extLst>
      <p:ext uri="{BB962C8B-B14F-4D97-AF65-F5344CB8AC3E}">
        <p14:creationId xmlns:p14="http://schemas.microsoft.com/office/powerpoint/2010/main" val="1056483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45</a:t>
            </a:fld>
            <a:endParaRPr lang="en-GB">
              <a:solidFill>
                <a:prstClr val="black"/>
              </a:solidFill>
            </a:endParaRPr>
          </a:p>
        </p:txBody>
      </p:sp>
    </p:spTree>
    <p:extLst>
      <p:ext uri="{BB962C8B-B14F-4D97-AF65-F5344CB8AC3E}">
        <p14:creationId xmlns:p14="http://schemas.microsoft.com/office/powerpoint/2010/main" val="2787598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48</a:t>
            </a:fld>
            <a:endParaRPr lang="en-GB">
              <a:solidFill>
                <a:prstClr val="black"/>
              </a:solidFill>
            </a:endParaRPr>
          </a:p>
        </p:txBody>
      </p:sp>
    </p:spTree>
    <p:extLst>
      <p:ext uri="{BB962C8B-B14F-4D97-AF65-F5344CB8AC3E}">
        <p14:creationId xmlns:p14="http://schemas.microsoft.com/office/powerpoint/2010/main" val="99434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5BA90471-BAED-4C67-855D-D55B4069B209}"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AF85CE14-C7F6-414C-854B-BB42A388A857}"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9E5E5457-8789-47A6-91E1-16FF556F3F4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School</a:t>
            </a:r>
            <a:r>
              <a:rPr lang="en-US" baseline="0" dirty="0"/>
              <a:t> violence </a:t>
            </a:r>
            <a:r>
              <a:rPr lang="en-US" dirty="0"/>
              <a:t>can occur in school or on the way to or from school.</a:t>
            </a:r>
          </a:p>
          <a:p>
            <a:endParaRPr lang="en-US" dirty="0"/>
          </a:p>
          <a:p>
            <a:r>
              <a:rPr lang="en-US" dirty="0"/>
              <a:t>Teasing usually involves two or more friends who act together in a way that seems fun to all the people involved. Often they tease each other equally, but it never involves physical or emotional abuse. </a:t>
            </a:r>
          </a:p>
          <a:p>
            <a:endParaRPr lang="en-US" dirty="0"/>
          </a:p>
          <a:p>
            <a:r>
              <a:rPr lang="en-US" sz="1200" dirty="0"/>
              <a:t>Bullying should not be equated with aggression or violence; not all aggression or violence involves bullying, and not all bullying involves aggression or violence.</a:t>
            </a:r>
            <a:endParaRPr lang="en-US" dirty="0"/>
          </a:p>
          <a:p>
            <a:endParaRPr lang="en-US" dirty="0"/>
          </a:p>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9</a:t>
            </a:fld>
            <a:endParaRPr lang="es-ES"/>
          </a:p>
        </p:txBody>
      </p:sp>
    </p:spTree>
    <p:extLst>
      <p:ext uri="{BB962C8B-B14F-4D97-AF65-F5344CB8AC3E}">
        <p14:creationId xmlns:p14="http://schemas.microsoft.com/office/powerpoint/2010/main" val="688266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Bullying at School: What We Know and What We Can Do (</a:t>
            </a:r>
            <a:r>
              <a:rPr lang="en-US" dirty="0" err="1"/>
              <a:t>Olweus</a:t>
            </a:r>
            <a:r>
              <a:rPr lang="en-US" dirty="0"/>
              <a:t>, 1993)</a:t>
            </a:r>
            <a:endParaRPr lang="en-US" baseline="0" dirty="0"/>
          </a:p>
          <a:p>
            <a:endParaRPr lang="en-US" baseline="0" dirty="0"/>
          </a:p>
          <a:p>
            <a:endParaRPr lang="en-US" baseline="0"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10</a:t>
            </a:fld>
            <a:endParaRPr lang="es-ES"/>
          </a:p>
        </p:txBody>
      </p:sp>
    </p:spTree>
    <p:extLst>
      <p:ext uri="{BB962C8B-B14F-4D97-AF65-F5344CB8AC3E}">
        <p14:creationId xmlns:p14="http://schemas.microsoft.com/office/powerpoint/2010/main" val="4055532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11</a:t>
            </a:fld>
            <a:endParaRPr lang="es-ES"/>
          </a:p>
        </p:txBody>
      </p:sp>
    </p:spTree>
    <p:extLst>
      <p:ext uri="{BB962C8B-B14F-4D97-AF65-F5344CB8AC3E}">
        <p14:creationId xmlns:p14="http://schemas.microsoft.com/office/powerpoint/2010/main" val="290452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545558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4152274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dirty="0"/>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b="1">
                <a:solidFill>
                  <a:schemeClr val="bg1">
                    <a:lumMod val="50000"/>
                  </a:schemeClr>
                </a:solidFill>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C9986A44-4CD5-44C5-8FF0-6334457A58D4}" type="slidenum">
              <a:rPr lang="el-GR" altLang="el-GR"/>
              <a:pPr>
                <a:defRPr/>
              </a:pPr>
              <a:t>‹nr.›</a:t>
            </a:fld>
            <a:endParaRPr lang="el-GR" altLang="el-GR"/>
          </a:p>
        </p:txBody>
      </p:sp>
    </p:spTree>
    <p:extLst>
      <p:ext uri="{BB962C8B-B14F-4D97-AF65-F5344CB8AC3E}">
        <p14:creationId xmlns:p14="http://schemas.microsoft.com/office/powerpoint/2010/main" val="316086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7A97324-FBC7-479F-B096-FC6CB116C699}" type="slidenum">
              <a:rPr lang="el-GR" altLang="el-GR"/>
              <a:pPr>
                <a:defRPr/>
              </a:pPr>
              <a:t>‹nr.›</a:t>
            </a:fld>
            <a:endParaRPr lang="el-GR" altLang="el-GR"/>
          </a:p>
        </p:txBody>
      </p:sp>
    </p:spTree>
    <p:extLst>
      <p:ext uri="{BB962C8B-B14F-4D97-AF65-F5344CB8AC3E}">
        <p14:creationId xmlns:p14="http://schemas.microsoft.com/office/powerpoint/2010/main" val="2943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8CCEC1E-7D5C-4EC1-B3CC-4946F4459596}" type="slidenum">
              <a:rPr lang="el-GR" altLang="el-GR"/>
              <a:pPr>
                <a:defRPr/>
              </a:pPr>
              <a:t>‹nr.›</a:t>
            </a:fld>
            <a:endParaRPr lang="el-GR" altLang="el-GR"/>
          </a:p>
        </p:txBody>
      </p:sp>
    </p:spTree>
    <p:extLst>
      <p:ext uri="{BB962C8B-B14F-4D97-AF65-F5344CB8AC3E}">
        <p14:creationId xmlns:p14="http://schemas.microsoft.com/office/powerpoint/2010/main" val="3802248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6519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685800" y="2348880"/>
            <a:ext cx="7848600" cy="990600"/>
          </a:xfrm>
        </p:spPr>
        <p:txBody>
          <a:bodyPr>
            <a:normAutofit/>
          </a:bodyPr>
          <a:lstStyle>
            <a:lvl1pPr algn="ctr">
              <a:defRPr sz="3600">
                <a:solidFill>
                  <a:schemeClr val="tx2">
                    <a:lumMod val="75000"/>
                  </a:schemeClr>
                </a:solidFill>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17" name="Slide Number Placeholder 16"/>
          <p:cNvSpPr>
            <a:spLocks noGrp="1"/>
          </p:cNvSpPr>
          <p:nvPr>
            <p:ph type="sldNum" sz="quarter" idx="12"/>
          </p:nvPr>
        </p:nvSpPr>
        <p:spPr/>
        <p:txBody>
          <a:bodyPr/>
          <a:lstStyle>
            <a:lvl1pPr>
              <a:defRPr baseline="0">
                <a:solidFill>
                  <a:schemeClr val="bg1"/>
                </a:solidFill>
              </a:defRPr>
            </a:lvl1pPr>
          </a:lstStyle>
          <a:p>
            <a:fld id="{BE59AD3B-C553-416B-9EC4-58F446CA8969}" type="slidenum">
              <a:rPr lang="en-GB" smtClean="0"/>
              <a:pPr/>
              <a:t>‹nr.›</a:t>
            </a:fld>
            <a:endParaRPr lang="en-GB" dirty="0"/>
          </a:p>
        </p:txBody>
      </p:sp>
    </p:spTree>
    <p:extLst>
      <p:ext uri="{BB962C8B-B14F-4D97-AF65-F5344CB8AC3E}">
        <p14:creationId xmlns:p14="http://schemas.microsoft.com/office/powerpoint/2010/main" val="21340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709A6007-54BB-4860-85EC-EF800EB3D0E9}" type="slidenum">
              <a:rPr lang="el-GR" altLang="el-GR"/>
              <a:pPr>
                <a:defRPr/>
              </a:pPr>
              <a:t>‹nr.›</a:t>
            </a:fld>
            <a:endParaRPr lang="el-GR" altLang="el-GR"/>
          </a:p>
        </p:txBody>
      </p:sp>
    </p:spTree>
    <p:extLst>
      <p:ext uri="{BB962C8B-B14F-4D97-AF65-F5344CB8AC3E}">
        <p14:creationId xmlns:p14="http://schemas.microsoft.com/office/powerpoint/2010/main" val="302623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1E59658A-B979-449B-A6AE-E54B35BE257E}" type="slidenum">
              <a:rPr lang="el-GR" altLang="el-GR"/>
              <a:pPr>
                <a:defRPr/>
              </a:pPr>
              <a:t>‹nr.›</a:t>
            </a:fld>
            <a:endParaRPr lang="el-GR" altLang="el-GR"/>
          </a:p>
        </p:txBody>
      </p:sp>
      <p:pic>
        <p:nvPicPr>
          <p:cNvPr id="7" name="Afbeelding 6">
            <a:extLst>
              <a:ext uri="{FF2B5EF4-FFF2-40B4-BE49-F238E27FC236}">
                <a16:creationId xmlns:a16="http://schemas.microsoft.com/office/drawing/2014/main" id="{3561FAD0-90AD-4EE5-A7DC-34840C8F908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24640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E7D8D81-822D-498D-94E0-22F38BB62B9C}" type="slidenum">
              <a:rPr lang="el-GR" altLang="el-GR"/>
              <a:pPr>
                <a:defRPr/>
              </a:pPr>
              <a:t>‹nr.›</a:t>
            </a:fld>
            <a:endParaRPr lang="el-GR" altLang="el-GR"/>
          </a:p>
        </p:txBody>
      </p:sp>
    </p:spTree>
    <p:extLst>
      <p:ext uri="{BB962C8B-B14F-4D97-AF65-F5344CB8AC3E}">
        <p14:creationId xmlns:p14="http://schemas.microsoft.com/office/powerpoint/2010/main" val="321476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1AD58DD0-234D-4B81-B689-6A74D75CCB30}" type="slidenum">
              <a:rPr lang="el-GR" altLang="el-GR"/>
              <a:pPr>
                <a:defRPr/>
              </a:pPr>
              <a:t>‹nr.›</a:t>
            </a:fld>
            <a:endParaRPr lang="el-GR" altLang="el-GR"/>
          </a:p>
        </p:txBody>
      </p:sp>
    </p:spTree>
    <p:extLst>
      <p:ext uri="{BB962C8B-B14F-4D97-AF65-F5344CB8AC3E}">
        <p14:creationId xmlns:p14="http://schemas.microsoft.com/office/powerpoint/2010/main" val="73340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ACA688A9-3EEB-40B5-99B4-56A7703015E9}" type="slidenum">
              <a:rPr lang="el-GR" altLang="el-GR"/>
              <a:pPr>
                <a:defRPr/>
              </a:pPr>
              <a:t>‹nr.›</a:t>
            </a:fld>
            <a:endParaRPr lang="el-GR" altLang="el-GR"/>
          </a:p>
        </p:txBody>
      </p:sp>
      <p:pic>
        <p:nvPicPr>
          <p:cNvPr id="6" name="Afbeelding 5">
            <a:extLst>
              <a:ext uri="{FF2B5EF4-FFF2-40B4-BE49-F238E27FC236}">
                <a16:creationId xmlns:a16="http://schemas.microsoft.com/office/drawing/2014/main" id="{CDD8A99E-0E86-407B-9E67-E9CFE169DAB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80824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38387BDD-8A65-45D1-AEE3-DB887E063C9D}" type="slidenum">
              <a:rPr lang="el-GR" altLang="el-GR"/>
              <a:pPr>
                <a:defRPr/>
              </a:pPr>
              <a:t>‹nr.›</a:t>
            </a:fld>
            <a:endParaRPr lang="el-GR" altLang="el-GR"/>
          </a:p>
        </p:txBody>
      </p:sp>
    </p:spTree>
    <p:extLst>
      <p:ext uri="{BB962C8B-B14F-4D97-AF65-F5344CB8AC3E}">
        <p14:creationId xmlns:p14="http://schemas.microsoft.com/office/powerpoint/2010/main" val="175996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7EFC6B6A-3E69-4DF3-9014-2D4FF8AF7A6F}" type="slidenum">
              <a:rPr lang="el-GR" altLang="el-GR"/>
              <a:pPr>
                <a:defRPr/>
              </a:pPr>
              <a:t>‹nr.›</a:t>
            </a:fld>
            <a:endParaRPr lang="el-GR" altLang="el-GR"/>
          </a:p>
        </p:txBody>
      </p:sp>
    </p:spTree>
    <p:extLst>
      <p:ext uri="{BB962C8B-B14F-4D97-AF65-F5344CB8AC3E}">
        <p14:creationId xmlns:p14="http://schemas.microsoft.com/office/powerpoint/2010/main" val="400981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b="0"/>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C136BC86-CC07-4E3D-9B22-20BDE479715D}" type="slidenum">
              <a:rPr lang="el-GR" altLang="el-GR"/>
              <a:pPr>
                <a:defRPr/>
              </a:pPr>
              <a:t>‹nr.›</a:t>
            </a:fld>
            <a:endParaRPr lang="el-GR" altLang="el-GR"/>
          </a:p>
        </p:txBody>
      </p:sp>
    </p:spTree>
    <p:extLst>
      <p:ext uri="{BB962C8B-B14F-4D97-AF65-F5344CB8AC3E}">
        <p14:creationId xmlns:p14="http://schemas.microsoft.com/office/powerpoint/2010/main" val="19765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bg1">
                    <a:lumMod val="50000"/>
                  </a:schemeClr>
                </a:solidFill>
                <a:latin typeface="Arial" charset="0"/>
                <a:cs typeface="Arial" charset="0"/>
              </a:defRPr>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A4590F-B28C-47F1-B13E-890E22439DD9}" type="slidenum">
              <a:rPr lang="el-GR" altLang="el-GR"/>
              <a:pPr>
                <a:defRPr/>
              </a:pPr>
              <a:t>‹nr.›</a:t>
            </a:fld>
            <a:endParaRPr lang="el-GR" altLang="el-GR" dirty="0"/>
          </a:p>
        </p:txBody>
      </p:sp>
      <p:pic>
        <p:nvPicPr>
          <p:cNvPr id="3" name="Imagen 2">
            <a:extLst>
              <a:ext uri="{FF2B5EF4-FFF2-40B4-BE49-F238E27FC236}">
                <a16:creationId xmlns:a16="http://schemas.microsoft.com/office/drawing/2014/main" id="{4B12A6F4-DFA2-4267-966F-44C174EED15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32240" y="84138"/>
            <a:ext cx="2316480" cy="762000"/>
          </a:xfrm>
          <a:prstGeom prst="rect">
            <a:avLst/>
          </a:prstGeom>
        </p:spPr>
      </p:pic>
      <p:pic>
        <p:nvPicPr>
          <p:cNvPr id="12" name="Imagen 11" descr="Imagen que contiene señal&#10;&#10;Descripción generada automáticamente">
            <a:extLst>
              <a:ext uri="{FF2B5EF4-FFF2-40B4-BE49-F238E27FC236}">
                <a16:creationId xmlns:a16="http://schemas.microsoft.com/office/drawing/2014/main" id="{C5FD0B2E-6535-45EC-9240-85836B3C5025}"/>
              </a:ext>
            </a:extLst>
          </p:cNvPr>
          <p:cNvPicPr/>
          <p:nvPr userDrawn="1"/>
        </p:nvPicPr>
        <p:blipFill>
          <a:blip r:embed="rId16" cstate="print">
            <a:extLst>
              <a:ext uri="{28A0092B-C50C-407E-A947-70E740481C1C}">
                <a14:useLocalDpi xmlns:a14="http://schemas.microsoft.com/office/drawing/2010/main" val="0"/>
              </a:ext>
            </a:extLst>
          </a:blip>
          <a:stretch>
            <a:fillRect/>
          </a:stretch>
        </p:blipFill>
        <p:spPr>
          <a:xfrm>
            <a:off x="4001275" y="6126163"/>
            <a:ext cx="786749" cy="632836"/>
          </a:xfrm>
          <a:prstGeom prst="rect">
            <a:avLst/>
          </a:prstGeom>
        </p:spPr>
      </p:pic>
      <p:pic>
        <p:nvPicPr>
          <p:cNvPr id="4" name="Afbeelding 3">
            <a:extLst>
              <a:ext uri="{FF2B5EF4-FFF2-40B4-BE49-F238E27FC236}">
                <a16:creationId xmlns:a16="http://schemas.microsoft.com/office/drawing/2014/main" id="{D16D80F5-01B3-438F-AB00-DAB7C93C620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099720" y="6200974"/>
            <a:ext cx="1691680" cy="48321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755576" y="3424638"/>
            <a:ext cx="8062664" cy="1651992"/>
          </a:xfrm>
        </p:spPr>
        <p:txBody>
          <a:bodyPr/>
          <a:lstStyle/>
          <a:p>
            <a:pPr lvl="0" algn="l"/>
            <a:r>
              <a:rPr lang="en-GB" sz="2800" i="1" kern="0" dirty="0"/>
              <a:t>“</a:t>
            </a:r>
            <a:r>
              <a:rPr lang="nl-NL" sz="2800" i="1" dirty="0"/>
              <a:t>Ik ben tegen geweld, want als het iets goed lijkt te doen, dan is het goede alleen maar tijdelijk; het slechte dat het doet, is permanent.</a:t>
            </a:r>
            <a:r>
              <a:rPr lang="en-GB" i="1" kern="0" dirty="0"/>
              <a:t>” </a:t>
            </a:r>
            <a:r>
              <a:rPr lang="en-GB" sz="2400" kern="0" dirty="0"/>
              <a:t>Mahatma Gandhi</a:t>
            </a:r>
            <a:endParaRPr lang="en-GB" sz="2400" dirty="0"/>
          </a:p>
          <a:p>
            <a:endParaRPr lang="en-GB" dirty="0"/>
          </a:p>
        </p:txBody>
      </p:sp>
      <p:sp>
        <p:nvSpPr>
          <p:cNvPr id="2" name="Title 1"/>
          <p:cNvSpPr>
            <a:spLocks noGrp="1"/>
          </p:cNvSpPr>
          <p:nvPr>
            <p:ph type="title"/>
          </p:nvPr>
        </p:nvSpPr>
        <p:spPr>
          <a:xfrm>
            <a:off x="755576" y="1412776"/>
            <a:ext cx="7848600" cy="1512168"/>
          </a:xfrm>
        </p:spPr>
        <p:txBody>
          <a:bodyPr>
            <a:normAutofit fontScale="90000"/>
          </a:bodyPr>
          <a:lstStyle/>
          <a:p>
            <a:r>
              <a:rPr lang="en-GB" sz="5400" b="1" dirty="0">
                <a:solidFill>
                  <a:srgbClr val="FF0000"/>
                </a:solidFill>
                <a:effectLst/>
              </a:rPr>
              <a:t>De anti-pest </a:t>
            </a:r>
            <a:r>
              <a:rPr lang="en-GB" sz="5400" b="1" dirty="0" err="1">
                <a:solidFill>
                  <a:srgbClr val="FF0000"/>
                </a:solidFill>
                <a:effectLst/>
              </a:rPr>
              <a:t>strategie</a:t>
            </a:r>
            <a:br>
              <a:rPr lang="en-GB" sz="4400" b="1" dirty="0">
                <a:solidFill>
                  <a:srgbClr val="FF0000"/>
                </a:solidFill>
                <a:effectLst/>
              </a:rPr>
            </a:br>
            <a:r>
              <a:rPr lang="en-GB" sz="4400" b="1" dirty="0" err="1">
                <a:solidFill>
                  <a:srgbClr val="FF0000"/>
                </a:solidFill>
                <a:effectLst/>
              </a:rPr>
              <a:t>Personeelsworkshop</a:t>
            </a:r>
            <a:endParaRPr lang="en-GB" sz="4400" b="1" dirty="0">
              <a:solidFill>
                <a:srgbClr val="FF0000"/>
              </a:solidFill>
              <a:effectLst/>
            </a:endParaRPr>
          </a:p>
        </p:txBody>
      </p:sp>
    </p:spTree>
    <p:extLst>
      <p:ext uri="{BB962C8B-B14F-4D97-AF65-F5344CB8AC3E}">
        <p14:creationId xmlns:p14="http://schemas.microsoft.com/office/powerpoint/2010/main" val="144350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0000"/>
                </a:solidFill>
              </a:rPr>
              <a:t>Wat is </a:t>
            </a:r>
            <a:r>
              <a:rPr lang="en-US" dirty="0" err="1">
                <a:solidFill>
                  <a:srgbClr val="FF0000"/>
                </a:solidFill>
              </a:rPr>
              <a:t>pesten</a:t>
            </a:r>
            <a:r>
              <a:rPr lang="en-US" dirty="0">
                <a:solidFill>
                  <a:srgbClr val="FF0000"/>
                </a:solidFill>
              </a:rPr>
              <a:t>?</a:t>
            </a:r>
            <a:endParaRPr lang="el-GR" dirty="0">
              <a:solidFill>
                <a:srgbClr val="FF0000"/>
              </a:solidFill>
            </a:endParaRPr>
          </a:p>
        </p:txBody>
      </p:sp>
      <p:sp>
        <p:nvSpPr>
          <p:cNvPr id="4" name="TextBox 3"/>
          <p:cNvSpPr txBox="1"/>
          <p:nvPr/>
        </p:nvSpPr>
        <p:spPr>
          <a:xfrm>
            <a:off x="719059" y="1641597"/>
            <a:ext cx="3970785" cy="2554545"/>
          </a:xfrm>
          <a:prstGeom prst="rect">
            <a:avLst/>
          </a:prstGeom>
          <a:noFill/>
        </p:spPr>
        <p:txBody>
          <a:bodyPr wrap="square" rtlCol="0">
            <a:spAutoFit/>
          </a:bodyPr>
          <a:lstStyle/>
          <a:p>
            <a:r>
              <a:rPr lang="nl-NL" sz="2000" dirty="0"/>
              <a:t>"Een leerling wordt gepest wanneer hij of zij herhaaldelijk en in de loop van de tijd wordt blootgesteld aan negatieve acties van een of meer andere leerlingen en hij of zij heeft moeite om zichzelf te verdedigen." (Olweus, 1993)</a:t>
            </a:r>
            <a:endParaRPr lang="el-GR" sz="2000" dirty="0"/>
          </a:p>
        </p:txBody>
      </p:sp>
      <p:sp>
        <p:nvSpPr>
          <p:cNvPr id="5" name="TextBox 4"/>
          <p:cNvSpPr txBox="1"/>
          <p:nvPr/>
        </p:nvSpPr>
        <p:spPr>
          <a:xfrm>
            <a:off x="899592" y="4965584"/>
            <a:ext cx="7476522" cy="923330"/>
          </a:xfrm>
          <a:prstGeom prst="rect">
            <a:avLst/>
          </a:prstGeom>
          <a:noFill/>
        </p:spPr>
        <p:txBody>
          <a:bodyPr wrap="square" rtlCol="0">
            <a:spAutoFit/>
          </a:bodyPr>
          <a:lstStyle/>
          <a:p>
            <a:r>
              <a:rPr lang="nl-NL" i="1" dirty="0"/>
              <a:t>Negatieve actie: </a:t>
            </a:r>
            <a:r>
              <a:rPr lang="nl-NL" dirty="0"/>
              <a:t>wanneer iemand opzettelijk een ander een wond of ongemak toebrengt of probeert toe te brengen (agressief gedrag)</a:t>
            </a:r>
          </a:p>
          <a:p>
            <a:endParaRPr lang="el-GR" dirty="0"/>
          </a:p>
        </p:txBody>
      </p:sp>
      <p:sp>
        <p:nvSpPr>
          <p:cNvPr id="6" name="TextBox 5"/>
          <p:cNvSpPr txBox="1"/>
          <p:nvPr/>
        </p:nvSpPr>
        <p:spPr>
          <a:xfrm>
            <a:off x="4948540" y="1628800"/>
            <a:ext cx="3995689" cy="2308324"/>
          </a:xfrm>
          <a:prstGeom prst="rect">
            <a:avLst/>
          </a:prstGeom>
          <a:noFill/>
        </p:spPr>
        <p:txBody>
          <a:bodyPr wrap="square" rtlCol="0">
            <a:spAutoFit/>
          </a:bodyPr>
          <a:lstStyle/>
          <a:p>
            <a:r>
              <a:rPr lang="nl-NL" dirty="0"/>
              <a:t>Er zijn volgens Olweus 3 belangrijke criteria om een actie te identificeren als pesten:</a:t>
            </a:r>
          </a:p>
          <a:p>
            <a:endParaRPr lang="nl-NL" dirty="0"/>
          </a:p>
          <a:p>
            <a:pPr marL="342900" indent="-342900">
              <a:buFont typeface="+mj-lt"/>
              <a:buAutoNum type="arabicPeriod"/>
            </a:pPr>
            <a:r>
              <a:rPr lang="nl-NL" dirty="0"/>
              <a:t>opzettelijke schade berokkenen</a:t>
            </a:r>
          </a:p>
          <a:p>
            <a:pPr marL="342900" indent="-342900">
              <a:buFont typeface="+mj-lt"/>
              <a:buAutoNum type="arabicPeriod"/>
            </a:pPr>
            <a:r>
              <a:rPr lang="nl-NL" dirty="0"/>
              <a:t>herhaling</a:t>
            </a:r>
          </a:p>
          <a:p>
            <a:pPr marL="342900" indent="-342900">
              <a:buFont typeface="+mj-lt"/>
              <a:buAutoNum type="arabicPeriod"/>
            </a:pPr>
            <a:r>
              <a:rPr lang="nl-NL" dirty="0"/>
              <a:t>onevenwichtigheid van werkelijke of vermeende macht</a:t>
            </a:r>
            <a:endParaRPr lang="el-GR" dirty="0"/>
          </a:p>
        </p:txBody>
      </p:sp>
    </p:spTree>
    <p:extLst>
      <p:ext uri="{BB962C8B-B14F-4D97-AF65-F5344CB8AC3E}">
        <p14:creationId xmlns:p14="http://schemas.microsoft.com/office/powerpoint/2010/main" val="312331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229600" cy="1143000"/>
          </a:xfrm>
        </p:spPr>
        <p:txBody>
          <a:bodyPr/>
          <a:lstStyle/>
          <a:p>
            <a:r>
              <a:rPr lang="en-US" dirty="0" err="1">
                <a:solidFill>
                  <a:srgbClr val="FF0000"/>
                </a:solidFill>
              </a:rPr>
              <a:t>Soorten</a:t>
            </a:r>
            <a:r>
              <a:rPr lang="en-US" dirty="0">
                <a:solidFill>
                  <a:srgbClr val="FF0000"/>
                </a:solidFill>
              </a:rPr>
              <a:t> </a:t>
            </a:r>
            <a:r>
              <a:rPr lang="en-US" dirty="0" err="1">
                <a:solidFill>
                  <a:srgbClr val="FF0000"/>
                </a:solidFill>
              </a:rPr>
              <a:t>pesten</a:t>
            </a:r>
            <a:endParaRPr lang="el-GR" dirty="0">
              <a:solidFill>
                <a:srgbClr val="FF0000"/>
              </a:solidFill>
            </a:endParaRPr>
          </a:p>
        </p:txBody>
      </p:sp>
      <p:sp>
        <p:nvSpPr>
          <p:cNvPr id="3" name="Θέση περιεχομένου 2"/>
          <p:cNvSpPr>
            <a:spLocks noGrp="1"/>
          </p:cNvSpPr>
          <p:nvPr>
            <p:ph idx="1"/>
          </p:nvPr>
        </p:nvSpPr>
        <p:spPr>
          <a:xfrm>
            <a:off x="467544" y="1340768"/>
            <a:ext cx="8517632" cy="4525963"/>
          </a:xfrm>
        </p:spPr>
        <p:txBody>
          <a:bodyPr/>
          <a:lstStyle/>
          <a:p>
            <a:pPr marL="0" indent="0">
              <a:buNone/>
            </a:pPr>
            <a:r>
              <a:rPr lang="nl-NL" sz="2000" dirty="0"/>
              <a:t>Pesten kan verschillende vormen aannemen:</a:t>
            </a:r>
            <a:br>
              <a:rPr lang="nl-NL" sz="2000" dirty="0"/>
            </a:br>
            <a:endParaRPr lang="nl-NL" sz="2000" dirty="0"/>
          </a:p>
          <a:p>
            <a:r>
              <a:rPr lang="nl-NL" sz="2000" dirty="0"/>
              <a:t>Verbaal pesten (schelden, denigrerende opmerkingen)</a:t>
            </a:r>
          </a:p>
          <a:p>
            <a:r>
              <a:rPr lang="nl-NL" sz="2000" dirty="0"/>
              <a:t>Fysiek pesten (slaan, trappen, stoten, spugen)</a:t>
            </a:r>
          </a:p>
          <a:p>
            <a:r>
              <a:rPr lang="nl-NL" sz="2000" dirty="0"/>
              <a:t>Cyberpesten (via internet, mobiele telefoon)</a:t>
            </a:r>
          </a:p>
          <a:p>
            <a:r>
              <a:rPr lang="nl-NL" sz="2000" dirty="0"/>
              <a:t>Racistisch pesten</a:t>
            </a:r>
          </a:p>
          <a:p>
            <a:r>
              <a:rPr lang="nl-NL" sz="2000" dirty="0"/>
              <a:t>Seksueel pesten</a:t>
            </a:r>
          </a:p>
          <a:p>
            <a:r>
              <a:rPr lang="nl-NL" sz="2000" dirty="0"/>
              <a:t>Iemand bedreigen of dwingen om dingen te doen die hij of zij niet wil</a:t>
            </a:r>
          </a:p>
          <a:p>
            <a:r>
              <a:rPr lang="nl-NL" sz="2000" dirty="0"/>
              <a:t>Sociale uitsluiting of isolatie</a:t>
            </a:r>
          </a:p>
          <a:p>
            <a:r>
              <a:rPr lang="nl-NL" sz="2000" dirty="0"/>
              <a:t>Leugens vertellen en valse geruchten verspreiden</a:t>
            </a:r>
          </a:p>
          <a:p>
            <a:r>
              <a:rPr lang="nl-NL" sz="2000" dirty="0"/>
              <a:t>Geld of persoonlijke eigendommen laten meenemen of beschadigen</a:t>
            </a:r>
          </a:p>
          <a:p>
            <a:r>
              <a:rPr lang="nl-NL" sz="2000" dirty="0"/>
              <a:t>Bedreigd worden of gedwongen worden dingen te doen door leerlingen die pesten</a:t>
            </a:r>
            <a:endParaRPr lang="el-GR" sz="1600" dirty="0"/>
          </a:p>
        </p:txBody>
      </p:sp>
    </p:spTree>
    <p:extLst>
      <p:ext uri="{BB962C8B-B14F-4D97-AF65-F5344CB8AC3E}">
        <p14:creationId xmlns:p14="http://schemas.microsoft.com/office/powerpoint/2010/main" val="2537013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err="1">
                <a:solidFill>
                  <a:srgbClr val="FF0000"/>
                </a:solidFill>
              </a:rPr>
              <a:t>Samen</a:t>
            </a:r>
            <a:r>
              <a:rPr lang="en-GB" dirty="0">
                <a:solidFill>
                  <a:srgbClr val="FF0000"/>
                </a:solidFill>
              </a:rPr>
              <a:t> Leven</a:t>
            </a:r>
          </a:p>
        </p:txBody>
      </p:sp>
      <p:sp>
        <p:nvSpPr>
          <p:cNvPr id="3" name="Content Placeholder 2"/>
          <p:cNvSpPr>
            <a:spLocks noGrp="1"/>
          </p:cNvSpPr>
          <p:nvPr>
            <p:ph idx="1"/>
          </p:nvPr>
        </p:nvSpPr>
        <p:spPr/>
        <p:txBody>
          <a:bodyPr>
            <a:normAutofit fontScale="92500" lnSpcReduction="20000"/>
          </a:bodyPr>
          <a:lstStyle/>
          <a:p>
            <a:pPr marL="0" indent="0">
              <a:buNone/>
            </a:pPr>
            <a:r>
              <a:rPr lang="en-GB" altLang="en-US" i="1" dirty="0">
                <a:solidFill>
                  <a:schemeClr val="tx2"/>
                </a:solidFill>
              </a:rPr>
              <a:t>“</a:t>
            </a:r>
            <a:r>
              <a:rPr lang="nl-NL" i="1" dirty="0"/>
              <a:t>Geweldloosheid is geen kledingstuk dat je naar believen kunt aan- en uittrekken. Zijn zetel is in het hart en het moet een onafscheidelijk deel van ons wezen zijn</a:t>
            </a:r>
            <a:r>
              <a:rPr lang="en-GB" altLang="en-US" i="1" dirty="0">
                <a:solidFill>
                  <a:schemeClr val="tx2"/>
                </a:solidFill>
              </a:rPr>
              <a:t>”</a:t>
            </a:r>
          </a:p>
          <a:p>
            <a:pPr marL="0" indent="0" algn="r">
              <a:buNone/>
            </a:pPr>
            <a:r>
              <a:rPr lang="en-GB" altLang="en-US" dirty="0">
                <a:solidFill>
                  <a:schemeClr val="accent5">
                    <a:lumMod val="75000"/>
                  </a:schemeClr>
                </a:solidFill>
              </a:rPr>
              <a:t>Mahatma Ghandi</a:t>
            </a:r>
          </a:p>
          <a:p>
            <a:pPr marL="0" indent="0">
              <a:buNone/>
            </a:pPr>
            <a:r>
              <a:rPr lang="en-GB" altLang="en-US" i="1" dirty="0">
                <a:solidFill>
                  <a:schemeClr val="tx2"/>
                </a:solidFill>
              </a:rPr>
              <a:t>“</a:t>
            </a:r>
            <a:r>
              <a:rPr lang="nl-NL" i="1" dirty="0"/>
              <a:t>Geweldloosheid betekent het vermijden van niet alleen extern fysiek geweld, maar ook intern geestelijk geweld. Je weigert niet alleen een man neer te schieten, maar je weigert hem te haten</a:t>
            </a:r>
            <a:r>
              <a:rPr lang="en-GB" altLang="en-US" i="1" dirty="0">
                <a:solidFill>
                  <a:schemeClr val="tx2"/>
                </a:solidFill>
              </a:rPr>
              <a:t>” </a:t>
            </a:r>
          </a:p>
          <a:p>
            <a:pPr marL="0" indent="0" algn="r">
              <a:buNone/>
            </a:pPr>
            <a:r>
              <a:rPr lang="en-GB" altLang="en-US" dirty="0">
                <a:solidFill>
                  <a:schemeClr val="accent5">
                    <a:lumMod val="75000"/>
                  </a:schemeClr>
                </a:solidFill>
              </a:rPr>
              <a:t>Martin Luther King Jr</a:t>
            </a:r>
            <a:r>
              <a:rPr lang="en-GB" altLang="en-US" dirty="0">
                <a:solidFill>
                  <a:srgbClr val="EBDB85"/>
                </a:solidFill>
              </a:rPr>
              <a:t>.</a:t>
            </a:r>
          </a:p>
          <a:p>
            <a:pPr marL="0" indent="0">
              <a:buNone/>
            </a:pPr>
            <a:endParaRPr lang="en-GB" dirty="0">
              <a:solidFill>
                <a:schemeClr val="accent5">
                  <a:lumMod val="75000"/>
                </a:schemeClr>
              </a:solidFill>
            </a:endParaRPr>
          </a:p>
        </p:txBody>
      </p:sp>
    </p:spTree>
    <p:extLst>
      <p:ext uri="{BB962C8B-B14F-4D97-AF65-F5344CB8AC3E}">
        <p14:creationId xmlns:p14="http://schemas.microsoft.com/office/powerpoint/2010/main" val="197307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err="1">
                <a:solidFill>
                  <a:srgbClr val="FF0000"/>
                </a:solidFill>
              </a:rPr>
              <a:t>Samen</a:t>
            </a:r>
            <a:r>
              <a:rPr lang="en-GB" dirty="0">
                <a:solidFill>
                  <a:srgbClr val="FF0000"/>
                </a:solidFill>
              </a:rPr>
              <a:t> Leven</a:t>
            </a:r>
          </a:p>
        </p:txBody>
      </p:sp>
      <p:sp>
        <p:nvSpPr>
          <p:cNvPr id="3" name="Content Placeholder 2"/>
          <p:cNvSpPr>
            <a:spLocks noGrp="1"/>
          </p:cNvSpPr>
          <p:nvPr>
            <p:ph idx="1"/>
          </p:nvPr>
        </p:nvSpPr>
        <p:spPr>
          <a:xfrm>
            <a:off x="395536" y="1947317"/>
            <a:ext cx="8229600" cy="4876800"/>
          </a:xfrm>
        </p:spPr>
        <p:txBody>
          <a:bodyPr/>
          <a:lstStyle/>
          <a:p>
            <a:pPr marL="0" indent="0" algn="ctr">
              <a:buNone/>
            </a:pPr>
            <a:endParaRPr lang="en-GB" b="1" dirty="0"/>
          </a:p>
          <a:p>
            <a:pPr marL="0" indent="0" algn="ctr">
              <a:buNone/>
            </a:pPr>
            <a:r>
              <a:rPr lang="nl-NL" dirty="0"/>
              <a:t>Hoe kunnen we echt “Samen Leven” bereiken op onze scholen?</a:t>
            </a:r>
            <a:endParaRPr lang="en-GB" dirty="0">
              <a:solidFill>
                <a:schemeClr val="tx2"/>
              </a:solidFill>
            </a:endParaRPr>
          </a:p>
        </p:txBody>
      </p:sp>
    </p:spTree>
    <p:extLst>
      <p:ext uri="{BB962C8B-B14F-4D97-AF65-F5344CB8AC3E}">
        <p14:creationId xmlns:p14="http://schemas.microsoft.com/office/powerpoint/2010/main" val="359350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fontScale="90000"/>
          </a:bodyPr>
          <a:lstStyle/>
          <a:p>
            <a:r>
              <a:rPr lang="nl-NL" sz="4000" dirty="0">
                <a:solidFill>
                  <a:srgbClr val="FF0000"/>
                </a:solidFill>
              </a:rPr>
              <a:t>Zorgwekkende gewelddadige activiteiten</a:t>
            </a:r>
            <a:endParaRPr lang="en-GB" sz="4000" dirty="0">
              <a:solidFill>
                <a:srgbClr val="FF0000"/>
              </a:solidFill>
            </a:endParaRPr>
          </a:p>
        </p:txBody>
      </p:sp>
      <p:sp>
        <p:nvSpPr>
          <p:cNvPr id="3" name="Content Placeholder 2"/>
          <p:cNvSpPr>
            <a:spLocks noGrp="1"/>
          </p:cNvSpPr>
          <p:nvPr>
            <p:ph idx="1"/>
          </p:nvPr>
        </p:nvSpPr>
        <p:spPr>
          <a:xfrm>
            <a:off x="457200" y="1600200"/>
            <a:ext cx="8507288" cy="4525963"/>
          </a:xfrm>
        </p:spPr>
        <p:txBody>
          <a:bodyPr/>
          <a:lstStyle/>
          <a:p>
            <a:pPr marL="0" indent="0">
              <a:buNone/>
            </a:pPr>
            <a:r>
              <a:rPr lang="nl-NL" sz="2800" dirty="0"/>
              <a:t>Werk in subgroepen. Je hebt 15 minuten om in drie kolommen op een flip-over te zetten:</a:t>
            </a:r>
          </a:p>
          <a:p>
            <a:pPr marL="514350" indent="-514350">
              <a:buFont typeface="+mj-lt"/>
              <a:buAutoNum type="arabicPeriod"/>
            </a:pPr>
            <a:r>
              <a:rPr lang="nl-NL" sz="2400" dirty="0"/>
              <a:t>De gewelddadige activiteiten die zorgen baren op scholen</a:t>
            </a:r>
          </a:p>
          <a:p>
            <a:pPr marL="514350" indent="-514350">
              <a:buFont typeface="+mj-lt"/>
              <a:buAutoNum type="arabicPeriod"/>
            </a:pPr>
            <a:r>
              <a:rPr lang="nl-NL" sz="2400" dirty="0"/>
              <a:t>Wie initieert ze (leerlingen? Personeel? Anderen?)</a:t>
            </a:r>
          </a:p>
          <a:p>
            <a:pPr marL="514350" indent="-514350">
              <a:buFont typeface="+mj-lt"/>
              <a:buAutoNum type="arabicPeriod"/>
            </a:pPr>
            <a:r>
              <a:rPr lang="nl-NL" sz="2400" dirty="0"/>
              <a:t>Welk effect ze hebben op Samen Leven.</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r>
              <a:rPr lang="en-US" dirty="0"/>
              <a:t>1. </a:t>
            </a:r>
            <a:fld id="{64DDB948-8E47-49F4-B698-8E2E7AC2DF63}"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28236744"/>
              </p:ext>
            </p:extLst>
          </p:nvPr>
        </p:nvGraphicFramePr>
        <p:xfrm>
          <a:off x="827584" y="4581128"/>
          <a:ext cx="7937375" cy="1130424"/>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2895027">
                  <a:extLst>
                    <a:ext uri="{9D8B030D-6E8A-4147-A177-3AD203B41FA5}">
                      <a16:colId xmlns:a16="http://schemas.microsoft.com/office/drawing/2014/main" val="20001"/>
                    </a:ext>
                  </a:extLst>
                </a:gridCol>
                <a:gridCol w="3170140">
                  <a:extLst>
                    <a:ext uri="{9D8B030D-6E8A-4147-A177-3AD203B41FA5}">
                      <a16:colId xmlns:a16="http://schemas.microsoft.com/office/drawing/2014/main" val="20002"/>
                    </a:ext>
                  </a:extLst>
                </a:gridCol>
              </a:tblGrid>
              <a:tr h="607328">
                <a:tc>
                  <a:txBody>
                    <a:bodyPr/>
                    <a:lstStyle/>
                    <a:p>
                      <a:r>
                        <a:rPr lang="en-GB" sz="2000" dirty="0" err="1">
                          <a:solidFill>
                            <a:schemeClr val="tx1"/>
                          </a:solidFill>
                        </a:rPr>
                        <a:t>Geweld</a:t>
                      </a:r>
                      <a:endParaRPr lang="en-GB" sz="2000" dirty="0">
                        <a:solidFill>
                          <a:schemeClr val="tx1"/>
                        </a:solidFill>
                      </a:endParaRPr>
                    </a:p>
                  </a:txBody>
                  <a:tcPr>
                    <a:solidFill>
                      <a:schemeClr val="tx2">
                        <a:lumMod val="60000"/>
                        <a:lumOff val="40000"/>
                      </a:schemeClr>
                    </a:solidFill>
                  </a:tcPr>
                </a:tc>
                <a:tc>
                  <a:txBody>
                    <a:bodyPr/>
                    <a:lstStyle/>
                    <a:p>
                      <a:r>
                        <a:rPr lang="en-GB" sz="2000" dirty="0">
                          <a:solidFill>
                            <a:schemeClr val="tx1"/>
                          </a:solidFill>
                        </a:rPr>
                        <a:t>Initiator</a:t>
                      </a:r>
                    </a:p>
                  </a:txBody>
                  <a:tcPr>
                    <a:solidFill>
                      <a:schemeClr val="tx2">
                        <a:lumMod val="60000"/>
                        <a:lumOff val="40000"/>
                      </a:schemeClr>
                    </a:solidFill>
                  </a:tcPr>
                </a:tc>
                <a:tc>
                  <a:txBody>
                    <a:bodyPr/>
                    <a:lstStyle/>
                    <a:p>
                      <a:r>
                        <a:rPr lang="en-GB" sz="2000" dirty="0">
                          <a:solidFill>
                            <a:schemeClr val="tx1"/>
                          </a:solidFill>
                        </a:rPr>
                        <a:t>Effect op </a:t>
                      </a:r>
                      <a:r>
                        <a:rPr lang="en-GB" sz="2000" dirty="0" err="1">
                          <a:solidFill>
                            <a:schemeClr val="tx1"/>
                          </a:solidFill>
                        </a:rPr>
                        <a:t>Samen</a:t>
                      </a:r>
                      <a:r>
                        <a:rPr lang="en-GB" sz="2000" dirty="0">
                          <a:solidFill>
                            <a:schemeClr val="tx1"/>
                          </a:solidFill>
                        </a:rPr>
                        <a:t> Leven</a:t>
                      </a:r>
                    </a:p>
                  </a:txBody>
                  <a:tcPr>
                    <a:solidFill>
                      <a:schemeClr val="tx2">
                        <a:lumMod val="60000"/>
                        <a:lumOff val="40000"/>
                      </a:schemeClr>
                    </a:solidFill>
                  </a:tcPr>
                </a:tc>
                <a:extLst>
                  <a:ext uri="{0D108BD9-81ED-4DB2-BD59-A6C34878D82A}">
                    <a16:rowId xmlns:a16="http://schemas.microsoft.com/office/drawing/2014/main" val="10000"/>
                  </a:ext>
                </a:extLst>
              </a:tr>
              <a:tr h="523096">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7" name="CuadroTexto 6">
            <a:extLst>
              <a:ext uri="{FF2B5EF4-FFF2-40B4-BE49-F238E27FC236}">
                <a16:creationId xmlns:a16="http://schemas.microsoft.com/office/drawing/2014/main" id="{86A97660-1755-4FC8-B9F2-066659F8E72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1449368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8252B-5C36-4244-90E1-436212B74BD8}"/>
              </a:ext>
            </a:extLst>
          </p:cNvPr>
          <p:cNvSpPr>
            <a:spLocks noGrp="1"/>
          </p:cNvSpPr>
          <p:nvPr>
            <p:ph type="title"/>
          </p:nvPr>
        </p:nvSpPr>
        <p:spPr>
          <a:xfrm>
            <a:off x="251520" y="457827"/>
            <a:ext cx="8229600" cy="1143000"/>
          </a:xfrm>
        </p:spPr>
        <p:txBody>
          <a:bodyPr/>
          <a:lstStyle/>
          <a:p>
            <a:r>
              <a:rPr lang="en-US" sz="2800" b="1" dirty="0" err="1">
                <a:solidFill>
                  <a:srgbClr val="FF0000"/>
                </a:solidFill>
              </a:rPr>
              <a:t>Als</a:t>
            </a:r>
            <a:r>
              <a:rPr lang="en-US" sz="2800" b="1" dirty="0">
                <a:solidFill>
                  <a:srgbClr val="FF0000"/>
                </a:solidFill>
              </a:rPr>
              <a:t> </a:t>
            </a:r>
            <a:r>
              <a:rPr lang="en-US" sz="2800" b="1" dirty="0" err="1">
                <a:solidFill>
                  <a:srgbClr val="FF0000"/>
                </a:solidFill>
              </a:rPr>
              <a:t>een</a:t>
            </a:r>
            <a:r>
              <a:rPr lang="en-US" sz="2800" b="1" dirty="0">
                <a:solidFill>
                  <a:srgbClr val="FF0000"/>
                </a:solidFill>
              </a:rPr>
              <a:t> anti-pest </a:t>
            </a:r>
            <a:r>
              <a:rPr lang="en-US" sz="2800" b="1" dirty="0" err="1">
                <a:solidFill>
                  <a:srgbClr val="FF0000"/>
                </a:solidFill>
              </a:rPr>
              <a:t>programma</a:t>
            </a:r>
            <a:r>
              <a:rPr lang="en-US" sz="2800" b="1" dirty="0">
                <a:solidFill>
                  <a:srgbClr val="FF0000"/>
                </a:solidFill>
              </a:rPr>
              <a:t> </a:t>
            </a:r>
            <a:r>
              <a:rPr lang="en-US" sz="2800" b="1" dirty="0" err="1">
                <a:solidFill>
                  <a:srgbClr val="FF0000"/>
                </a:solidFill>
              </a:rPr>
              <a:t>succesvol</a:t>
            </a:r>
            <a:r>
              <a:rPr lang="en-US" sz="2800" b="1" dirty="0">
                <a:solidFill>
                  <a:srgbClr val="FF0000"/>
                </a:solidFill>
              </a:rPr>
              <a:t> is…</a:t>
            </a:r>
            <a:endParaRPr lang="es-ES" sz="2800" b="1" dirty="0">
              <a:solidFill>
                <a:srgbClr val="FF0000"/>
              </a:solidFill>
            </a:endParaRPr>
          </a:p>
        </p:txBody>
      </p:sp>
      <p:sp>
        <p:nvSpPr>
          <p:cNvPr id="3" name="Marcador de contenido 2">
            <a:extLst>
              <a:ext uri="{FF2B5EF4-FFF2-40B4-BE49-F238E27FC236}">
                <a16:creationId xmlns:a16="http://schemas.microsoft.com/office/drawing/2014/main" id="{1CFD91F1-1698-44FE-891E-5F597D1A6206}"/>
              </a:ext>
            </a:extLst>
          </p:cNvPr>
          <p:cNvSpPr>
            <a:spLocks noGrp="1"/>
          </p:cNvSpPr>
          <p:nvPr>
            <p:ph idx="1"/>
          </p:nvPr>
        </p:nvSpPr>
        <p:spPr/>
        <p:txBody>
          <a:bodyPr/>
          <a:lstStyle/>
          <a:p>
            <a:pPr marL="0" indent="0">
              <a:buNone/>
            </a:pPr>
            <a:r>
              <a:rPr lang="nl-NL" sz="2400" dirty="0"/>
              <a:t>…het moet commitment hebben van de hele school zijn en iedereen erin. Het is daarom essentieel dat de schooldirecteur zich er volledig voor inzet en voordat hij besluit om het uit te voeren begrijpt:</a:t>
            </a:r>
          </a:p>
          <a:p>
            <a:r>
              <a:rPr lang="nl-NL" sz="2400" dirty="0"/>
              <a:t>de aard en het belang van geweldvermindering</a:t>
            </a:r>
          </a:p>
          <a:p>
            <a:r>
              <a:rPr lang="nl-NL" sz="2400" dirty="0"/>
              <a:t>de voordelen die het programma zal opleveren voor leerlingen, docenten, de school en de bredere gemeenschap</a:t>
            </a:r>
          </a:p>
          <a:p>
            <a:r>
              <a:rPr lang="nl-NL" sz="2400" dirty="0"/>
              <a:t>welke infrastructuur, tijd en middelen nodig zijn om het in de school te implementeren.</a:t>
            </a:r>
            <a:endParaRPr lang="es-ES" sz="2400" dirty="0"/>
          </a:p>
        </p:txBody>
      </p:sp>
    </p:spTree>
    <p:extLst>
      <p:ext uri="{BB962C8B-B14F-4D97-AF65-F5344CB8AC3E}">
        <p14:creationId xmlns:p14="http://schemas.microsoft.com/office/powerpoint/2010/main" val="2413903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DD4D1-94CD-40A7-B531-2213F7E819B1}"/>
              </a:ext>
            </a:extLst>
          </p:cNvPr>
          <p:cNvSpPr>
            <a:spLocks noGrp="1"/>
          </p:cNvSpPr>
          <p:nvPr>
            <p:ph type="ctrTitle"/>
          </p:nvPr>
        </p:nvSpPr>
        <p:spPr/>
        <p:txBody>
          <a:bodyPr/>
          <a:lstStyle/>
          <a:p>
            <a:r>
              <a:rPr lang="en-US" dirty="0">
                <a:solidFill>
                  <a:srgbClr val="FF0000"/>
                </a:solidFill>
              </a:rPr>
              <a:t>DE ZELFEVALUATIE BEGELEIDEN</a:t>
            </a:r>
          </a:p>
        </p:txBody>
      </p:sp>
      <p:sp>
        <p:nvSpPr>
          <p:cNvPr id="3" name="Ondertitel 2">
            <a:extLst>
              <a:ext uri="{FF2B5EF4-FFF2-40B4-BE49-F238E27FC236}">
                <a16:creationId xmlns:a16="http://schemas.microsoft.com/office/drawing/2014/main" id="{5B63EB90-4625-4485-B59D-1F87E54224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121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Grp="1" noChangeArrowheads="1"/>
          </p:cNvSpPr>
          <p:nvPr>
            <p:ph idx="1"/>
          </p:nvPr>
        </p:nvSpPr>
        <p:spPr>
          <a:xfrm>
            <a:off x="513556" y="1340768"/>
            <a:ext cx="8229600" cy="4536504"/>
          </a:xfrm>
          <a:ln w="0"/>
        </p:spPr>
        <p:txBody>
          <a:bodyPr>
            <a:normAutofit fontScale="85000" lnSpcReduction="20000"/>
          </a:bodyPr>
          <a:lstStyle/>
          <a:p>
            <a:pPr marL="0" indent="0" eaLnBrk="1" hangingPunct="1">
              <a:lnSpc>
                <a:spcPct val="90000"/>
              </a:lnSpc>
              <a:buFontTx/>
              <a:buNone/>
              <a:defRPr/>
            </a:pPr>
            <a:endParaRPr lang="en-GB" sz="2200" dirty="0"/>
          </a:p>
          <a:p>
            <a:pPr marL="0" indent="0" eaLnBrk="1" hangingPunct="1">
              <a:lnSpc>
                <a:spcPct val="90000"/>
              </a:lnSpc>
              <a:buFontTx/>
              <a:buNone/>
              <a:defRPr/>
            </a:pPr>
            <a:r>
              <a:rPr lang="nl-NL" sz="2800" dirty="0"/>
              <a:t>Bespreek in uw subgroep:</a:t>
            </a:r>
          </a:p>
          <a:p>
            <a:pPr marL="0" indent="0" eaLnBrk="1" hangingPunct="1">
              <a:lnSpc>
                <a:spcPct val="90000"/>
              </a:lnSpc>
              <a:buFontTx/>
              <a:buNone/>
              <a:defRPr/>
            </a:pPr>
            <a:endParaRPr lang="nl-NL" sz="2800" dirty="0"/>
          </a:p>
          <a:p>
            <a:pPr marL="514350" indent="-514350" eaLnBrk="1" hangingPunct="1">
              <a:lnSpc>
                <a:spcPct val="90000"/>
              </a:lnSpc>
              <a:buFont typeface="+mj-lt"/>
              <a:buAutoNum type="arabicPeriod"/>
              <a:defRPr/>
            </a:pPr>
            <a:r>
              <a:rPr lang="nl-NL" sz="2800" dirty="0"/>
              <a:t>Wat moet een schoolorganisator doen om de leerlingen, het personeel, het schoolleiderschapsteam, de ouders / verzorgers en de leden van de lokale gemeenschap zo goed mogelijk voor te bereiden om het maximale uit de zelfevaluatieprocedure te halen voordat ze een verandering doorvoeren?</a:t>
            </a:r>
          </a:p>
          <a:p>
            <a:pPr marL="514350" indent="-514350" eaLnBrk="1" hangingPunct="1">
              <a:lnSpc>
                <a:spcPct val="90000"/>
              </a:lnSpc>
              <a:buFont typeface="+mj-lt"/>
              <a:buAutoNum type="arabicPeriod"/>
              <a:defRPr/>
            </a:pPr>
            <a:r>
              <a:rPr lang="nl-NL" sz="2800" dirty="0"/>
              <a:t>Welke zorgen kan elk van deze groepen hebben?</a:t>
            </a:r>
          </a:p>
          <a:p>
            <a:pPr marL="514350" indent="-514350" eaLnBrk="1" hangingPunct="1">
              <a:lnSpc>
                <a:spcPct val="90000"/>
              </a:lnSpc>
              <a:buFont typeface="+mj-lt"/>
              <a:buAutoNum type="arabicPeriod"/>
              <a:defRPr/>
            </a:pPr>
            <a:r>
              <a:rPr lang="nl-NL" sz="2800" dirty="0"/>
              <a:t>Hoe kunnen deze zorgen worden verminderd?</a:t>
            </a:r>
          </a:p>
          <a:p>
            <a:pPr marL="514350" indent="-514350" eaLnBrk="1" hangingPunct="1">
              <a:lnSpc>
                <a:spcPct val="90000"/>
              </a:lnSpc>
              <a:buFont typeface="+mj-lt"/>
              <a:buAutoNum type="arabicPeriod"/>
              <a:defRPr/>
            </a:pPr>
            <a:endParaRPr lang="nl-NL" sz="2800" dirty="0"/>
          </a:p>
          <a:p>
            <a:pPr marL="0" indent="0" eaLnBrk="1" hangingPunct="1">
              <a:lnSpc>
                <a:spcPct val="90000"/>
              </a:lnSpc>
              <a:buNone/>
              <a:defRPr/>
            </a:pPr>
            <a:r>
              <a:rPr lang="nl-NL" sz="2800" dirty="0"/>
              <a:t>Bedenk zoveel mogelijk ideeën - we zoeken samen de beste ideeën.</a:t>
            </a:r>
            <a:endParaRPr lang="en-GB" dirty="0"/>
          </a:p>
        </p:txBody>
      </p:sp>
      <p:sp>
        <p:nvSpPr>
          <p:cNvPr id="23555" name="Slide Number Placeholder 5"/>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n-US" dirty="0">
                <a:solidFill>
                  <a:prstClr val="black"/>
                </a:solidFill>
                <a:latin typeface="Arial" panose="020B0604020202020204" pitchFamily="34" charset="0"/>
                <a:cs typeface="Arial" panose="020B0604020202020204" pitchFamily="34" charset="0"/>
              </a:rPr>
              <a:t>1.24</a:t>
            </a:r>
            <a:endParaRPr lang="en-US" altLang="en-US" sz="1600" dirty="0">
              <a:solidFill>
                <a:prstClr val="black"/>
              </a:solidFill>
              <a:latin typeface="Arial" panose="020B0604020202020204" pitchFamily="34" charset="0"/>
              <a:cs typeface="Arial" panose="020B0604020202020204" pitchFamily="34" charset="0"/>
            </a:endParaRPr>
          </a:p>
        </p:txBody>
      </p:sp>
      <p:sp>
        <p:nvSpPr>
          <p:cNvPr id="23556" name="Rectangle 5"/>
          <p:cNvSpPr>
            <a:spLocks noGrp="1" noChangeArrowheads="1"/>
          </p:cNvSpPr>
          <p:nvPr/>
        </p:nvSpPr>
        <p:spPr bwMode="auto">
          <a:xfrm>
            <a:off x="30506" y="981993"/>
            <a:ext cx="925671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3600" dirty="0">
                <a:solidFill>
                  <a:srgbClr val="FF0000"/>
                </a:solidFill>
              </a:rPr>
              <a:t>Hoe </a:t>
            </a:r>
            <a:r>
              <a:rPr lang="en-GB" altLang="en-US" sz="3600" dirty="0" err="1">
                <a:solidFill>
                  <a:srgbClr val="FF0000"/>
                </a:solidFill>
              </a:rPr>
              <a:t>begeleid</a:t>
            </a:r>
            <a:r>
              <a:rPr lang="en-GB" altLang="en-US" sz="3600" dirty="0">
                <a:solidFill>
                  <a:srgbClr val="FF0000"/>
                </a:solidFill>
              </a:rPr>
              <a:t> je de </a:t>
            </a:r>
            <a:r>
              <a:rPr lang="en-GB" altLang="en-US" sz="3600" dirty="0" err="1">
                <a:solidFill>
                  <a:srgbClr val="FF0000"/>
                </a:solidFill>
              </a:rPr>
              <a:t>zelfevaluatie</a:t>
            </a:r>
            <a:r>
              <a:rPr lang="en-GB" altLang="en-US" sz="3600" dirty="0">
                <a:solidFill>
                  <a:srgbClr val="FF0000"/>
                </a:solidFill>
              </a:rPr>
              <a:t>?</a:t>
            </a:r>
          </a:p>
        </p:txBody>
      </p:sp>
      <p:sp>
        <p:nvSpPr>
          <p:cNvPr id="5" name="CuadroTexto 4">
            <a:extLst>
              <a:ext uri="{FF2B5EF4-FFF2-40B4-BE49-F238E27FC236}">
                <a16:creationId xmlns:a16="http://schemas.microsoft.com/office/drawing/2014/main" id="{8CC998DE-604C-4175-B583-3B0914701878}"/>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381909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908720"/>
            <a:ext cx="8229600" cy="663352"/>
          </a:xfrm>
        </p:spPr>
        <p:txBody>
          <a:bodyPr>
            <a:normAutofit fontScale="90000"/>
          </a:bodyPr>
          <a:lstStyle/>
          <a:p>
            <a:r>
              <a:rPr lang="en-GB" altLang="en-US" dirty="0" err="1">
                <a:solidFill>
                  <a:srgbClr val="FF0000"/>
                </a:solidFill>
              </a:rPr>
              <a:t>Communicatie</a:t>
            </a:r>
            <a:r>
              <a:rPr lang="en-GB" altLang="en-US" dirty="0">
                <a:solidFill>
                  <a:srgbClr val="FF0000"/>
                </a:solidFill>
              </a:rPr>
              <a:t> en </a:t>
            </a:r>
            <a:r>
              <a:rPr lang="en-GB" altLang="en-US" dirty="0" err="1">
                <a:solidFill>
                  <a:srgbClr val="FF0000"/>
                </a:solidFill>
              </a:rPr>
              <a:t>betrokkenheid</a:t>
            </a:r>
            <a:endParaRPr lang="en-GB" altLang="en-US" dirty="0">
              <a:solidFill>
                <a:srgbClr val="FF0000"/>
              </a:solidFill>
            </a:endParaRPr>
          </a:p>
        </p:txBody>
      </p:sp>
      <p:sp>
        <p:nvSpPr>
          <p:cNvPr id="12291" name="Content Placeholder 2"/>
          <p:cNvSpPr>
            <a:spLocks noGrp="1"/>
          </p:cNvSpPr>
          <p:nvPr>
            <p:ph idx="1"/>
          </p:nvPr>
        </p:nvSpPr>
        <p:spPr>
          <a:xfrm>
            <a:off x="683568" y="1628800"/>
            <a:ext cx="8229600" cy="4695800"/>
          </a:xfrm>
        </p:spPr>
        <p:txBody>
          <a:bodyPr>
            <a:normAutofit fontScale="85000" lnSpcReduction="20000"/>
          </a:bodyPr>
          <a:lstStyle/>
          <a:p>
            <a:r>
              <a:rPr lang="nl-NL" dirty="0"/>
              <a:t>Hoe worden de resultaten van de zelfevaluatie gedeeld met alle belanghebbenden?</a:t>
            </a:r>
          </a:p>
          <a:p>
            <a:r>
              <a:rPr lang="nl-NL" dirty="0"/>
              <a:t>Hoe kunnen alle belanghebbenden bijdragen aan het actieplan?</a:t>
            </a:r>
          </a:p>
          <a:p>
            <a:r>
              <a:rPr lang="nl-NL" dirty="0"/>
              <a:t>Hoe wordt iedereen geïnformeerd over de prioriteiten in het plan?</a:t>
            </a:r>
          </a:p>
          <a:p>
            <a:r>
              <a:rPr lang="nl-NL" dirty="0"/>
              <a:t>Hoe wordt iedereen op de hoogte gehouden van de voortgang en aangemoedigd om het actieplan te ondersteunen?</a:t>
            </a:r>
          </a:p>
          <a:p>
            <a:r>
              <a:rPr lang="nl-NL" dirty="0"/>
              <a:t>Wie leidt de uitvoering van het plan?</a:t>
            </a:r>
          </a:p>
          <a:p>
            <a:r>
              <a:rPr lang="nl-NL" dirty="0"/>
              <a:t>Wie neemt de verantwoordelijkheid voor het behalen van elk van de doelen?</a:t>
            </a:r>
          </a:p>
          <a:p>
            <a:pPr marL="514350" indent="-514350">
              <a:buFont typeface="Calibri" pitchFamily="34" charset="0"/>
              <a:buAutoNum type="arabicPeriod"/>
            </a:pPr>
            <a:endParaRPr lang="en-GB" altLang="en-US" dirty="0"/>
          </a:p>
        </p:txBody>
      </p:sp>
    </p:spTree>
    <p:extLst>
      <p:ext uri="{BB962C8B-B14F-4D97-AF65-F5344CB8AC3E}">
        <p14:creationId xmlns:p14="http://schemas.microsoft.com/office/powerpoint/2010/main" val="4107527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5DB4E-6ED8-40B6-B07E-FD8BA300F79D}"/>
              </a:ext>
            </a:extLst>
          </p:cNvPr>
          <p:cNvSpPr>
            <a:spLocks noGrp="1"/>
          </p:cNvSpPr>
          <p:nvPr>
            <p:ph type="ctrTitle"/>
          </p:nvPr>
        </p:nvSpPr>
        <p:spPr/>
        <p:txBody>
          <a:bodyPr/>
          <a:lstStyle/>
          <a:p>
            <a:r>
              <a:rPr lang="en-US" dirty="0">
                <a:solidFill>
                  <a:srgbClr val="FF0000"/>
                </a:solidFill>
              </a:rPr>
              <a:t>VOORBEREIDEN VAN DE LEERLINGENVISITATIE</a:t>
            </a:r>
          </a:p>
        </p:txBody>
      </p:sp>
      <p:sp>
        <p:nvSpPr>
          <p:cNvPr id="3" name="Ondertitel 2">
            <a:extLst>
              <a:ext uri="{FF2B5EF4-FFF2-40B4-BE49-F238E27FC236}">
                <a16:creationId xmlns:a16="http://schemas.microsoft.com/office/drawing/2014/main" id="{86600F6E-383F-455F-851B-DC3897056F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6722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07364E5-6D16-4DAC-9B3F-44A66D3AD77E}"/>
              </a:ext>
            </a:extLst>
          </p:cNvPr>
          <p:cNvSpPr>
            <a:spLocks noGrp="1"/>
          </p:cNvSpPr>
          <p:nvPr>
            <p:ph type="subTitle" idx="1"/>
          </p:nvPr>
        </p:nvSpPr>
        <p:spPr>
          <a:xfrm>
            <a:off x="1547664" y="3518521"/>
            <a:ext cx="6400800" cy="1651992"/>
          </a:xfrm>
        </p:spPr>
        <p:txBody>
          <a:bodyPr/>
          <a:lstStyle/>
          <a:p>
            <a:r>
              <a:rPr lang="es-ES" dirty="0">
                <a:solidFill>
                  <a:srgbClr val="FF0000"/>
                </a:solidFill>
              </a:rPr>
              <a:t>Datum van de workshop</a:t>
            </a:r>
          </a:p>
        </p:txBody>
      </p:sp>
      <p:sp>
        <p:nvSpPr>
          <p:cNvPr id="3" name="Título 2">
            <a:extLst>
              <a:ext uri="{FF2B5EF4-FFF2-40B4-BE49-F238E27FC236}">
                <a16:creationId xmlns:a16="http://schemas.microsoft.com/office/drawing/2014/main" id="{F7265E48-981F-417F-9D21-8558BEADC860}"/>
              </a:ext>
            </a:extLst>
          </p:cNvPr>
          <p:cNvSpPr>
            <a:spLocks noGrp="1"/>
          </p:cNvSpPr>
          <p:nvPr>
            <p:ph type="title"/>
          </p:nvPr>
        </p:nvSpPr>
        <p:spPr/>
        <p:txBody>
          <a:bodyPr>
            <a:normAutofit/>
          </a:bodyPr>
          <a:lstStyle/>
          <a:p>
            <a:r>
              <a:rPr lang="nl-NL" b="1" dirty="0">
                <a:solidFill>
                  <a:srgbClr val="FF0000"/>
                </a:solidFill>
                <a:effectLst/>
              </a:rPr>
              <a:t>Zet hier de naam van de school</a:t>
            </a:r>
            <a:endParaRPr lang="es-ES" b="1" dirty="0">
              <a:solidFill>
                <a:srgbClr val="FF0000"/>
              </a:solidFill>
              <a:effectLst/>
            </a:endParaRPr>
          </a:p>
        </p:txBody>
      </p:sp>
    </p:spTree>
    <p:extLst>
      <p:ext uri="{BB962C8B-B14F-4D97-AF65-F5344CB8AC3E}">
        <p14:creationId xmlns:p14="http://schemas.microsoft.com/office/powerpoint/2010/main" val="324750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756625" y="1828486"/>
            <a:ext cx="7930175" cy="3904770"/>
          </a:xfrm>
        </p:spPr>
        <p:txBody>
          <a:bodyPr/>
          <a:lstStyle/>
          <a:p>
            <a:pPr marL="0" indent="0" eaLnBrk="1" hangingPunct="1">
              <a:lnSpc>
                <a:spcPct val="80000"/>
              </a:lnSpc>
              <a:buNone/>
              <a:defRPr/>
            </a:pPr>
            <a:r>
              <a:rPr lang="nl-NL" sz="2000" dirty="0"/>
              <a:t>Overweeg individuele behoeften</a:t>
            </a:r>
          </a:p>
          <a:p>
            <a:pPr marL="0" indent="0" eaLnBrk="1" hangingPunct="1">
              <a:lnSpc>
                <a:spcPct val="80000"/>
              </a:lnSpc>
              <a:buNone/>
              <a:defRPr/>
            </a:pPr>
            <a:endParaRPr lang="nl-NL" sz="2000" dirty="0"/>
          </a:p>
          <a:p>
            <a:pPr eaLnBrk="1" hangingPunct="1">
              <a:lnSpc>
                <a:spcPct val="80000"/>
              </a:lnSpc>
              <a:defRPr/>
            </a:pPr>
            <a:r>
              <a:rPr lang="nl-NL" sz="2000" dirty="0"/>
              <a:t>Ondersteun leerlingen door het proces door vertaling en motivatie</a:t>
            </a:r>
          </a:p>
          <a:p>
            <a:pPr eaLnBrk="1" hangingPunct="1">
              <a:lnSpc>
                <a:spcPct val="80000"/>
              </a:lnSpc>
              <a:defRPr/>
            </a:pPr>
            <a:r>
              <a:rPr lang="nl-NL" sz="2000" dirty="0"/>
              <a:t>Moedig eerlijkheid aan door anonimiteit</a:t>
            </a:r>
          </a:p>
          <a:p>
            <a:pPr eaLnBrk="1" hangingPunct="1">
              <a:lnSpc>
                <a:spcPct val="80000"/>
              </a:lnSpc>
              <a:defRPr/>
            </a:pPr>
            <a:r>
              <a:rPr lang="nl-NL" sz="2000" dirty="0"/>
              <a:t>Zorg ervoor dat leerlingen andere leerlingen helpen de evaluatie te begrijpen en de vragenlijsten eerlijk in te vullen</a:t>
            </a:r>
          </a:p>
          <a:p>
            <a:pPr eaLnBrk="1" hangingPunct="1">
              <a:lnSpc>
                <a:spcPct val="80000"/>
              </a:lnSpc>
              <a:defRPr/>
            </a:pPr>
            <a:r>
              <a:rPr lang="nl-NL" sz="2000" dirty="0"/>
              <a:t>Betrek bestaande groepen (bijv. leerlingenraden, ouder / lerarengroepen etc.) en moedig hun steun en deelname aan</a:t>
            </a:r>
          </a:p>
          <a:p>
            <a:pPr eaLnBrk="1" hangingPunct="1">
              <a:lnSpc>
                <a:spcPct val="80000"/>
              </a:lnSpc>
              <a:defRPr/>
            </a:pPr>
            <a:endParaRPr lang="en-GB" sz="2000" dirty="0"/>
          </a:p>
          <a:p>
            <a:pPr eaLnBrk="1" hangingPunct="1">
              <a:lnSpc>
                <a:spcPct val="80000"/>
              </a:lnSpc>
              <a:defRPr/>
            </a:pPr>
            <a:endParaRPr lang="en-GB" sz="2000" dirty="0"/>
          </a:p>
        </p:txBody>
      </p:sp>
      <p:sp>
        <p:nvSpPr>
          <p:cNvPr id="29700" name="Rectangle 7"/>
          <p:cNvSpPr>
            <a:spLocks noGrp="1" noChangeArrowheads="1"/>
          </p:cNvSpPr>
          <p:nvPr/>
        </p:nvSpPr>
        <p:spPr bwMode="auto">
          <a:xfrm>
            <a:off x="0" y="76200"/>
            <a:ext cx="70802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ea typeface="MS PGothic" pitchFamily="34" charset="-128"/>
              </a:rPr>
              <a:t> </a:t>
            </a:r>
            <a:endParaRPr lang="en-US" altLang="en-US" sz="1700" b="1">
              <a:solidFill>
                <a:srgbClr val="514338"/>
              </a:solidFill>
              <a:ea typeface="MS PGothic" pitchFamily="34" charset="-128"/>
            </a:endParaRPr>
          </a:p>
        </p:txBody>
      </p:sp>
      <p:sp>
        <p:nvSpPr>
          <p:cNvPr id="7" name="Rectangle 6"/>
          <p:cNvSpPr/>
          <p:nvPr/>
        </p:nvSpPr>
        <p:spPr>
          <a:xfrm>
            <a:off x="756624" y="639448"/>
            <a:ext cx="8372931" cy="1077218"/>
          </a:xfrm>
          <a:prstGeom prst="rect">
            <a:avLst/>
          </a:prstGeom>
        </p:spPr>
        <p:txBody>
          <a:bodyPr wrap="square">
            <a:spAutoFit/>
          </a:bodyPr>
          <a:lstStyle/>
          <a:p>
            <a:pPr algn="ctr">
              <a:defRPr/>
            </a:pPr>
            <a:r>
              <a:rPr lang="en-GB" sz="3200" dirty="0" err="1">
                <a:solidFill>
                  <a:srgbClr val="FF0000"/>
                </a:solidFill>
                <a:effectLst>
                  <a:outerShdw blurRad="38100" dist="38100" dir="2700000" algn="tl">
                    <a:srgbClr val="000000">
                      <a:alpha val="43137"/>
                    </a:srgbClr>
                  </a:outerShdw>
                </a:effectLst>
              </a:rPr>
              <a:t>Een</a:t>
            </a:r>
            <a:r>
              <a:rPr lang="en-GB" sz="3200" dirty="0">
                <a:solidFill>
                  <a:srgbClr val="FF0000"/>
                </a:solidFill>
                <a:effectLst>
                  <a:outerShdw blurRad="38100" dist="38100" dir="2700000" algn="tl">
                    <a:srgbClr val="000000">
                      <a:alpha val="43137"/>
                    </a:srgbClr>
                  </a:outerShdw>
                </a:effectLst>
              </a:rPr>
              <a:t> </a:t>
            </a:r>
            <a:r>
              <a:rPr lang="en-GB" sz="3200" dirty="0" err="1">
                <a:solidFill>
                  <a:srgbClr val="FF0000"/>
                </a:solidFill>
                <a:effectLst>
                  <a:outerShdw blurRad="38100" dist="38100" dir="2700000" algn="tl">
                    <a:srgbClr val="000000">
                      <a:alpha val="43137"/>
                    </a:srgbClr>
                  </a:outerShdw>
                </a:effectLst>
              </a:rPr>
              <a:t>leerlingenvisitatie</a:t>
            </a:r>
            <a:r>
              <a:rPr lang="en-GB" sz="3200" dirty="0">
                <a:solidFill>
                  <a:srgbClr val="FF0000"/>
                </a:solidFill>
                <a:effectLst>
                  <a:outerShdw blurRad="38100" dist="38100" dir="2700000" algn="tl">
                    <a:srgbClr val="000000">
                      <a:alpha val="43137"/>
                    </a:srgbClr>
                  </a:outerShdw>
                </a:effectLst>
              </a:rPr>
              <a:t> die </a:t>
            </a:r>
            <a:r>
              <a:rPr lang="en-GB" sz="3200" dirty="0" err="1">
                <a:solidFill>
                  <a:srgbClr val="FF0000"/>
                </a:solidFill>
                <a:effectLst>
                  <a:outerShdw blurRad="38100" dist="38100" dir="2700000" algn="tl">
                    <a:srgbClr val="000000">
                      <a:alpha val="43137"/>
                    </a:srgbClr>
                  </a:outerShdw>
                </a:effectLst>
              </a:rPr>
              <a:t>samen</a:t>
            </a:r>
            <a:r>
              <a:rPr lang="en-GB" sz="3200" dirty="0">
                <a:solidFill>
                  <a:srgbClr val="FF0000"/>
                </a:solidFill>
                <a:effectLst>
                  <a:outerShdw blurRad="38100" dist="38100" dir="2700000" algn="tl">
                    <a:srgbClr val="000000">
                      <a:alpha val="43137"/>
                    </a:srgbClr>
                  </a:outerShdw>
                </a:effectLst>
              </a:rPr>
              <a:t> Leven </a:t>
            </a:r>
            <a:r>
              <a:rPr lang="en-GB" sz="3200" dirty="0" err="1">
                <a:solidFill>
                  <a:srgbClr val="FF0000"/>
                </a:solidFill>
                <a:effectLst>
                  <a:outerShdw blurRad="38100" dist="38100" dir="2700000" algn="tl">
                    <a:srgbClr val="000000">
                      <a:alpha val="43137"/>
                    </a:srgbClr>
                  </a:outerShdw>
                </a:effectLst>
              </a:rPr>
              <a:t>bevordert</a:t>
            </a:r>
            <a:endParaRPr lang="en-GB" sz="3200" dirty="0">
              <a:solidFill>
                <a:srgbClr val="FF0000"/>
              </a:solidFill>
              <a:effectLst>
                <a:outerShdw blurRad="38100" dist="38100" dir="2700000" algn="tl">
                  <a:srgbClr val="000000">
                    <a:alpha val="43137"/>
                  </a:srgbClr>
                </a:outerShdw>
              </a:effectLst>
            </a:endParaRPr>
          </a:p>
        </p:txBody>
      </p:sp>
      <p:sp>
        <p:nvSpPr>
          <p:cNvPr id="8"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20</a:t>
            </a:fld>
            <a:endParaRPr lang="en-US" sz="1400" b="0" dirty="0">
              <a:solidFill>
                <a:schemeClr val="bg1"/>
              </a:solidFill>
            </a:endParaRPr>
          </a:p>
        </p:txBody>
      </p:sp>
    </p:spTree>
    <p:extLst>
      <p:ext uri="{BB962C8B-B14F-4D97-AF65-F5344CB8AC3E}">
        <p14:creationId xmlns:p14="http://schemas.microsoft.com/office/powerpoint/2010/main" val="390431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0848" y="764704"/>
            <a:ext cx="8507288" cy="796950"/>
          </a:xfrm>
        </p:spPr>
        <p:txBody>
          <a:bodyPr>
            <a:normAutofit fontScale="90000"/>
          </a:bodyPr>
          <a:lstStyle/>
          <a:p>
            <a:br>
              <a:rPr lang="en-GB" altLang="en-US" sz="2400" dirty="0"/>
            </a:br>
            <a:br>
              <a:rPr lang="en-GB" altLang="en-US" sz="2400" dirty="0"/>
            </a:br>
            <a:br>
              <a:rPr lang="en-GB" altLang="en-US" sz="2400" dirty="0"/>
            </a:br>
            <a:br>
              <a:rPr lang="en-GB" altLang="en-US" sz="2400" dirty="0"/>
            </a:br>
            <a:endParaRPr lang="en-GB" altLang="en-US" sz="1400" dirty="0"/>
          </a:p>
        </p:txBody>
      </p:sp>
      <p:sp>
        <p:nvSpPr>
          <p:cNvPr id="39940" name="Rectangle 3"/>
          <p:cNvSpPr>
            <a:spLocks noGrp="1" noChangeArrowheads="1"/>
          </p:cNvSpPr>
          <p:nvPr>
            <p:ph type="body" idx="1"/>
          </p:nvPr>
        </p:nvSpPr>
        <p:spPr>
          <a:xfrm>
            <a:off x="755576" y="1772816"/>
            <a:ext cx="8136904" cy="4352925"/>
          </a:xfrm>
        </p:spPr>
        <p:txBody>
          <a:bodyPr>
            <a:normAutofit fontScale="62500" lnSpcReduction="20000"/>
          </a:bodyPr>
          <a:lstStyle/>
          <a:p>
            <a:endParaRPr lang="nl-NL" sz="2000" dirty="0"/>
          </a:p>
          <a:p>
            <a:pPr marL="0" indent="0">
              <a:buNone/>
            </a:pPr>
            <a:r>
              <a:rPr lang="nl-NL" sz="2000" dirty="0"/>
              <a:t>Hoe worden de resultaten van de zelfbeoordeling gedeeld met alle belanghebbenden?</a:t>
            </a:r>
          </a:p>
          <a:p>
            <a:r>
              <a:rPr lang="nl-NL" sz="2000" dirty="0"/>
              <a:t>Hoe kunnen alle belanghebbenden bijdragen aan het actieplan?</a:t>
            </a:r>
          </a:p>
          <a:p>
            <a:r>
              <a:rPr lang="nl-NL" sz="2000" dirty="0"/>
              <a:t>Hoe wordt iedereen geïnformeerd over de prioriteiten in het plan?</a:t>
            </a:r>
          </a:p>
          <a:p>
            <a:r>
              <a:rPr lang="nl-NL" sz="2000" dirty="0"/>
              <a:t>Hoe wordt iedereen op de hoogte gehouden van de voortgang en aangemoedigd om het actieplan te ondersteunen?</a:t>
            </a:r>
          </a:p>
          <a:p>
            <a:r>
              <a:rPr lang="nl-NL" sz="2000" dirty="0"/>
              <a:t>Wie leidt de uitvoering van het plan?</a:t>
            </a:r>
          </a:p>
          <a:p>
            <a:pPr marL="0" indent="0">
              <a:buNone/>
            </a:pPr>
            <a:r>
              <a:rPr lang="nl-NL" sz="2000" dirty="0"/>
              <a:t>Wie neemt de verantwoordelijkheid voor het behalen van elk van de doelstellingen? Communiceer duidelijk:</a:t>
            </a:r>
          </a:p>
          <a:p>
            <a:r>
              <a:rPr lang="nl-NL" sz="2000" dirty="0"/>
              <a:t>luisteren naar de mening van leerlingen met een aandachtig oor</a:t>
            </a:r>
          </a:p>
          <a:p>
            <a:r>
              <a:rPr lang="nl-NL" sz="2000" dirty="0"/>
              <a:t>spreken met een duidelijke taal die ze kunnen begrijpen</a:t>
            </a:r>
          </a:p>
          <a:p>
            <a:r>
              <a:rPr lang="nl-NL" sz="2000" dirty="0"/>
              <a:t>het vermijden van het gebruik van technische terminologie</a:t>
            </a:r>
          </a:p>
          <a:p>
            <a:r>
              <a:rPr lang="nl-NL" sz="2000" dirty="0"/>
              <a:t>hen te informeren over het onderwerp, rekening houdend met hun begripsniveau</a:t>
            </a:r>
          </a:p>
          <a:p>
            <a:r>
              <a:rPr lang="nl-NL" sz="2000" dirty="0"/>
              <a:t>het stellen van open vragen (die niet simpelweg 'ja' of 'nee' antwoorden vereisen) om ervoor te zorgen dat ze hun mening kunnen geven.</a:t>
            </a:r>
          </a:p>
          <a:p>
            <a:endParaRPr lang="nl-NL" sz="2000" dirty="0"/>
          </a:p>
          <a:p>
            <a:pPr marL="0" indent="0">
              <a:buNone/>
            </a:pPr>
            <a:r>
              <a:rPr lang="nl-NL" sz="2000" dirty="0"/>
              <a:t>Betrek leerlingen bij de besluitvorming</a:t>
            </a:r>
          </a:p>
          <a:p>
            <a:pPr marL="0" indent="0">
              <a:buNone/>
            </a:pPr>
            <a:r>
              <a:rPr lang="nl-NL" sz="2000" i="1" dirty="0"/>
              <a:t>“Veel arme scholen kunnen worden overtuigd als we de wensen van leerlingen serieus nemen en als basis voor geplande verbetering gebruiken. Jongeren zijn oplettend en vaak in staat tot analytische en constructieve opmerkingen, ook al worden ze soms afgedaan als niet in staat om deze zaken te beoordelen. ”</a:t>
            </a:r>
          </a:p>
          <a:p>
            <a:pPr marL="0" indent="0">
              <a:buNone/>
            </a:pPr>
            <a:r>
              <a:rPr lang="nl-NL" sz="2000" dirty="0"/>
              <a:t>(“Kinderen in de marge”, </a:t>
            </a:r>
            <a:r>
              <a:rPr lang="nl-NL" sz="2000" dirty="0" err="1"/>
              <a:t>Billington</a:t>
            </a:r>
            <a:r>
              <a:rPr lang="nl-NL" sz="2000" dirty="0"/>
              <a:t> en </a:t>
            </a:r>
            <a:r>
              <a:rPr lang="nl-NL" sz="2000" dirty="0" err="1"/>
              <a:t>Pomerantz</a:t>
            </a:r>
            <a:r>
              <a:rPr lang="nl-NL" sz="2000" dirty="0"/>
              <a:t>)</a:t>
            </a:r>
          </a:p>
          <a:p>
            <a:pPr marL="0" indent="0">
              <a:lnSpc>
                <a:spcPct val="80000"/>
              </a:lnSpc>
              <a:buNone/>
              <a:defRPr/>
            </a:pPr>
            <a:endParaRPr lang="en-GB" sz="2000" dirty="0"/>
          </a:p>
          <a:p>
            <a:pPr>
              <a:lnSpc>
                <a:spcPct val="80000"/>
              </a:lnSpc>
              <a:defRPr/>
            </a:pPr>
            <a:endParaRPr lang="en-GB" sz="2000" dirty="0"/>
          </a:p>
        </p:txBody>
      </p:sp>
      <p:sp>
        <p:nvSpPr>
          <p:cNvPr id="30724" name="Rectangle 4"/>
          <p:cNvSpPr>
            <a:spLocks noChangeArrowheads="1"/>
          </p:cNvSpPr>
          <p:nvPr/>
        </p:nvSpPr>
        <p:spPr bwMode="auto">
          <a:xfrm>
            <a:off x="-152400" y="836712"/>
            <a:ext cx="94488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3200" dirty="0" err="1">
                <a:solidFill>
                  <a:srgbClr val="FF0000"/>
                </a:solidFill>
                <a:effectLst>
                  <a:outerShdw blurRad="38100" dist="38100" dir="2700000" algn="tl">
                    <a:srgbClr val="000000">
                      <a:alpha val="43137"/>
                    </a:srgbClr>
                  </a:outerShdw>
                </a:effectLst>
              </a:rPr>
              <a:t>Luisteren</a:t>
            </a:r>
            <a:r>
              <a:rPr lang="en-GB" altLang="en-US" sz="3200" dirty="0">
                <a:solidFill>
                  <a:srgbClr val="FF0000"/>
                </a:solidFill>
                <a:effectLst>
                  <a:outerShdw blurRad="38100" dist="38100" dir="2700000" algn="tl">
                    <a:srgbClr val="000000">
                      <a:alpha val="43137"/>
                    </a:srgbClr>
                  </a:outerShdw>
                </a:effectLst>
              </a:rPr>
              <a:t> </a:t>
            </a:r>
            <a:r>
              <a:rPr lang="en-GB" altLang="en-US" sz="3200" dirty="0" err="1">
                <a:solidFill>
                  <a:srgbClr val="FF0000"/>
                </a:solidFill>
                <a:effectLst>
                  <a:outerShdw blurRad="38100" dist="38100" dir="2700000" algn="tl">
                    <a:srgbClr val="000000">
                      <a:alpha val="43137"/>
                    </a:srgbClr>
                  </a:outerShdw>
                </a:effectLst>
              </a:rPr>
              <a:t>naar</a:t>
            </a:r>
            <a:r>
              <a:rPr lang="en-GB" altLang="en-US" sz="3200" dirty="0">
                <a:solidFill>
                  <a:srgbClr val="FF0000"/>
                </a:solidFill>
                <a:effectLst>
                  <a:outerShdw blurRad="38100" dist="38100" dir="2700000" algn="tl">
                    <a:srgbClr val="000000">
                      <a:alpha val="43137"/>
                    </a:srgbClr>
                  </a:outerShdw>
                </a:effectLst>
              </a:rPr>
              <a:t> </a:t>
            </a:r>
            <a:r>
              <a:rPr lang="en-GB" altLang="en-US" sz="3200" dirty="0" err="1">
                <a:solidFill>
                  <a:srgbClr val="FF0000"/>
                </a:solidFill>
                <a:effectLst>
                  <a:outerShdw blurRad="38100" dist="38100" dir="2700000" algn="tl">
                    <a:srgbClr val="000000">
                      <a:alpha val="43137"/>
                    </a:srgbClr>
                  </a:outerShdw>
                </a:effectLst>
              </a:rPr>
              <a:t>visies</a:t>
            </a:r>
            <a:r>
              <a:rPr lang="en-GB" altLang="en-US" sz="3200" dirty="0">
                <a:solidFill>
                  <a:srgbClr val="FF0000"/>
                </a:solidFill>
                <a:effectLst>
                  <a:outerShdw blurRad="38100" dist="38100" dir="2700000" algn="tl">
                    <a:srgbClr val="000000">
                      <a:alpha val="43137"/>
                    </a:srgbClr>
                  </a:outerShdw>
                </a:effectLst>
              </a:rPr>
              <a:t> van leerlingen</a:t>
            </a:r>
          </a:p>
        </p:txBody>
      </p:sp>
      <p:sp>
        <p:nvSpPr>
          <p:cNvPr id="6"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21</a:t>
            </a:fld>
            <a:endParaRPr lang="en-US" sz="1400" b="0" dirty="0">
              <a:solidFill>
                <a:schemeClr val="bg1"/>
              </a:solidFill>
            </a:endParaRPr>
          </a:p>
        </p:txBody>
      </p:sp>
    </p:spTree>
    <p:extLst>
      <p:ext uri="{BB962C8B-B14F-4D97-AF65-F5344CB8AC3E}">
        <p14:creationId xmlns:p14="http://schemas.microsoft.com/office/powerpoint/2010/main" val="30448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1570186"/>
          </a:xfrm>
        </p:spPr>
        <p:txBody>
          <a:bodyPr/>
          <a:lstStyle/>
          <a:p>
            <a:pPr algn="ctr"/>
            <a:r>
              <a:rPr lang="en-GB" altLang="en-US" dirty="0">
                <a:solidFill>
                  <a:srgbClr val="FF0000"/>
                </a:solidFill>
              </a:rPr>
              <a:t>Het </a:t>
            </a:r>
            <a:r>
              <a:rPr lang="en-GB" altLang="en-US" dirty="0" err="1">
                <a:solidFill>
                  <a:srgbClr val="FF0000"/>
                </a:solidFill>
              </a:rPr>
              <a:t>beste</a:t>
            </a:r>
            <a:r>
              <a:rPr lang="en-GB" altLang="en-US" dirty="0">
                <a:solidFill>
                  <a:srgbClr val="FF0000"/>
                </a:solidFill>
              </a:rPr>
              <a:t> </a:t>
            </a:r>
            <a:r>
              <a:rPr lang="en-GB" altLang="en-US" dirty="0" err="1">
                <a:solidFill>
                  <a:srgbClr val="FF0000"/>
                </a:solidFill>
              </a:rPr>
              <a:t>uit</a:t>
            </a:r>
            <a:r>
              <a:rPr lang="en-GB" altLang="en-US" dirty="0">
                <a:solidFill>
                  <a:srgbClr val="FF0000"/>
                </a:solidFill>
              </a:rPr>
              <a:t> leerlingen </a:t>
            </a:r>
            <a:r>
              <a:rPr lang="en-GB" altLang="en-US" dirty="0" err="1">
                <a:solidFill>
                  <a:srgbClr val="FF0000"/>
                </a:solidFill>
              </a:rPr>
              <a:t>halen</a:t>
            </a:r>
            <a:endParaRPr lang="en-GB" altLang="en-US" dirty="0">
              <a:solidFill>
                <a:srgbClr val="FF0000"/>
              </a:solidFill>
            </a:endParaRPr>
          </a:p>
        </p:txBody>
      </p:sp>
      <p:sp>
        <p:nvSpPr>
          <p:cNvPr id="41988" name="Rectangle 3"/>
          <p:cNvSpPr>
            <a:spLocks noGrp="1" noChangeArrowheads="1"/>
          </p:cNvSpPr>
          <p:nvPr>
            <p:ph type="body" idx="1"/>
          </p:nvPr>
        </p:nvSpPr>
        <p:spPr>
          <a:xfrm>
            <a:off x="971599" y="1844824"/>
            <a:ext cx="7859663" cy="4176464"/>
          </a:xfrm>
        </p:spPr>
        <p:txBody>
          <a:bodyPr>
            <a:normAutofit fontScale="92500"/>
          </a:bodyPr>
          <a:lstStyle/>
          <a:p>
            <a:pPr>
              <a:lnSpc>
                <a:spcPct val="80000"/>
              </a:lnSpc>
              <a:buFontTx/>
              <a:buNone/>
              <a:defRPr/>
            </a:pPr>
            <a:r>
              <a:rPr lang="nl-NL" sz="2400" b="1" dirty="0"/>
              <a:t>Unicef </a:t>
            </a:r>
            <a:r>
              <a:rPr lang="nl-NL" sz="2400" dirty="0"/>
              <a:t>zet zich in om scholen </a:t>
            </a:r>
            <a:r>
              <a:rPr lang="nl-NL" sz="2400" dirty="0" err="1"/>
              <a:t>kindvriendelijker</a:t>
            </a:r>
            <a:r>
              <a:rPr lang="nl-NL" sz="2400" dirty="0"/>
              <a:t> te maken.</a:t>
            </a:r>
            <a:br>
              <a:rPr lang="nl-NL" sz="2400" dirty="0"/>
            </a:br>
            <a:endParaRPr lang="nl-NL" sz="2400" dirty="0"/>
          </a:p>
          <a:p>
            <a:pPr>
              <a:lnSpc>
                <a:spcPct val="80000"/>
              </a:lnSpc>
              <a:buFontTx/>
              <a:buNone/>
              <a:defRPr/>
            </a:pPr>
            <a:r>
              <a:rPr lang="nl-NL" sz="2400" dirty="0"/>
              <a:t>De volgende principes ondersteunen het leren op een kindvriendelijke school</a:t>
            </a:r>
          </a:p>
          <a:p>
            <a:pPr>
              <a:lnSpc>
                <a:spcPct val="80000"/>
              </a:lnSpc>
              <a:defRPr/>
            </a:pPr>
            <a:r>
              <a:rPr lang="nl-NL" sz="2400" dirty="0"/>
              <a:t>Respect voor leerlingen als individu</a:t>
            </a:r>
          </a:p>
          <a:p>
            <a:pPr>
              <a:lnSpc>
                <a:spcPct val="80000"/>
              </a:lnSpc>
              <a:defRPr/>
            </a:pPr>
            <a:r>
              <a:rPr lang="nl-NL" sz="2400" dirty="0"/>
              <a:t>Eerlijkheid tegenover alle leerlingen</a:t>
            </a:r>
          </a:p>
          <a:p>
            <a:pPr>
              <a:lnSpc>
                <a:spcPct val="80000"/>
              </a:lnSpc>
              <a:defRPr/>
            </a:pPr>
            <a:r>
              <a:rPr lang="nl-NL" sz="2400" dirty="0"/>
              <a:t>Autonomie</a:t>
            </a:r>
          </a:p>
          <a:p>
            <a:pPr>
              <a:lnSpc>
                <a:spcPct val="80000"/>
              </a:lnSpc>
              <a:defRPr/>
            </a:pPr>
            <a:r>
              <a:rPr lang="nl-NL" sz="2400" dirty="0"/>
              <a:t>Intellectuele uitdaging</a:t>
            </a:r>
          </a:p>
          <a:p>
            <a:pPr>
              <a:lnSpc>
                <a:spcPct val="80000"/>
              </a:lnSpc>
              <a:defRPr/>
            </a:pPr>
            <a:r>
              <a:rPr lang="nl-NL" sz="2400" dirty="0"/>
              <a:t>Sociale steun</a:t>
            </a:r>
          </a:p>
          <a:p>
            <a:pPr>
              <a:lnSpc>
                <a:spcPct val="80000"/>
              </a:lnSpc>
              <a:defRPr/>
            </a:pPr>
            <a:r>
              <a:rPr lang="nl-NL" sz="2400" dirty="0"/>
              <a:t>Veiligheid</a:t>
            </a:r>
            <a:br>
              <a:rPr lang="nl-NL" sz="2400" dirty="0"/>
            </a:br>
            <a:br>
              <a:rPr lang="nl-NL" sz="2400" dirty="0"/>
            </a:br>
            <a:r>
              <a:rPr lang="nl-NL" sz="2400" dirty="0"/>
              <a:t>Hoe kunnen deze principes worden toegepast om leerlingen bij het toetsingsproces te betrekken?</a:t>
            </a:r>
            <a:endParaRPr lang="en-GB" sz="2400" dirty="0"/>
          </a:p>
        </p:txBody>
      </p:sp>
      <p:sp>
        <p:nvSpPr>
          <p:cNvPr id="5"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22</a:t>
            </a:fld>
            <a:endParaRPr lang="en-US" sz="1400" b="0" dirty="0">
              <a:solidFill>
                <a:schemeClr val="bg1"/>
              </a:solidFill>
            </a:endParaRPr>
          </a:p>
        </p:txBody>
      </p:sp>
      <p:pic>
        <p:nvPicPr>
          <p:cNvPr id="6" name="Picture 4" descr="http://www.citifmonline.com/wp-content/uploads/2014/02/22-unicef-logo-600.jpg">
            <a:extLst>
              <a:ext uri="{FF2B5EF4-FFF2-40B4-BE49-F238E27FC236}">
                <a16:creationId xmlns:a16="http://schemas.microsoft.com/office/drawing/2014/main" id="{2F15F726-0A62-4AA2-9B1F-E859714D31C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2996953"/>
            <a:ext cx="1512168" cy="1335184"/>
          </a:xfrm>
          <a:prstGeom prst="rect">
            <a:avLst/>
          </a:prstGeom>
          <a:noFill/>
          <a:ln>
            <a:noFill/>
          </a:ln>
        </p:spPr>
      </p:pic>
    </p:spTree>
    <p:extLst>
      <p:ext uri="{BB962C8B-B14F-4D97-AF65-F5344CB8AC3E}">
        <p14:creationId xmlns:p14="http://schemas.microsoft.com/office/powerpoint/2010/main" val="3544913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79"/>
            <a:ext cx="8229600" cy="1051521"/>
          </a:xfrm>
        </p:spPr>
        <p:txBody>
          <a:bodyPr>
            <a:normAutofit fontScale="90000"/>
          </a:bodyPr>
          <a:lstStyle/>
          <a:p>
            <a:r>
              <a:rPr lang="en-GB" b="0" dirty="0" err="1">
                <a:solidFill>
                  <a:srgbClr val="FF0000"/>
                </a:solidFill>
              </a:rPr>
              <a:t>Voordelen</a:t>
            </a:r>
            <a:r>
              <a:rPr lang="en-GB" b="0" dirty="0">
                <a:solidFill>
                  <a:srgbClr val="FF0000"/>
                </a:solidFill>
              </a:rPr>
              <a:t> van </a:t>
            </a:r>
            <a:r>
              <a:rPr lang="en-GB" b="0" dirty="0" err="1">
                <a:solidFill>
                  <a:srgbClr val="FF0000"/>
                </a:solidFill>
              </a:rPr>
              <a:t>een</a:t>
            </a:r>
            <a:r>
              <a:rPr lang="en-GB" b="0" dirty="0">
                <a:solidFill>
                  <a:srgbClr val="FF0000"/>
                </a:solidFill>
              </a:rPr>
              <a:t> </a:t>
            </a:r>
            <a:r>
              <a:rPr lang="en-GB" b="0" dirty="0" err="1">
                <a:solidFill>
                  <a:srgbClr val="FF0000"/>
                </a:solidFill>
              </a:rPr>
              <a:t>leerlingenvisitatie</a:t>
            </a:r>
            <a:endParaRPr lang="en-GB" b="0" dirty="0">
              <a:solidFill>
                <a:srgbClr val="FF0000"/>
              </a:solidFill>
            </a:endParaRPr>
          </a:p>
        </p:txBody>
      </p:sp>
      <p:sp>
        <p:nvSpPr>
          <p:cNvPr id="3" name="Subtitle 2"/>
          <p:cNvSpPr>
            <a:spLocks noGrp="1"/>
          </p:cNvSpPr>
          <p:nvPr>
            <p:ph idx="1"/>
          </p:nvPr>
        </p:nvSpPr>
        <p:spPr>
          <a:xfrm>
            <a:off x="1259632" y="1772815"/>
            <a:ext cx="7272808" cy="3960441"/>
          </a:xfrm>
        </p:spPr>
        <p:txBody>
          <a:bodyPr>
            <a:normAutofit fontScale="92500" lnSpcReduction="20000"/>
          </a:bodyPr>
          <a:lstStyle/>
          <a:p>
            <a:r>
              <a:rPr lang="nl-NL" dirty="0"/>
              <a:t>Helpt een school duidelijk te maken wat ze doet</a:t>
            </a:r>
          </a:p>
          <a:p>
            <a:r>
              <a:rPr lang="nl-NL" dirty="0"/>
              <a:t>Biedt bewijs of het de juiste dingen doet</a:t>
            </a:r>
            <a:br>
              <a:rPr lang="nl-NL" dirty="0"/>
            </a:br>
            <a:r>
              <a:rPr lang="nl-NL" dirty="0"/>
              <a:t>Geeft aan of wat ze doen een positieve impact heeft</a:t>
            </a:r>
          </a:p>
          <a:p>
            <a:r>
              <a:rPr lang="nl-NL" dirty="0"/>
              <a:t>Helpt een school problemen te identificeren</a:t>
            </a:r>
          </a:p>
          <a:p>
            <a:r>
              <a:rPr lang="nl-NL" dirty="0"/>
              <a:t>Ondersteunt een school bij het samenwerken om te verbeteren</a:t>
            </a:r>
            <a:endParaRPr lang="en-GB" dirty="0"/>
          </a:p>
        </p:txBody>
      </p:sp>
    </p:spTree>
    <p:extLst>
      <p:ext uri="{BB962C8B-B14F-4D97-AF65-F5344CB8AC3E}">
        <p14:creationId xmlns:p14="http://schemas.microsoft.com/office/powerpoint/2010/main" val="361720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400" y="1915148"/>
            <a:ext cx="8229600" cy="4525963"/>
          </a:xfrm>
        </p:spPr>
        <p:txBody>
          <a:bodyPr>
            <a:normAutofit lnSpcReduction="10000"/>
          </a:bodyPr>
          <a:lstStyle/>
          <a:p>
            <a:pPr marL="266700" lvl="2" indent="-266700" eaLnBrk="1" hangingPunct="1">
              <a:spcBef>
                <a:spcPts val="300"/>
              </a:spcBef>
              <a:buClr>
                <a:schemeClr val="tx2"/>
              </a:buClr>
              <a:tabLst/>
              <a:defRPr/>
            </a:pPr>
            <a:r>
              <a:rPr lang="nl-NL" sz="2800" dirty="0"/>
              <a:t>heeft een brede kijk</a:t>
            </a:r>
          </a:p>
          <a:p>
            <a:pPr marL="266700" lvl="2" indent="-266700" eaLnBrk="1" hangingPunct="1">
              <a:spcBef>
                <a:spcPts val="300"/>
              </a:spcBef>
              <a:buClr>
                <a:schemeClr val="tx2"/>
              </a:buClr>
              <a:tabLst/>
              <a:defRPr/>
            </a:pPr>
            <a:r>
              <a:rPr lang="nl-NL" sz="2800" dirty="0"/>
              <a:t>betrekt alle belanghebbenden en leerlingen</a:t>
            </a:r>
          </a:p>
          <a:p>
            <a:pPr marL="266700" lvl="2" indent="-266700" eaLnBrk="1" hangingPunct="1">
              <a:spcBef>
                <a:spcPts val="300"/>
              </a:spcBef>
              <a:buClr>
                <a:schemeClr val="tx2"/>
              </a:buClr>
              <a:tabLst/>
              <a:defRPr/>
            </a:pPr>
            <a:r>
              <a:rPr lang="nl-NL" sz="2800" dirty="0"/>
              <a:t>is niet te complex</a:t>
            </a:r>
          </a:p>
          <a:p>
            <a:pPr marL="266700" lvl="2" indent="-266700" eaLnBrk="1" hangingPunct="1">
              <a:spcBef>
                <a:spcPts val="300"/>
              </a:spcBef>
              <a:buClr>
                <a:schemeClr val="tx2"/>
              </a:buClr>
              <a:tabLst/>
              <a:defRPr/>
            </a:pPr>
            <a:r>
              <a:rPr lang="nl-NL" sz="2800" dirty="0"/>
              <a:t>produceert resultaten die gemakkelijk te analyseren zijn</a:t>
            </a:r>
          </a:p>
          <a:p>
            <a:pPr marL="266700" lvl="2" indent="-266700" eaLnBrk="1" hangingPunct="1">
              <a:spcBef>
                <a:spcPts val="300"/>
              </a:spcBef>
              <a:buClr>
                <a:schemeClr val="tx2"/>
              </a:buClr>
              <a:tabLst/>
              <a:defRPr/>
            </a:pPr>
            <a:r>
              <a:rPr lang="nl-NL" sz="2800" dirty="0"/>
              <a:t>ondersteunt een actieplan</a:t>
            </a:r>
          </a:p>
          <a:p>
            <a:pPr marL="266700" lvl="2" indent="-266700" eaLnBrk="1" hangingPunct="1">
              <a:spcBef>
                <a:spcPts val="300"/>
              </a:spcBef>
              <a:buClr>
                <a:schemeClr val="tx2"/>
              </a:buClr>
              <a:tabLst/>
              <a:defRPr/>
            </a:pPr>
            <a:r>
              <a:rPr lang="nl-NL" sz="2800" dirty="0"/>
              <a:t>maakt regelmatige monitoring mogelijk</a:t>
            </a:r>
          </a:p>
          <a:p>
            <a:pPr marL="266700" lvl="2" indent="-266700" eaLnBrk="1" hangingPunct="1">
              <a:spcBef>
                <a:spcPts val="300"/>
              </a:spcBef>
              <a:buClr>
                <a:schemeClr val="tx2"/>
              </a:buClr>
              <a:tabLst/>
              <a:defRPr/>
            </a:pPr>
            <a:endParaRPr lang="nl-NL" sz="2800" dirty="0"/>
          </a:p>
          <a:p>
            <a:pPr marL="0" lvl="2" indent="0" eaLnBrk="1" hangingPunct="1">
              <a:spcBef>
                <a:spcPts val="300"/>
              </a:spcBef>
              <a:buClr>
                <a:schemeClr val="tx2"/>
              </a:buClr>
              <a:buNone/>
              <a:tabLst/>
              <a:defRPr/>
            </a:pPr>
            <a:r>
              <a:rPr lang="nl-NL" sz="2800" dirty="0"/>
              <a:t>De aanbevelingen moeten overgenomen worden door de school</a:t>
            </a:r>
            <a:endParaRPr lang="en-US" sz="2800" dirty="0"/>
          </a:p>
        </p:txBody>
      </p:sp>
      <p:sp>
        <p:nvSpPr>
          <p:cNvPr id="9220" name="Rectangle 4"/>
          <p:cNvSpPr>
            <a:spLocks noGrp="1" noChangeArrowheads="1"/>
          </p:cNvSpPr>
          <p:nvPr/>
        </p:nvSpPr>
        <p:spPr bwMode="auto">
          <a:xfrm>
            <a:off x="971550" y="836613"/>
            <a:ext cx="6723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rPr>
              <a:t> </a:t>
            </a:r>
            <a:endParaRPr lang="en-US" altLang="en-US" sz="3600" b="1">
              <a:solidFill>
                <a:srgbClr val="514338"/>
              </a:solidFill>
            </a:endParaRPr>
          </a:p>
        </p:txBody>
      </p:sp>
      <p:sp>
        <p:nvSpPr>
          <p:cNvPr id="7" name="TextBox 6"/>
          <p:cNvSpPr txBox="1"/>
          <p:nvPr/>
        </p:nvSpPr>
        <p:spPr>
          <a:xfrm>
            <a:off x="30485" y="689115"/>
            <a:ext cx="8964612" cy="1200329"/>
          </a:xfrm>
          <a:prstGeom prst="rect">
            <a:avLst/>
          </a:prstGeom>
          <a:noFill/>
        </p:spPr>
        <p:txBody>
          <a:bodyPr>
            <a:spAutoFit/>
          </a:bodyPr>
          <a:lstStyle/>
          <a:p>
            <a:pPr algn="ctr">
              <a:defRPr/>
            </a:pPr>
            <a:r>
              <a:rPr lang="en-GB" sz="3600" dirty="0" err="1">
                <a:solidFill>
                  <a:srgbClr val="FF0000"/>
                </a:solidFill>
                <a:latin typeface="+mj-lt"/>
              </a:rPr>
              <a:t>Aspecten</a:t>
            </a:r>
            <a:r>
              <a:rPr lang="en-GB" sz="3600" dirty="0">
                <a:solidFill>
                  <a:srgbClr val="FF0000"/>
                </a:solidFill>
                <a:latin typeface="+mj-lt"/>
              </a:rPr>
              <a:t> van </a:t>
            </a:r>
            <a:r>
              <a:rPr lang="en-GB" sz="3600" dirty="0" err="1">
                <a:solidFill>
                  <a:srgbClr val="FF0000"/>
                </a:solidFill>
                <a:latin typeface="+mj-lt"/>
              </a:rPr>
              <a:t>een</a:t>
            </a:r>
            <a:r>
              <a:rPr lang="en-GB" sz="3600" dirty="0">
                <a:solidFill>
                  <a:srgbClr val="FF0000"/>
                </a:solidFill>
                <a:latin typeface="+mj-lt"/>
              </a:rPr>
              <a:t> </a:t>
            </a:r>
            <a:r>
              <a:rPr lang="en-GB" sz="3600" dirty="0" err="1">
                <a:solidFill>
                  <a:srgbClr val="FF0000"/>
                </a:solidFill>
                <a:latin typeface="+mj-lt"/>
              </a:rPr>
              <a:t>effectieve</a:t>
            </a:r>
            <a:r>
              <a:rPr lang="en-GB" sz="3600" dirty="0">
                <a:solidFill>
                  <a:srgbClr val="FF0000"/>
                </a:solidFill>
                <a:latin typeface="+mj-lt"/>
              </a:rPr>
              <a:t> </a:t>
            </a:r>
            <a:r>
              <a:rPr lang="en-GB" sz="3600" dirty="0" err="1">
                <a:solidFill>
                  <a:srgbClr val="FF0000"/>
                </a:solidFill>
                <a:latin typeface="+mj-lt"/>
              </a:rPr>
              <a:t>leerlingenvisitatie</a:t>
            </a:r>
            <a:endParaRPr lang="en-GB" sz="3600" dirty="0">
              <a:solidFill>
                <a:srgbClr val="FF0000"/>
              </a:solidFill>
              <a:latin typeface="+mj-lt"/>
            </a:endParaRPr>
          </a:p>
        </p:txBody>
      </p:sp>
    </p:spTree>
    <p:extLst>
      <p:ext uri="{BB962C8B-B14F-4D97-AF65-F5344CB8AC3E}">
        <p14:creationId xmlns:p14="http://schemas.microsoft.com/office/powerpoint/2010/main" val="285425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BD191-1B3C-4AD6-AF4D-EE3AAC64DE92}"/>
              </a:ext>
            </a:extLst>
          </p:cNvPr>
          <p:cNvSpPr>
            <a:spLocks noGrp="1"/>
          </p:cNvSpPr>
          <p:nvPr>
            <p:ph type="ctrTitle"/>
          </p:nvPr>
        </p:nvSpPr>
        <p:spPr/>
        <p:txBody>
          <a:bodyPr/>
          <a:lstStyle/>
          <a:p>
            <a:r>
              <a:rPr lang="en-US" dirty="0">
                <a:solidFill>
                  <a:srgbClr val="FF0000"/>
                </a:solidFill>
              </a:rPr>
              <a:t>LEIDERSCHAP</a:t>
            </a:r>
          </a:p>
        </p:txBody>
      </p:sp>
      <p:sp>
        <p:nvSpPr>
          <p:cNvPr id="3" name="Ondertitel 2">
            <a:extLst>
              <a:ext uri="{FF2B5EF4-FFF2-40B4-BE49-F238E27FC236}">
                <a16:creationId xmlns:a16="http://schemas.microsoft.com/office/drawing/2014/main" id="{C00640C3-FEF9-43D1-AE28-EFCEF6DDA0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6011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316924" cy="1143000"/>
          </a:xfrm>
        </p:spPr>
        <p:txBody>
          <a:bodyPr>
            <a:normAutofit fontScale="90000"/>
          </a:bodyPr>
          <a:lstStyle/>
          <a:p>
            <a:pPr algn="ctr"/>
            <a:r>
              <a:rPr lang="en-GB" sz="3600" dirty="0" err="1">
                <a:solidFill>
                  <a:srgbClr val="FF0000"/>
                </a:solidFill>
              </a:rPr>
              <a:t>Leiders</a:t>
            </a:r>
            <a:r>
              <a:rPr lang="en-GB" sz="3600" dirty="0">
                <a:solidFill>
                  <a:srgbClr val="FF0000"/>
                </a:solidFill>
              </a:rPr>
              <a:t> die het </a:t>
            </a:r>
            <a:r>
              <a:rPr lang="en-GB" sz="3600" dirty="0" err="1">
                <a:solidFill>
                  <a:srgbClr val="FF0000"/>
                </a:solidFill>
              </a:rPr>
              <a:t>schoolklimaat</a:t>
            </a:r>
            <a:r>
              <a:rPr lang="en-GB" sz="3600" dirty="0">
                <a:solidFill>
                  <a:srgbClr val="FF0000"/>
                </a:solidFill>
              </a:rPr>
              <a:t> </a:t>
            </a:r>
            <a:r>
              <a:rPr lang="en-GB" sz="3600" dirty="0" err="1">
                <a:solidFill>
                  <a:srgbClr val="FF0000"/>
                </a:solidFill>
              </a:rPr>
              <a:t>beïnvloeden</a:t>
            </a:r>
            <a:endParaRPr lang="en-GB" sz="3600" dirty="0">
              <a:solidFill>
                <a:srgbClr val="FF0000"/>
              </a:solidFill>
            </a:endParaRPr>
          </a:p>
        </p:txBody>
      </p:sp>
      <p:sp>
        <p:nvSpPr>
          <p:cNvPr id="3" name="Content Placeholder 2"/>
          <p:cNvSpPr>
            <a:spLocks noGrp="1"/>
          </p:cNvSpPr>
          <p:nvPr>
            <p:ph idx="1"/>
          </p:nvPr>
        </p:nvSpPr>
        <p:spPr>
          <a:xfrm>
            <a:off x="467544" y="1772816"/>
            <a:ext cx="8229600" cy="4876800"/>
          </a:xfrm>
        </p:spPr>
        <p:txBody>
          <a:bodyPr/>
          <a:lstStyle/>
          <a:p>
            <a:r>
              <a:rPr lang="nl-NL" sz="2200" dirty="0"/>
              <a:t>leiders leggen niet alleen doelen op, ze werken samen met anderen om een gedeeld gevoel van doel en richting te creëren</a:t>
            </a:r>
          </a:p>
          <a:p>
            <a:r>
              <a:rPr lang="nl-NL" sz="2200" dirty="0"/>
              <a:t>leiders werken voornamelijk via en met andere mensen. Ze helpen ook om de voorwaarden vast te stellen die anderen in staat stellen effectief te zijn</a:t>
            </a:r>
          </a:p>
          <a:p>
            <a:r>
              <a:rPr lang="nl-NL" sz="2200" dirty="0"/>
              <a:t>leiderschap is meer een functie dan een rol </a:t>
            </a:r>
          </a:p>
          <a:p>
            <a:r>
              <a:rPr lang="nl-NL" sz="2200" dirty="0"/>
              <a:t>hoewel leiderschap vaak wordt toegeschreven aan personen in functies met formeel gezag, bestaat leiderschap uit functies die door veel verschillende mensen in verschillende rollen in een school kunnen worden vervuld</a:t>
            </a:r>
            <a:endParaRPr lang="en-GB" sz="2200" dirty="0"/>
          </a:p>
        </p:txBody>
      </p:sp>
    </p:spTree>
    <p:extLst>
      <p:ext uri="{BB962C8B-B14F-4D97-AF65-F5344CB8AC3E}">
        <p14:creationId xmlns:p14="http://schemas.microsoft.com/office/powerpoint/2010/main" val="263792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29E56B-91C2-4234-8862-AFF7821F1926}"/>
              </a:ext>
            </a:extLst>
          </p:cNvPr>
          <p:cNvSpPr>
            <a:spLocks noGrp="1"/>
          </p:cNvSpPr>
          <p:nvPr>
            <p:ph type="title"/>
          </p:nvPr>
        </p:nvSpPr>
        <p:spPr>
          <a:xfrm>
            <a:off x="457200" y="457200"/>
            <a:ext cx="8229600" cy="1143000"/>
          </a:xfrm>
        </p:spPr>
        <p:txBody>
          <a:bodyPr/>
          <a:lstStyle/>
          <a:p>
            <a:r>
              <a:rPr lang="es-ES" dirty="0">
                <a:solidFill>
                  <a:srgbClr val="FF0000"/>
                </a:solidFill>
              </a:rPr>
              <a:t>Leiders: emotionele intelligentie</a:t>
            </a:r>
          </a:p>
        </p:txBody>
      </p:sp>
      <p:sp>
        <p:nvSpPr>
          <p:cNvPr id="3" name="Marcador de contenido 2">
            <a:extLst>
              <a:ext uri="{FF2B5EF4-FFF2-40B4-BE49-F238E27FC236}">
                <a16:creationId xmlns:a16="http://schemas.microsoft.com/office/drawing/2014/main" id="{8509028F-83F2-4CBF-A8DA-B33E22C32E0F}"/>
              </a:ext>
            </a:extLst>
          </p:cNvPr>
          <p:cNvSpPr>
            <a:spLocks noGrp="1"/>
          </p:cNvSpPr>
          <p:nvPr>
            <p:ph idx="1"/>
          </p:nvPr>
        </p:nvSpPr>
        <p:spPr>
          <a:xfrm>
            <a:off x="899592" y="1600200"/>
            <a:ext cx="7787208" cy="4525963"/>
          </a:xfrm>
        </p:spPr>
        <p:txBody>
          <a:bodyPr/>
          <a:lstStyle/>
          <a:p>
            <a:pPr marL="0" indent="0">
              <a:buNone/>
            </a:pPr>
            <a:r>
              <a:rPr lang="nl-NL" dirty="0"/>
              <a:t>Leiders van een anti-pestprogramma moeten daarom de vijf aspecten van de door </a:t>
            </a:r>
            <a:r>
              <a:rPr lang="nl-NL" dirty="0" err="1"/>
              <a:t>Goleman</a:t>
            </a:r>
            <a:r>
              <a:rPr lang="nl-NL" dirty="0"/>
              <a:t> geïdentificeerde emotionele intelligentie laten zien:</a:t>
            </a:r>
          </a:p>
          <a:p>
            <a:pPr marL="514350" indent="-514350">
              <a:buFont typeface="+mj-lt"/>
              <a:buAutoNum type="arabicPeriod"/>
            </a:pPr>
            <a:r>
              <a:rPr lang="nl-NL" sz="2400" dirty="0"/>
              <a:t>Zelfbewustzijn</a:t>
            </a:r>
          </a:p>
          <a:p>
            <a:pPr marL="514350" indent="-514350">
              <a:buFont typeface="+mj-lt"/>
              <a:buAutoNum type="arabicPeriod"/>
            </a:pPr>
            <a:r>
              <a:rPr lang="nl-NL" sz="2400" dirty="0"/>
              <a:t>Gevoelens beheersen</a:t>
            </a:r>
          </a:p>
          <a:p>
            <a:pPr marL="514350" indent="-514350">
              <a:buFont typeface="+mj-lt"/>
              <a:buAutoNum type="arabicPeriod"/>
            </a:pPr>
            <a:r>
              <a:rPr lang="nl-NL" sz="2400" dirty="0"/>
              <a:t>Motivatie</a:t>
            </a:r>
          </a:p>
          <a:p>
            <a:pPr marL="514350" indent="-514350">
              <a:buFont typeface="+mj-lt"/>
              <a:buAutoNum type="arabicPeriod"/>
            </a:pPr>
            <a:r>
              <a:rPr lang="nl-NL" sz="2400" dirty="0"/>
              <a:t>Empathie</a:t>
            </a:r>
          </a:p>
          <a:p>
            <a:pPr marL="514350" indent="-514350">
              <a:buFont typeface="+mj-lt"/>
              <a:buAutoNum type="arabicPeriod"/>
            </a:pPr>
            <a:r>
              <a:rPr lang="nl-NL" sz="2400" dirty="0"/>
              <a:t>Sociale vaardigheden</a:t>
            </a:r>
          </a:p>
          <a:p>
            <a:endParaRPr lang="es-ES" dirty="0"/>
          </a:p>
        </p:txBody>
      </p:sp>
    </p:spTree>
    <p:extLst>
      <p:ext uri="{BB962C8B-B14F-4D97-AF65-F5344CB8AC3E}">
        <p14:creationId xmlns:p14="http://schemas.microsoft.com/office/powerpoint/2010/main" val="1594594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5AB48-877B-44C5-BB05-0DF0631D9A68}"/>
              </a:ext>
            </a:extLst>
          </p:cNvPr>
          <p:cNvSpPr>
            <a:spLocks noGrp="1"/>
          </p:cNvSpPr>
          <p:nvPr>
            <p:ph type="title"/>
          </p:nvPr>
        </p:nvSpPr>
        <p:spPr>
          <a:xfrm>
            <a:off x="457200" y="457200"/>
            <a:ext cx="8229600" cy="1143000"/>
          </a:xfrm>
        </p:spPr>
        <p:txBody>
          <a:bodyPr/>
          <a:lstStyle/>
          <a:p>
            <a:r>
              <a:rPr lang="en-US" sz="3200" dirty="0" err="1">
                <a:solidFill>
                  <a:srgbClr val="FF0000"/>
                </a:solidFill>
              </a:rPr>
              <a:t>Algemene</a:t>
            </a:r>
            <a:r>
              <a:rPr lang="en-US" sz="3200" dirty="0">
                <a:solidFill>
                  <a:srgbClr val="FF0000"/>
                </a:solidFill>
              </a:rPr>
              <a:t> </a:t>
            </a:r>
            <a:r>
              <a:rPr lang="en-US" sz="3200" dirty="0" err="1">
                <a:solidFill>
                  <a:srgbClr val="FF0000"/>
                </a:solidFill>
              </a:rPr>
              <a:t>leiderschapsvaardigheden</a:t>
            </a:r>
            <a:endParaRPr lang="es-ES" dirty="0">
              <a:solidFill>
                <a:srgbClr val="FF0000"/>
              </a:solidFill>
            </a:endParaRPr>
          </a:p>
        </p:txBody>
      </p:sp>
      <p:sp>
        <p:nvSpPr>
          <p:cNvPr id="3" name="Marcador de contenido 2">
            <a:extLst>
              <a:ext uri="{FF2B5EF4-FFF2-40B4-BE49-F238E27FC236}">
                <a16:creationId xmlns:a16="http://schemas.microsoft.com/office/drawing/2014/main" id="{056604EC-BF38-4F9C-85DF-C2B1BA168279}"/>
              </a:ext>
            </a:extLst>
          </p:cNvPr>
          <p:cNvSpPr>
            <a:spLocks noGrp="1"/>
          </p:cNvSpPr>
          <p:nvPr>
            <p:ph idx="1"/>
          </p:nvPr>
        </p:nvSpPr>
        <p:spPr>
          <a:xfrm>
            <a:off x="683568" y="1605591"/>
            <a:ext cx="8229600" cy="4525963"/>
          </a:xfrm>
        </p:spPr>
        <p:txBody>
          <a:bodyPr/>
          <a:lstStyle/>
          <a:p>
            <a:r>
              <a:rPr lang="nl-NL" sz="1600" b="1" dirty="0"/>
              <a:t>informatie analyseren en interpreteren </a:t>
            </a:r>
            <a:r>
              <a:rPr lang="nl-NL" sz="1600" dirty="0"/>
              <a:t>- zoek indien nodig informatie op uit geschikte bronnen. Identificeer de significante inhoud van beschikbare informatie. Identificeer links, patronen en onderliggende problemen</a:t>
            </a:r>
          </a:p>
          <a:p>
            <a:r>
              <a:rPr lang="nl-NL" sz="1600" b="1" dirty="0"/>
              <a:t>gebruik professionele oordeelsvorming </a:t>
            </a:r>
            <a:r>
              <a:rPr lang="nl-NL" sz="1600" dirty="0"/>
              <a:t>- neem passende beslissingen op basis van duidelijke principes en een nauwkeurige interpretatie van beschikbaar, relevant bewijsmateriaal</a:t>
            </a:r>
          </a:p>
          <a:p>
            <a:r>
              <a:rPr lang="nl-NL" sz="1600" b="1" dirty="0"/>
              <a:t>denk breed en creatief om problemen op te lossen </a:t>
            </a:r>
            <a:r>
              <a:rPr lang="nl-NL" sz="1600" dirty="0"/>
              <a:t>- focus op wat het belangrijkst is, breng de gevolgen op korte en lange termijn in evenwicht</a:t>
            </a:r>
          </a:p>
          <a:p>
            <a:r>
              <a:rPr lang="nl-NL" sz="1600" b="1" dirty="0"/>
              <a:t>anderen leiden en beheren </a:t>
            </a:r>
            <a:r>
              <a:rPr lang="nl-NL" sz="1600" dirty="0"/>
              <a:t>– zorg voor acceptatie van ideeën; beïnvloed, daag uit, motiveer en werk samen met anderen om overeengekomen doelen te bereiken; herken en ontwikkel het potentieel van anderen.</a:t>
            </a:r>
          </a:p>
          <a:p>
            <a:r>
              <a:rPr lang="nl-NL" sz="1600" b="1" dirty="0"/>
              <a:t>organiseren </a:t>
            </a:r>
            <a:r>
              <a:rPr lang="nl-NL" sz="1600" dirty="0"/>
              <a:t>- prioriteiten stellen, eisen met elkaar verzoenen en tijd beheren; maak en implementeer duidelijke en passende actieplannen; delegeer op de juiste manier</a:t>
            </a:r>
          </a:p>
          <a:p>
            <a:r>
              <a:rPr lang="nl-NL" sz="1600" b="1" dirty="0"/>
              <a:t>communiceren </a:t>
            </a:r>
            <a:r>
              <a:rPr lang="nl-NL" sz="1600" dirty="0"/>
              <a:t>- communiceer duidelijk mondeling en schriftelijk, luister naar anderen en laat zien dat ze het hebben gehoord.</a:t>
            </a:r>
          </a:p>
          <a:p>
            <a:pPr marL="0" indent="0">
              <a:buNone/>
            </a:pPr>
            <a:endParaRPr lang="es-ES" dirty="0"/>
          </a:p>
        </p:txBody>
      </p:sp>
    </p:spTree>
    <p:extLst>
      <p:ext uri="{BB962C8B-B14F-4D97-AF65-F5344CB8AC3E}">
        <p14:creationId xmlns:p14="http://schemas.microsoft.com/office/powerpoint/2010/main" val="92628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72CF1-9456-47A8-A087-25ADD6E742F7}"/>
              </a:ext>
            </a:extLst>
          </p:cNvPr>
          <p:cNvSpPr>
            <a:spLocks noGrp="1"/>
          </p:cNvSpPr>
          <p:nvPr>
            <p:ph type="title"/>
          </p:nvPr>
        </p:nvSpPr>
        <p:spPr>
          <a:xfrm>
            <a:off x="539552" y="620688"/>
            <a:ext cx="8229600" cy="1143000"/>
          </a:xfrm>
        </p:spPr>
        <p:txBody>
          <a:bodyPr/>
          <a:lstStyle/>
          <a:p>
            <a:r>
              <a:rPr lang="en-GB" sz="4000" dirty="0" err="1">
                <a:solidFill>
                  <a:srgbClr val="FF0000"/>
                </a:solidFill>
              </a:rPr>
              <a:t>Leiderschap</a:t>
            </a:r>
            <a:r>
              <a:rPr lang="en-GB" sz="4000" dirty="0">
                <a:solidFill>
                  <a:srgbClr val="FF0000"/>
                </a:solidFill>
              </a:rPr>
              <a:t> </a:t>
            </a:r>
            <a:r>
              <a:rPr lang="en-GB" sz="4000" dirty="0" err="1">
                <a:solidFill>
                  <a:srgbClr val="FF0000"/>
                </a:solidFill>
              </a:rPr>
              <a:t>kan</a:t>
            </a:r>
            <a:r>
              <a:rPr lang="en-GB" sz="4000" dirty="0">
                <a:solidFill>
                  <a:srgbClr val="FF0000"/>
                </a:solidFill>
              </a:rPr>
              <a:t> </a:t>
            </a:r>
            <a:r>
              <a:rPr lang="en-GB" sz="4000" dirty="0" err="1">
                <a:solidFill>
                  <a:srgbClr val="FF0000"/>
                </a:solidFill>
              </a:rPr>
              <a:t>worden</a:t>
            </a:r>
            <a:r>
              <a:rPr lang="en-GB" sz="4000" dirty="0">
                <a:solidFill>
                  <a:srgbClr val="FF0000"/>
                </a:solidFill>
              </a:rPr>
              <a:t> </a:t>
            </a:r>
            <a:r>
              <a:rPr lang="en-GB" sz="4000" dirty="0" err="1">
                <a:solidFill>
                  <a:srgbClr val="FF0000"/>
                </a:solidFill>
              </a:rPr>
              <a:t>gedelegeerd</a:t>
            </a:r>
            <a:endParaRPr lang="es-ES" sz="4000" dirty="0">
              <a:solidFill>
                <a:srgbClr val="FF0000"/>
              </a:solidFill>
            </a:endParaRPr>
          </a:p>
        </p:txBody>
      </p:sp>
      <p:sp>
        <p:nvSpPr>
          <p:cNvPr id="3" name="Marcador de contenido 2">
            <a:extLst>
              <a:ext uri="{FF2B5EF4-FFF2-40B4-BE49-F238E27FC236}">
                <a16:creationId xmlns:a16="http://schemas.microsoft.com/office/drawing/2014/main" id="{B89B37B7-746F-4895-B82A-A67374C49AF3}"/>
              </a:ext>
            </a:extLst>
          </p:cNvPr>
          <p:cNvSpPr>
            <a:spLocks noGrp="1"/>
          </p:cNvSpPr>
          <p:nvPr>
            <p:ph idx="1"/>
          </p:nvPr>
        </p:nvSpPr>
        <p:spPr>
          <a:xfrm>
            <a:off x="457200" y="1866950"/>
            <a:ext cx="8229600" cy="4525963"/>
          </a:xfrm>
        </p:spPr>
        <p:txBody>
          <a:bodyPr/>
          <a:lstStyle/>
          <a:p>
            <a:pPr lvl="0"/>
            <a:r>
              <a:rPr lang="nl-NL" sz="2400" b="1" dirty="0"/>
              <a:t>formeel</a:t>
            </a:r>
            <a:r>
              <a:rPr lang="nl-NL" sz="2400" dirty="0"/>
              <a:t> - via aangewezen rollen of functiebeschrijvingen</a:t>
            </a:r>
          </a:p>
          <a:p>
            <a:pPr lvl="0"/>
            <a:r>
              <a:rPr lang="nl-NL" sz="2400" b="1" dirty="0"/>
              <a:t>pragmatisch</a:t>
            </a:r>
            <a:r>
              <a:rPr lang="nl-NL" sz="2400" dirty="0"/>
              <a:t> - door noodzaak of vaak ad hoc delegatie van werklast</a:t>
            </a:r>
          </a:p>
          <a:p>
            <a:pPr lvl="0"/>
            <a:r>
              <a:rPr lang="nl-NL" sz="2400" b="1" dirty="0"/>
              <a:t>strategisch</a:t>
            </a:r>
            <a:r>
              <a:rPr lang="nl-NL" sz="2400" dirty="0"/>
              <a:t> - door geplande benoeming van individuen om een positieve bijdrage te leveren aan de ontwikkeling van leiderschap in de hele school</a:t>
            </a:r>
          </a:p>
          <a:p>
            <a:pPr lvl="0"/>
            <a:r>
              <a:rPr lang="nl-NL" sz="2400" b="1" dirty="0"/>
              <a:t>geleidelijk</a:t>
            </a:r>
            <a:r>
              <a:rPr lang="nl-NL" sz="2400" dirty="0"/>
              <a:t> - door een geleidelijke toename van verantwoordelijkheid terwijl mensen hun leiderschap in de praktijk bewijzen</a:t>
            </a:r>
            <a:endParaRPr lang="es-ES" dirty="0"/>
          </a:p>
        </p:txBody>
      </p:sp>
    </p:spTree>
    <p:extLst>
      <p:ext uri="{BB962C8B-B14F-4D97-AF65-F5344CB8AC3E}">
        <p14:creationId xmlns:p14="http://schemas.microsoft.com/office/powerpoint/2010/main" val="38781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3F0B4A-2052-43E7-9213-FD349FD50521}"/>
              </a:ext>
            </a:extLst>
          </p:cNvPr>
          <p:cNvSpPr>
            <a:spLocks noGrp="1"/>
          </p:cNvSpPr>
          <p:nvPr>
            <p:ph type="ctrTitle"/>
          </p:nvPr>
        </p:nvSpPr>
        <p:spPr/>
        <p:txBody>
          <a:bodyPr/>
          <a:lstStyle/>
          <a:p>
            <a:r>
              <a:rPr lang="en-US" dirty="0">
                <a:solidFill>
                  <a:srgbClr val="FF0000"/>
                </a:solidFill>
              </a:rPr>
              <a:t>INTRODUCTIE</a:t>
            </a:r>
          </a:p>
        </p:txBody>
      </p:sp>
      <p:sp>
        <p:nvSpPr>
          <p:cNvPr id="3" name="Ondertitel 2">
            <a:extLst>
              <a:ext uri="{FF2B5EF4-FFF2-40B4-BE49-F238E27FC236}">
                <a16:creationId xmlns:a16="http://schemas.microsoft.com/office/drawing/2014/main" id="{186CF16A-02E9-44B9-A632-C60835B07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1650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802DE-68B1-4BAC-9571-F0DDC082205B}"/>
              </a:ext>
            </a:extLst>
          </p:cNvPr>
          <p:cNvSpPr>
            <a:spLocks noGrp="1"/>
          </p:cNvSpPr>
          <p:nvPr>
            <p:ph type="title"/>
          </p:nvPr>
        </p:nvSpPr>
        <p:spPr>
          <a:xfrm>
            <a:off x="457200" y="830994"/>
            <a:ext cx="8229600" cy="1143000"/>
          </a:xfrm>
        </p:spPr>
        <p:txBody>
          <a:bodyPr/>
          <a:lstStyle/>
          <a:p>
            <a:r>
              <a:rPr lang="en-US" sz="3200" dirty="0" err="1">
                <a:solidFill>
                  <a:srgbClr val="FF0000"/>
                </a:solidFill>
              </a:rPr>
              <a:t>Leiderschap</a:t>
            </a:r>
            <a:r>
              <a:rPr lang="en-US" sz="3200" dirty="0">
                <a:solidFill>
                  <a:srgbClr val="FF0000"/>
                </a:solidFill>
              </a:rPr>
              <a:t> om </a:t>
            </a:r>
            <a:r>
              <a:rPr lang="en-US" sz="3200" dirty="0" err="1">
                <a:solidFill>
                  <a:srgbClr val="FF0000"/>
                </a:solidFill>
              </a:rPr>
              <a:t>pesten</a:t>
            </a:r>
            <a:r>
              <a:rPr lang="en-US" sz="3200" dirty="0">
                <a:solidFill>
                  <a:srgbClr val="FF0000"/>
                </a:solidFill>
              </a:rPr>
              <a:t> en </a:t>
            </a:r>
            <a:r>
              <a:rPr lang="en-US" sz="3200" dirty="0" err="1">
                <a:solidFill>
                  <a:srgbClr val="FF0000"/>
                </a:solidFill>
              </a:rPr>
              <a:t>geweld</a:t>
            </a:r>
            <a:r>
              <a:rPr lang="en-US" sz="3200" dirty="0">
                <a:solidFill>
                  <a:srgbClr val="FF0000"/>
                </a:solidFill>
              </a:rPr>
              <a:t> </a:t>
            </a:r>
            <a:r>
              <a:rPr lang="en-US" sz="3200" dirty="0" err="1">
                <a:solidFill>
                  <a:srgbClr val="FF0000"/>
                </a:solidFill>
              </a:rPr>
              <a:t>te</a:t>
            </a:r>
            <a:r>
              <a:rPr lang="en-US" sz="3200" dirty="0">
                <a:solidFill>
                  <a:srgbClr val="FF0000"/>
                </a:solidFill>
              </a:rPr>
              <a:t> </a:t>
            </a:r>
            <a:r>
              <a:rPr lang="en-US" sz="3200" dirty="0" err="1">
                <a:solidFill>
                  <a:srgbClr val="FF0000"/>
                </a:solidFill>
              </a:rPr>
              <a:t>verminderen</a:t>
            </a:r>
            <a:endParaRPr lang="es-ES" dirty="0">
              <a:solidFill>
                <a:srgbClr val="FF0000"/>
              </a:solidFill>
            </a:endParaRPr>
          </a:p>
        </p:txBody>
      </p:sp>
      <p:sp>
        <p:nvSpPr>
          <p:cNvPr id="3" name="Marcador de contenido 2">
            <a:extLst>
              <a:ext uri="{FF2B5EF4-FFF2-40B4-BE49-F238E27FC236}">
                <a16:creationId xmlns:a16="http://schemas.microsoft.com/office/drawing/2014/main" id="{7A5077F8-883C-4254-BFE3-3D58AC91FB0D}"/>
              </a:ext>
            </a:extLst>
          </p:cNvPr>
          <p:cNvSpPr>
            <a:spLocks noGrp="1"/>
          </p:cNvSpPr>
          <p:nvPr>
            <p:ph idx="1"/>
          </p:nvPr>
        </p:nvSpPr>
        <p:spPr>
          <a:xfrm>
            <a:off x="1547664" y="1988840"/>
            <a:ext cx="5616624" cy="4137323"/>
          </a:xfrm>
        </p:spPr>
        <p:txBody>
          <a:bodyPr/>
          <a:lstStyle/>
          <a:p>
            <a:pPr lvl="0"/>
            <a:r>
              <a:rPr lang="en-US" dirty="0" err="1"/>
              <a:t>Dwang</a:t>
            </a:r>
            <a:endParaRPr lang="en-US" dirty="0"/>
          </a:p>
          <a:p>
            <a:pPr lvl="0"/>
            <a:r>
              <a:rPr lang="en-US" dirty="0" err="1"/>
              <a:t>Autoritair</a:t>
            </a:r>
            <a:endParaRPr lang="en-US" dirty="0"/>
          </a:p>
          <a:p>
            <a:pPr lvl="0"/>
            <a:r>
              <a:rPr lang="en-US" dirty="0" err="1"/>
              <a:t>Collegiaal</a:t>
            </a:r>
            <a:endParaRPr lang="en-US" dirty="0"/>
          </a:p>
          <a:p>
            <a:pPr lvl="0"/>
            <a:r>
              <a:rPr lang="en-US" dirty="0" err="1"/>
              <a:t>Democratisch</a:t>
            </a:r>
            <a:endParaRPr lang="en-US" dirty="0"/>
          </a:p>
          <a:p>
            <a:pPr lvl="0"/>
            <a:r>
              <a:rPr lang="en-US" dirty="0" err="1"/>
              <a:t>Temporiserend</a:t>
            </a:r>
            <a:endParaRPr lang="en-US" dirty="0"/>
          </a:p>
          <a:p>
            <a:pPr lvl="0"/>
            <a:r>
              <a:rPr lang="en-US" dirty="0" err="1"/>
              <a:t>Coachend</a:t>
            </a:r>
            <a:endParaRPr lang="es-ES" dirty="0"/>
          </a:p>
        </p:txBody>
      </p:sp>
    </p:spTree>
    <p:extLst>
      <p:ext uri="{BB962C8B-B14F-4D97-AF65-F5344CB8AC3E}">
        <p14:creationId xmlns:p14="http://schemas.microsoft.com/office/powerpoint/2010/main" val="55883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5C1074-86C8-4F61-8966-FFFA0FA9C004}"/>
              </a:ext>
            </a:extLst>
          </p:cNvPr>
          <p:cNvSpPr>
            <a:spLocks noGrp="1"/>
          </p:cNvSpPr>
          <p:nvPr>
            <p:ph type="title"/>
          </p:nvPr>
        </p:nvSpPr>
        <p:spPr>
          <a:xfrm>
            <a:off x="251520" y="404664"/>
            <a:ext cx="8229600" cy="1143000"/>
          </a:xfrm>
        </p:spPr>
        <p:txBody>
          <a:bodyPr/>
          <a:lstStyle/>
          <a:p>
            <a:r>
              <a:rPr lang="en-US" i="1" dirty="0" err="1">
                <a:solidFill>
                  <a:srgbClr val="FF0000"/>
                </a:solidFill>
              </a:rPr>
              <a:t>Dwang</a:t>
            </a:r>
            <a:br>
              <a:rPr lang="es-ES" dirty="0"/>
            </a:br>
            <a:endParaRPr lang="es-ES" dirty="0"/>
          </a:p>
        </p:txBody>
      </p:sp>
      <p:sp>
        <p:nvSpPr>
          <p:cNvPr id="3" name="Marcador de contenido 2">
            <a:extLst>
              <a:ext uri="{FF2B5EF4-FFF2-40B4-BE49-F238E27FC236}">
                <a16:creationId xmlns:a16="http://schemas.microsoft.com/office/drawing/2014/main" id="{403D1CE7-42DB-4CA2-B210-F5C404967DD8}"/>
              </a:ext>
            </a:extLst>
          </p:cNvPr>
          <p:cNvSpPr>
            <a:spLocks noGrp="1"/>
          </p:cNvSpPr>
          <p:nvPr>
            <p:ph idx="1"/>
          </p:nvPr>
        </p:nvSpPr>
        <p:spPr>
          <a:xfrm>
            <a:off x="457200" y="1268760"/>
            <a:ext cx="8229600" cy="4525963"/>
          </a:xfrm>
        </p:spPr>
        <p:txBody>
          <a:bodyPr/>
          <a:lstStyle/>
          <a:p>
            <a:r>
              <a:rPr lang="nl-NL" sz="2400" i="1" dirty="0"/>
              <a:t>Het doel: </a:t>
            </a:r>
            <a:r>
              <a:rPr lang="nl-NL" sz="2400" dirty="0"/>
              <a:t>onmiddellijke naleving nastreven. De leider geeft orders, verwacht naleving, controleert streng en legt veel sancties op met weinig beloningen.</a:t>
            </a:r>
          </a:p>
          <a:p>
            <a:r>
              <a:rPr lang="nl-NL" sz="2400" i="1" dirty="0"/>
              <a:t>De stijl in een zin: </a:t>
            </a:r>
            <a:r>
              <a:rPr lang="nl-NL" sz="2400" dirty="0"/>
              <a:t>'Doe wat ik je zeg’.</a:t>
            </a:r>
          </a:p>
          <a:p>
            <a:r>
              <a:rPr lang="nl-NL" sz="2400" i="1" dirty="0"/>
              <a:t>Wanneer de stijl het beste werkt: </a:t>
            </a:r>
            <a:r>
              <a:rPr lang="nl-NL" sz="2400" dirty="0"/>
              <a:t>voor eenvoudige taken, bijvoorbeeld het regelen van de stoelen voor een vergadering of het corrigeren van iemand die niet heeft gedaan wat hij had afgesproken.</a:t>
            </a:r>
          </a:p>
          <a:p>
            <a:r>
              <a:rPr lang="nl-NL" sz="2400" i="1" dirty="0"/>
              <a:t>Algemene invloed op de werksfeer: </a:t>
            </a:r>
            <a:r>
              <a:rPr lang="nl-NL" sz="2400" dirty="0"/>
              <a:t>kan negatief zijn - en mag zelden worden gebruikt. Is handig b.v. wanneer de leider instructies geeft voor een taak.</a:t>
            </a:r>
            <a:endParaRPr lang="es-ES" sz="2400" dirty="0"/>
          </a:p>
        </p:txBody>
      </p:sp>
    </p:spTree>
    <p:extLst>
      <p:ext uri="{BB962C8B-B14F-4D97-AF65-F5344CB8AC3E}">
        <p14:creationId xmlns:p14="http://schemas.microsoft.com/office/powerpoint/2010/main" val="2036722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88B69-93A7-419E-BA7B-64040DCDCDC7}"/>
              </a:ext>
            </a:extLst>
          </p:cNvPr>
          <p:cNvSpPr>
            <a:spLocks noGrp="1"/>
          </p:cNvSpPr>
          <p:nvPr>
            <p:ph type="title"/>
          </p:nvPr>
        </p:nvSpPr>
        <p:spPr/>
        <p:txBody>
          <a:bodyPr/>
          <a:lstStyle/>
          <a:p>
            <a:r>
              <a:rPr lang="en-US" i="1" dirty="0" err="1">
                <a:solidFill>
                  <a:srgbClr val="FF0000"/>
                </a:solidFill>
              </a:rPr>
              <a:t>Autoritair</a:t>
            </a:r>
            <a:endParaRPr lang="es-ES" i="1" dirty="0">
              <a:solidFill>
                <a:srgbClr val="FF0000"/>
              </a:solidFill>
            </a:endParaRPr>
          </a:p>
        </p:txBody>
      </p:sp>
      <p:sp>
        <p:nvSpPr>
          <p:cNvPr id="3" name="Marcador de contenido 2">
            <a:extLst>
              <a:ext uri="{FF2B5EF4-FFF2-40B4-BE49-F238E27FC236}">
                <a16:creationId xmlns:a16="http://schemas.microsoft.com/office/drawing/2014/main" id="{017568F9-27DF-4795-A9DF-79A469E2FCB7}"/>
              </a:ext>
            </a:extLst>
          </p:cNvPr>
          <p:cNvSpPr>
            <a:spLocks noGrp="1"/>
          </p:cNvSpPr>
          <p:nvPr>
            <p:ph idx="1"/>
          </p:nvPr>
        </p:nvSpPr>
        <p:spPr>
          <a:xfrm>
            <a:off x="539552" y="1417638"/>
            <a:ext cx="8229600" cy="4525963"/>
          </a:xfrm>
        </p:spPr>
        <p:txBody>
          <a:bodyPr/>
          <a:lstStyle/>
          <a:p>
            <a:r>
              <a:rPr lang="nl-NL" sz="2000" i="1" dirty="0"/>
              <a:t>Het doel: </a:t>
            </a:r>
            <a:r>
              <a:rPr lang="nl-NL" sz="2000" dirty="0"/>
              <a:t>de groep op lange termijn richting en begrip geven. De leider heeft een duidelijke visie op het doel van de hele taak, en hoe elk onderdeel hieraan bijdraagt, en legt het aan de groep uit, en overtuigt hen van het belang ervan.</a:t>
            </a:r>
          </a:p>
          <a:p>
            <a:r>
              <a:rPr lang="nl-NL" sz="2000" i="1" dirty="0"/>
              <a:t>De stijl in een zin: </a:t>
            </a:r>
            <a:r>
              <a:rPr lang="nl-NL" sz="2000" dirty="0"/>
              <a:t>'Kom met me mee’.</a:t>
            </a:r>
          </a:p>
          <a:p>
            <a:r>
              <a:rPr lang="nl-NL" sz="2000" i="1" dirty="0"/>
              <a:t>Wanneer de stijl het beste werkt: </a:t>
            </a:r>
            <a:r>
              <a:rPr lang="nl-NL" sz="2000" dirty="0"/>
              <a:t>wanneer veranderingen een nieuwe visie vereisen; of wanneer een duidelijke richting nodig is. Bijvoorbeeld bij het introduceren van een nieuw initiatief</a:t>
            </a:r>
          </a:p>
          <a:p>
            <a:r>
              <a:rPr lang="nl-NL" sz="2000" i="1" dirty="0"/>
              <a:t>Algemene impact op de sfeer in de groep: </a:t>
            </a:r>
            <a:r>
              <a:rPr lang="nl-NL" sz="2000" dirty="0"/>
              <a:t>Positief - moet vaak worden gebruikt, vooral aan het begin van een initiatief.</a:t>
            </a:r>
            <a:endParaRPr lang="es-ES" sz="2000" dirty="0"/>
          </a:p>
        </p:txBody>
      </p:sp>
    </p:spTree>
    <p:extLst>
      <p:ext uri="{BB962C8B-B14F-4D97-AF65-F5344CB8AC3E}">
        <p14:creationId xmlns:p14="http://schemas.microsoft.com/office/powerpoint/2010/main" val="335239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28153F-215E-4924-A3DE-57F41EDCD730}"/>
              </a:ext>
            </a:extLst>
          </p:cNvPr>
          <p:cNvSpPr>
            <a:spLocks noGrp="1"/>
          </p:cNvSpPr>
          <p:nvPr>
            <p:ph type="title"/>
          </p:nvPr>
        </p:nvSpPr>
        <p:spPr/>
        <p:txBody>
          <a:bodyPr/>
          <a:lstStyle/>
          <a:p>
            <a:r>
              <a:rPr lang="en-US" i="1" dirty="0" err="1">
                <a:solidFill>
                  <a:srgbClr val="FF0000"/>
                </a:solidFill>
              </a:rPr>
              <a:t>Collegiaal</a:t>
            </a:r>
            <a:endParaRPr lang="es-ES" i="1" dirty="0">
              <a:solidFill>
                <a:srgbClr val="FF0000"/>
              </a:solidFill>
            </a:endParaRPr>
          </a:p>
        </p:txBody>
      </p:sp>
      <p:sp>
        <p:nvSpPr>
          <p:cNvPr id="3" name="Marcador de contenido 2">
            <a:extLst>
              <a:ext uri="{FF2B5EF4-FFF2-40B4-BE49-F238E27FC236}">
                <a16:creationId xmlns:a16="http://schemas.microsoft.com/office/drawing/2014/main" id="{7F486DD1-CB32-4270-8E37-4D34664CE246}"/>
              </a:ext>
            </a:extLst>
          </p:cNvPr>
          <p:cNvSpPr>
            <a:spLocks noGrp="1"/>
          </p:cNvSpPr>
          <p:nvPr>
            <p:ph idx="1"/>
          </p:nvPr>
        </p:nvSpPr>
        <p:spPr>
          <a:xfrm>
            <a:off x="473700" y="1440922"/>
            <a:ext cx="8229600" cy="4525963"/>
          </a:xfrm>
        </p:spPr>
        <p:txBody>
          <a:bodyPr/>
          <a:lstStyle/>
          <a:p>
            <a:r>
              <a:rPr lang="nl-NL" sz="1800" i="1" dirty="0"/>
              <a:t>Het doel: </a:t>
            </a:r>
            <a:r>
              <a:rPr lang="nl-NL" sz="1800" dirty="0"/>
              <a:t>harmonie creëren en relaties opbouwen tussen de groepsleden en tussen de groep en de leider. De leider is het meest bezorgd over het bevorderen van vriendelijke interacties, met de nadruk op de persoonlijke behoeften van groepsleden in plaats van doelstellingen / normen, de zorg voor de hele persoon en het vermijden van misverstanden</a:t>
            </a:r>
          </a:p>
          <a:p>
            <a:r>
              <a:rPr lang="nl-NL" sz="1800" i="1" dirty="0"/>
              <a:t>De stijl in een zin</a:t>
            </a:r>
            <a:r>
              <a:rPr lang="nl-NL" sz="1800" dirty="0"/>
              <a:t>: 'Mensen komen eerst’.</a:t>
            </a:r>
          </a:p>
          <a:p>
            <a:r>
              <a:rPr lang="nl-NL" sz="1800" i="1" dirty="0"/>
              <a:t>Wanneer de stijl het beste werkt: </a:t>
            </a:r>
            <a:r>
              <a:rPr lang="nl-NL" sz="1800" dirty="0"/>
              <a:t>om geschillen binnen de groep te helen of om leden te motiveren tijdens stressvolle omstandigheden - bijvoorbeeld als sommige leden van de groep het werk moeilijk vinden of als er iets buiten de groep is gebeurd dat hen van streek maakt en afleidt.</a:t>
            </a:r>
          </a:p>
          <a:p>
            <a:r>
              <a:rPr lang="nl-NL" sz="1800" i="1" dirty="0"/>
              <a:t>Algemene impact op de sfeer in de groep: positief. </a:t>
            </a:r>
            <a:r>
              <a:rPr lang="nl-NL" sz="1800" dirty="0"/>
              <a:t>- moet worden gebruikt om bezorgdheid te tonen over het welzijn van individuen en de groep, terwijl de aandacht nog steeds op het doel van de taak gericht blijft.</a:t>
            </a:r>
            <a:endParaRPr lang="es-ES" sz="1800" dirty="0"/>
          </a:p>
        </p:txBody>
      </p:sp>
    </p:spTree>
    <p:extLst>
      <p:ext uri="{BB962C8B-B14F-4D97-AF65-F5344CB8AC3E}">
        <p14:creationId xmlns:p14="http://schemas.microsoft.com/office/powerpoint/2010/main" val="929370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06321-FCC7-43A8-B126-7DD33C2C50F3}"/>
              </a:ext>
            </a:extLst>
          </p:cNvPr>
          <p:cNvSpPr>
            <a:spLocks noGrp="1"/>
          </p:cNvSpPr>
          <p:nvPr>
            <p:ph type="title"/>
          </p:nvPr>
        </p:nvSpPr>
        <p:spPr/>
        <p:txBody>
          <a:bodyPr/>
          <a:lstStyle/>
          <a:p>
            <a:r>
              <a:rPr lang="en-US" i="1" dirty="0" err="1">
                <a:solidFill>
                  <a:srgbClr val="FF0000"/>
                </a:solidFill>
              </a:rPr>
              <a:t>Democratisch</a:t>
            </a:r>
            <a:endParaRPr lang="es-ES" i="1" dirty="0">
              <a:solidFill>
                <a:srgbClr val="FF0000"/>
              </a:solidFill>
            </a:endParaRPr>
          </a:p>
        </p:txBody>
      </p:sp>
      <p:sp>
        <p:nvSpPr>
          <p:cNvPr id="3" name="Marcador de contenido 2">
            <a:extLst>
              <a:ext uri="{FF2B5EF4-FFF2-40B4-BE49-F238E27FC236}">
                <a16:creationId xmlns:a16="http://schemas.microsoft.com/office/drawing/2014/main" id="{AA31E7C1-3F53-4C1D-8E91-DF01324EF57D}"/>
              </a:ext>
            </a:extLst>
          </p:cNvPr>
          <p:cNvSpPr>
            <a:spLocks noGrp="1"/>
          </p:cNvSpPr>
          <p:nvPr>
            <p:ph idx="1"/>
          </p:nvPr>
        </p:nvSpPr>
        <p:spPr/>
        <p:txBody>
          <a:bodyPr/>
          <a:lstStyle/>
          <a:p>
            <a:r>
              <a:rPr lang="nl-NL" sz="1800" i="1" dirty="0"/>
              <a:t>Het doel: </a:t>
            </a:r>
            <a:r>
              <a:rPr lang="nl-NL" sz="1800" dirty="0"/>
              <a:t>betrokkenheid bij de ideeën in het initiatief opbouwen en vanuit de groep zelf nieuwe ideeën genereren. De leider moedigt deelname aan en streeft naar consensus, met het oog op commitment door eigenaarschap.</a:t>
            </a:r>
          </a:p>
          <a:p>
            <a:r>
              <a:rPr lang="nl-NL" sz="1800" i="1" dirty="0"/>
              <a:t>De stijl in een zin: </a:t>
            </a:r>
            <a:r>
              <a:rPr lang="nl-NL" sz="1800" dirty="0"/>
              <a:t>‘Wat denk je?’</a:t>
            </a:r>
          </a:p>
          <a:p>
            <a:r>
              <a:rPr lang="nl-NL" sz="1800" i="1" dirty="0"/>
              <a:t>Wanneer de stijl het beste werkt: </a:t>
            </a:r>
            <a:r>
              <a:rPr lang="nl-NL" sz="1800" dirty="0"/>
              <a:t>om betrokkenheid of consensus op te bouwen of om input te krijgen uit de eigen ervaring van groepsleden. Ook als de visie duidelijk is, maar acties om daar te komen niet zo duidelijk zijn of meer eigenaarschap door de groep vereist is - bijvoorbeeld bij het beslissen hoe een initiatief het beste kan worden uitgevoerd in de specifieke context van de school.</a:t>
            </a:r>
          </a:p>
          <a:p>
            <a:r>
              <a:rPr lang="nl-NL" sz="1800" i="1" dirty="0"/>
              <a:t>Algemene impact op de sfeer in de groep: </a:t>
            </a:r>
            <a:r>
              <a:rPr lang="nl-NL" sz="1800" dirty="0"/>
              <a:t>Positief - nuttig bij het bepalen van groepstaken en bij het aanmoedigen van leden om er volledig aan deel te nemen. Moet steeds vaker worden gebruikt omdat de groep samenwerkt om eigenaarschap en betrokkenheid te ontwikkelen.</a:t>
            </a:r>
          </a:p>
        </p:txBody>
      </p:sp>
    </p:spTree>
    <p:extLst>
      <p:ext uri="{BB962C8B-B14F-4D97-AF65-F5344CB8AC3E}">
        <p14:creationId xmlns:p14="http://schemas.microsoft.com/office/powerpoint/2010/main" val="1640291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2F0ED-352D-4921-B91E-A8296C631FC6}"/>
              </a:ext>
            </a:extLst>
          </p:cNvPr>
          <p:cNvSpPr>
            <a:spLocks noGrp="1"/>
          </p:cNvSpPr>
          <p:nvPr>
            <p:ph type="title"/>
          </p:nvPr>
        </p:nvSpPr>
        <p:spPr/>
        <p:txBody>
          <a:bodyPr/>
          <a:lstStyle/>
          <a:p>
            <a:r>
              <a:rPr lang="en-US" i="1" dirty="0" err="1">
                <a:solidFill>
                  <a:srgbClr val="FF0000"/>
                </a:solidFill>
              </a:rPr>
              <a:t>Temporiseren</a:t>
            </a:r>
            <a:endParaRPr lang="es-ES" i="1" dirty="0">
              <a:solidFill>
                <a:srgbClr val="FF0000"/>
              </a:solidFill>
            </a:endParaRPr>
          </a:p>
        </p:txBody>
      </p:sp>
      <p:sp>
        <p:nvSpPr>
          <p:cNvPr id="3" name="Marcador de contenido 2">
            <a:extLst>
              <a:ext uri="{FF2B5EF4-FFF2-40B4-BE49-F238E27FC236}">
                <a16:creationId xmlns:a16="http://schemas.microsoft.com/office/drawing/2014/main" id="{2D1F40D8-0C38-4EA9-A445-121BC54E916B}"/>
              </a:ext>
            </a:extLst>
          </p:cNvPr>
          <p:cNvSpPr>
            <a:spLocks noGrp="1"/>
          </p:cNvSpPr>
          <p:nvPr>
            <p:ph idx="1"/>
          </p:nvPr>
        </p:nvSpPr>
        <p:spPr/>
        <p:txBody>
          <a:bodyPr/>
          <a:lstStyle/>
          <a:p>
            <a:r>
              <a:rPr lang="nl-NL" sz="2000" i="1" dirty="0"/>
              <a:t>Het doel: </a:t>
            </a:r>
            <a:r>
              <a:rPr lang="nl-NL" sz="2000" dirty="0"/>
              <a:t>taken uitvoeren volgens hoge kwaliteitsnormen en binnen een bepaalde tijd. De leider geeft het goede voorbeeld, toont hoge normen, verwacht van anderen dat ze de grondgedachte achter wat wordt gemodelleerd kennen en heeft weinig sympathie voor langzame arbeiders.</a:t>
            </a:r>
          </a:p>
          <a:p>
            <a:r>
              <a:rPr lang="nl-NL" sz="2000" i="1" dirty="0"/>
              <a:t>De stijl in een zin: </a:t>
            </a:r>
            <a:r>
              <a:rPr lang="nl-NL" sz="2000" dirty="0"/>
              <a:t>‘Doe wat ik doe en doe het nu’.</a:t>
            </a:r>
          </a:p>
          <a:p>
            <a:r>
              <a:rPr lang="nl-NL" sz="2000" i="1" dirty="0"/>
              <a:t>Wanneer de stijl het beste werkt: </a:t>
            </a:r>
            <a:r>
              <a:rPr lang="nl-NL" sz="2000" dirty="0"/>
              <a:t>Om snel resultaten te krijgen van een zeer gemotiveerde en competente groep - bijvoorbeeld een groep die de taak leuk vindt maar hun potentieel niet bereikt en baat zal hebben bij de uitdaging om meer te doen.</a:t>
            </a:r>
          </a:p>
          <a:p>
            <a:r>
              <a:rPr lang="nl-NL" sz="2000" i="1" dirty="0"/>
              <a:t>Algemene impact op de sfeer in de groep: </a:t>
            </a:r>
            <a:r>
              <a:rPr lang="nl-NL" sz="2000" dirty="0"/>
              <a:t>kan negatief zijn. - zeer nuttig bij korte </a:t>
            </a:r>
            <a:r>
              <a:rPr lang="nl-NL" sz="2000" dirty="0" err="1"/>
              <a:t>bursts</a:t>
            </a:r>
            <a:r>
              <a:rPr lang="nl-NL" sz="2000" dirty="0"/>
              <a:t> om een groep te motiveren. Zorgt ervoor dat de groep niet afhankelijk wordt van de push van de leider</a:t>
            </a:r>
            <a:r>
              <a:rPr lang="nl-NL" dirty="0"/>
              <a:t>.</a:t>
            </a:r>
            <a:endParaRPr lang="es-ES" dirty="0"/>
          </a:p>
        </p:txBody>
      </p:sp>
    </p:spTree>
    <p:extLst>
      <p:ext uri="{BB962C8B-B14F-4D97-AF65-F5344CB8AC3E}">
        <p14:creationId xmlns:p14="http://schemas.microsoft.com/office/powerpoint/2010/main" val="2469098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90A74-8FA6-43B5-8D19-9B18B210959D}"/>
              </a:ext>
            </a:extLst>
          </p:cNvPr>
          <p:cNvSpPr>
            <a:spLocks noGrp="1"/>
          </p:cNvSpPr>
          <p:nvPr>
            <p:ph type="title"/>
          </p:nvPr>
        </p:nvSpPr>
        <p:spPr/>
        <p:txBody>
          <a:bodyPr/>
          <a:lstStyle/>
          <a:p>
            <a:r>
              <a:rPr lang="en-US" i="1" dirty="0" err="1">
                <a:solidFill>
                  <a:srgbClr val="FF0000"/>
                </a:solidFill>
              </a:rPr>
              <a:t>Coachend</a:t>
            </a:r>
            <a:endParaRPr lang="es-ES" i="1" dirty="0">
              <a:solidFill>
                <a:srgbClr val="FF0000"/>
              </a:solidFill>
            </a:endParaRPr>
          </a:p>
        </p:txBody>
      </p:sp>
      <p:sp>
        <p:nvSpPr>
          <p:cNvPr id="3" name="Marcador de contenido 2">
            <a:extLst>
              <a:ext uri="{FF2B5EF4-FFF2-40B4-BE49-F238E27FC236}">
                <a16:creationId xmlns:a16="http://schemas.microsoft.com/office/drawing/2014/main" id="{87BB234B-0B80-486F-B411-FEC87EB70672}"/>
              </a:ext>
            </a:extLst>
          </p:cNvPr>
          <p:cNvSpPr>
            <a:spLocks noGrp="1"/>
          </p:cNvSpPr>
          <p:nvPr>
            <p:ph idx="1"/>
          </p:nvPr>
        </p:nvSpPr>
        <p:spPr/>
        <p:txBody>
          <a:bodyPr/>
          <a:lstStyle/>
          <a:p>
            <a:r>
              <a:rPr lang="nl-NL" sz="2000" i="1" dirty="0"/>
              <a:t>Het doel: </a:t>
            </a:r>
            <a:r>
              <a:rPr lang="nl-NL" sz="2000" dirty="0"/>
              <a:t>de ontwikkeling op lange termijn van groepsleden ondersteunen. De leider helpt leden van de groep om hun unieke sterke en zwakke punten te identificeren, moedigt hen aan om na het initiatief verdere ontwikkeling te plannen, bereikt overeenstemming over de te volgen weg, geeft voortdurend advies en feedback en kan onmiddellijke prestatienormen inruilen voor ontwikkeling op lange termijn.</a:t>
            </a:r>
          </a:p>
          <a:p>
            <a:r>
              <a:rPr lang="nl-NL" sz="2000" i="1" dirty="0"/>
              <a:t>De stijl in een zin</a:t>
            </a:r>
            <a:r>
              <a:rPr lang="nl-NL" sz="2000" dirty="0"/>
              <a:t>: 'Probeer dit’.</a:t>
            </a:r>
          </a:p>
          <a:p>
            <a:r>
              <a:rPr lang="nl-NL" sz="2000" i="1" dirty="0"/>
              <a:t>Wanneer de stijl het beste werkt: </a:t>
            </a:r>
            <a:r>
              <a:rPr lang="nl-NL" sz="2000" dirty="0"/>
              <a:t>groepsleden helpen om toe te passen wat ze hebben geleerd in hun werksituatie en om sterke punten op lange termijn te ontwikkelen.</a:t>
            </a:r>
          </a:p>
          <a:p>
            <a:r>
              <a:rPr lang="nl-NL" sz="2000" i="1" dirty="0"/>
              <a:t>Algemene impact op de sfeer in de groep</a:t>
            </a:r>
            <a:r>
              <a:rPr lang="nl-NL" sz="2000" dirty="0"/>
              <a:t>: positief. Een nuttige stijl om wat van een initiatief is geleerd toe te passen op het lopende werk van de groep.</a:t>
            </a:r>
            <a:endParaRPr lang="es-ES" sz="2000" dirty="0"/>
          </a:p>
        </p:txBody>
      </p:sp>
    </p:spTree>
    <p:extLst>
      <p:ext uri="{BB962C8B-B14F-4D97-AF65-F5344CB8AC3E}">
        <p14:creationId xmlns:p14="http://schemas.microsoft.com/office/powerpoint/2010/main" val="4063985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D8D12-D524-4AE9-A52D-1EBBF3886EE3}"/>
              </a:ext>
            </a:extLst>
          </p:cNvPr>
          <p:cNvSpPr>
            <a:spLocks noGrp="1"/>
          </p:cNvSpPr>
          <p:nvPr>
            <p:ph type="title"/>
          </p:nvPr>
        </p:nvSpPr>
        <p:spPr>
          <a:xfrm>
            <a:off x="444376" y="569881"/>
            <a:ext cx="8229600" cy="1143000"/>
          </a:xfrm>
        </p:spPr>
        <p:txBody>
          <a:bodyPr/>
          <a:lstStyle/>
          <a:p>
            <a:r>
              <a:rPr lang="en-US" dirty="0" err="1">
                <a:solidFill>
                  <a:srgbClr val="FF0000"/>
                </a:solidFill>
              </a:rPr>
              <a:t>Samenvatting</a:t>
            </a:r>
            <a:r>
              <a:rPr lang="en-US" dirty="0">
                <a:solidFill>
                  <a:srgbClr val="FF0000"/>
                </a:solidFill>
              </a:rPr>
              <a:t> </a:t>
            </a:r>
            <a:r>
              <a:rPr lang="en-US" dirty="0" err="1">
                <a:solidFill>
                  <a:srgbClr val="FF0000"/>
                </a:solidFill>
              </a:rPr>
              <a:t>leiderschapstijlen</a:t>
            </a:r>
            <a:endParaRPr lang="es-ES" dirty="0">
              <a:solidFill>
                <a:srgbClr val="FF0000"/>
              </a:solidFill>
            </a:endParaRPr>
          </a:p>
        </p:txBody>
      </p:sp>
      <p:sp>
        <p:nvSpPr>
          <p:cNvPr id="3" name="Marcador de contenido 2">
            <a:extLst>
              <a:ext uri="{FF2B5EF4-FFF2-40B4-BE49-F238E27FC236}">
                <a16:creationId xmlns:a16="http://schemas.microsoft.com/office/drawing/2014/main" id="{32D90B3B-9706-4769-B3D4-59B1E47FF1A1}"/>
              </a:ext>
            </a:extLst>
          </p:cNvPr>
          <p:cNvSpPr>
            <a:spLocks noGrp="1"/>
          </p:cNvSpPr>
          <p:nvPr>
            <p:ph idx="1"/>
          </p:nvPr>
        </p:nvSpPr>
        <p:spPr>
          <a:xfrm>
            <a:off x="457200" y="1700808"/>
            <a:ext cx="8229600" cy="4093915"/>
          </a:xfrm>
        </p:spPr>
        <p:txBody>
          <a:bodyPr/>
          <a:lstStyle/>
          <a:p>
            <a:r>
              <a:rPr lang="nl-NL" sz="1800" dirty="0"/>
              <a:t>Het is belangrijk om te weten welke stijl in welke situatie te gebruiken, en welke stijl het meest past bij niet alleen de combinatie van persoonlijkheden in een groep maar ook wat er moet worden bereikt. Het is belangrijk om een breed repertoire aan stijlen te hebben die passen bij verschillende situaties.</a:t>
            </a:r>
          </a:p>
          <a:p>
            <a:pPr marL="0" indent="0">
              <a:buNone/>
            </a:pPr>
            <a:r>
              <a:rPr lang="nl-NL" sz="1800" dirty="0"/>
              <a:t>Let op:</a:t>
            </a:r>
          </a:p>
          <a:p>
            <a:r>
              <a:rPr lang="nl-NL" sz="1800" dirty="0"/>
              <a:t>de lijst met stijlen is niet hiërarchisch; alle stijlen kunnen geschikt zijn</a:t>
            </a:r>
          </a:p>
          <a:p>
            <a:r>
              <a:rPr lang="nl-NL" sz="1800" dirty="0"/>
              <a:t>er is geen goede en verkeerde stijl</a:t>
            </a:r>
          </a:p>
          <a:p>
            <a:r>
              <a:rPr lang="nl-NL" sz="1800" dirty="0"/>
              <a:t>niemand hoeft een stijl te gebruiken waardoor ze zich ongemakkelijk voelen</a:t>
            </a:r>
          </a:p>
          <a:p>
            <a:r>
              <a:rPr lang="nl-NL" sz="1800" dirty="0"/>
              <a:t>leiders die op een bepaald moment in een initiatief alle zes stijlen gebruiken, zijn waarschijnlijk het meest effectief</a:t>
            </a:r>
          </a:p>
          <a:p>
            <a:r>
              <a:rPr lang="nl-NL" sz="1800" dirty="0"/>
              <a:t>dit is een simpele, rechtlijnige manier van denken over het leiden van een groep die gemakkelijk kan worden toegepast op geweldreductie in de school als geheel en in de klas.</a:t>
            </a:r>
            <a:endParaRPr lang="es-ES" sz="1800" dirty="0"/>
          </a:p>
        </p:txBody>
      </p:sp>
    </p:spTree>
    <p:extLst>
      <p:ext uri="{BB962C8B-B14F-4D97-AF65-F5344CB8AC3E}">
        <p14:creationId xmlns:p14="http://schemas.microsoft.com/office/powerpoint/2010/main" val="3856020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46" y="652040"/>
            <a:ext cx="8258204" cy="1071562"/>
          </a:xfrm>
        </p:spPr>
        <p:txBody>
          <a:bodyPr>
            <a:normAutofit fontScale="90000"/>
          </a:bodyPr>
          <a:lstStyle/>
          <a:p>
            <a:r>
              <a:rPr lang="nl-NL" sz="4000" dirty="0">
                <a:solidFill>
                  <a:srgbClr val="FF0000"/>
                </a:solidFill>
              </a:rPr>
              <a:t>Factoren die het schoolklimaat beïnvloeden</a:t>
            </a:r>
            <a:endParaRPr lang="en-GB" sz="4000" dirty="0">
              <a:solidFill>
                <a:srgbClr val="FF0000"/>
              </a:solidFill>
            </a:endParaRPr>
          </a:p>
        </p:txBody>
      </p:sp>
      <p:sp>
        <p:nvSpPr>
          <p:cNvPr id="3" name="Content Placeholder 2"/>
          <p:cNvSpPr>
            <a:spLocks noGrp="1"/>
          </p:cNvSpPr>
          <p:nvPr>
            <p:ph idx="1"/>
          </p:nvPr>
        </p:nvSpPr>
        <p:spPr>
          <a:xfrm>
            <a:off x="470328" y="1844824"/>
            <a:ext cx="8229600" cy="4525963"/>
          </a:xfrm>
        </p:spPr>
        <p:txBody>
          <a:bodyPr/>
          <a:lstStyle/>
          <a:p>
            <a:r>
              <a:rPr lang="nl-NL" dirty="0"/>
              <a:t>Werk in subgroepen. Je hebt 15 minuten om de factoren op te sommen die Samen Leven beïnvloeden en zijn:</a:t>
            </a:r>
          </a:p>
          <a:p>
            <a:r>
              <a:rPr lang="nl-NL" sz="1600" dirty="0"/>
              <a:t>Leerlinggebonden</a:t>
            </a:r>
          </a:p>
          <a:p>
            <a:r>
              <a:rPr lang="nl-NL" sz="1600" dirty="0"/>
              <a:t>Gerelateerd aan volwassenen</a:t>
            </a:r>
          </a:p>
          <a:p>
            <a:r>
              <a:rPr lang="nl-NL" sz="1600" dirty="0"/>
              <a:t>Voorzieningen / gebouwen gerelateerd</a:t>
            </a:r>
          </a:p>
          <a:p>
            <a:r>
              <a:rPr lang="nl-NL" sz="1600" dirty="0"/>
              <a:t>Buiten school / gemeenschap gerelateerd</a:t>
            </a:r>
          </a:p>
          <a:p>
            <a:pPr marL="0" indent="0">
              <a:buNone/>
            </a:pPr>
            <a:r>
              <a:rPr lang="nl-NL" dirty="0"/>
              <a:t>Snijd vervolgens je vel in vier stroken en leg ze in volgorde van belangrijkheid - 1e, 2e, 3e, 4e</a:t>
            </a: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38</a:t>
            </a:fld>
            <a:endParaRPr lang="en-US" dirty="0"/>
          </a:p>
        </p:txBody>
      </p:sp>
      <p:sp>
        <p:nvSpPr>
          <p:cNvPr id="5" name="CuadroTexto 4">
            <a:extLst>
              <a:ext uri="{FF2B5EF4-FFF2-40B4-BE49-F238E27FC236}">
                <a16:creationId xmlns:a16="http://schemas.microsoft.com/office/drawing/2014/main" id="{9C13F07B-ABB1-49BE-96AD-3C121ABE4443}"/>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363790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00E0B-95F1-4E8A-B7AB-D7921506F92C}"/>
              </a:ext>
            </a:extLst>
          </p:cNvPr>
          <p:cNvSpPr>
            <a:spLocks noGrp="1"/>
          </p:cNvSpPr>
          <p:nvPr>
            <p:ph type="ctrTitle"/>
          </p:nvPr>
        </p:nvSpPr>
        <p:spPr/>
        <p:txBody>
          <a:bodyPr/>
          <a:lstStyle/>
          <a:p>
            <a:r>
              <a:rPr lang="en-US" dirty="0">
                <a:solidFill>
                  <a:srgbClr val="FF0000"/>
                </a:solidFill>
              </a:rPr>
              <a:t>RESULTATEN PRESENTEREN</a:t>
            </a:r>
          </a:p>
        </p:txBody>
      </p:sp>
      <p:sp>
        <p:nvSpPr>
          <p:cNvPr id="3" name="Ondertitel 2">
            <a:extLst>
              <a:ext uri="{FF2B5EF4-FFF2-40B4-BE49-F238E27FC236}">
                <a16:creationId xmlns:a16="http://schemas.microsoft.com/office/drawing/2014/main" id="{7050EFEF-34B3-4E9A-A323-A0160320E08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880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4704"/>
            <a:ext cx="8229600" cy="720080"/>
          </a:xfrm>
        </p:spPr>
        <p:txBody>
          <a:bodyPr>
            <a:normAutofit fontScale="90000"/>
          </a:bodyPr>
          <a:lstStyle/>
          <a:p>
            <a:pPr eaLnBrk="1" hangingPunct="1"/>
            <a:r>
              <a:rPr lang="en-GB" altLang="en-US" dirty="0" err="1">
                <a:solidFill>
                  <a:srgbClr val="FF0000"/>
                </a:solidFill>
              </a:rPr>
              <a:t>Doelen</a:t>
            </a:r>
            <a:r>
              <a:rPr lang="en-GB" altLang="en-US" dirty="0">
                <a:solidFill>
                  <a:srgbClr val="FF0000"/>
                </a:solidFill>
              </a:rPr>
              <a:t> van de workshop</a:t>
            </a:r>
            <a:endParaRPr lang="en-US" altLang="en-US" dirty="0">
              <a:solidFill>
                <a:srgbClr val="FF0000"/>
              </a:solidFill>
            </a:endParaRPr>
          </a:p>
        </p:txBody>
      </p:sp>
      <p:sp>
        <p:nvSpPr>
          <p:cNvPr id="3" name="Content Placeholder 2"/>
          <p:cNvSpPr>
            <a:spLocks noGrp="1"/>
          </p:cNvSpPr>
          <p:nvPr>
            <p:ph idx="1"/>
          </p:nvPr>
        </p:nvSpPr>
        <p:spPr>
          <a:xfrm>
            <a:off x="611560" y="1700808"/>
            <a:ext cx="8229600" cy="4320480"/>
          </a:xfrm>
        </p:spPr>
        <p:txBody>
          <a:bodyPr rtlCol="0">
            <a:normAutofit fontScale="62500" lnSpcReduction="20000"/>
          </a:bodyPr>
          <a:lstStyle/>
          <a:p>
            <a:pPr marL="266700" indent="-266700" eaLnBrk="1" fontAlgn="auto" hangingPunct="1">
              <a:spcAft>
                <a:spcPts val="0"/>
              </a:spcAft>
              <a:buFont typeface="Arial" pitchFamily="34" charset="0"/>
              <a:buChar char="•"/>
              <a:defRPr/>
            </a:pPr>
            <a:r>
              <a:rPr lang="nl-NL" dirty="0"/>
              <a:t>Kennis en inzicht te krijgen in de strategieën voor het verminderen van pesten en andere vormen van geweld op scholen</a:t>
            </a:r>
          </a:p>
          <a:p>
            <a:pPr marL="266700" indent="-266700" eaLnBrk="1" fontAlgn="auto" hangingPunct="1">
              <a:spcAft>
                <a:spcPts val="0"/>
              </a:spcAft>
              <a:buFont typeface="Arial" pitchFamily="34" charset="0"/>
              <a:buChar char="•"/>
              <a:defRPr/>
            </a:pPr>
            <a:r>
              <a:rPr lang="nl-NL" dirty="0"/>
              <a:t>Trainingsstijlen en -technieken vinden die geschikt zijn voor anti-pestprogramma’s</a:t>
            </a:r>
          </a:p>
          <a:p>
            <a:pPr marL="266700" indent="-266700" eaLnBrk="1" fontAlgn="auto" hangingPunct="1">
              <a:spcAft>
                <a:spcPts val="0"/>
              </a:spcAft>
              <a:buFont typeface="Arial" pitchFamily="34" charset="0"/>
              <a:buChar char="•"/>
              <a:defRPr/>
            </a:pPr>
            <a:r>
              <a:rPr lang="nl-NL" dirty="0"/>
              <a:t>Vaardigheden ontwikkelen zodat ze zelfverzekerde leiders worden voor de volgende stappen van het anti-pestprogramma</a:t>
            </a:r>
          </a:p>
          <a:p>
            <a:pPr marL="266700" indent="-266700" eaLnBrk="1" fontAlgn="auto" hangingPunct="1">
              <a:spcAft>
                <a:spcPts val="0"/>
              </a:spcAft>
              <a:buFont typeface="Arial" pitchFamily="34" charset="0"/>
              <a:buChar char="•"/>
              <a:defRPr/>
            </a:pPr>
            <a:r>
              <a:rPr lang="nl-NL" dirty="0"/>
              <a:t>Oefenen en feedback krijgen over de vaardigheden die ze nodig hebben om een programma tegen pesten op school te leiden</a:t>
            </a:r>
          </a:p>
          <a:p>
            <a:pPr marL="266700" indent="-266700" eaLnBrk="1" fontAlgn="auto" hangingPunct="1">
              <a:spcAft>
                <a:spcPts val="0"/>
              </a:spcAft>
              <a:buFont typeface="Arial" pitchFamily="34" charset="0"/>
              <a:buChar char="•"/>
              <a:defRPr/>
            </a:pPr>
            <a:r>
              <a:rPr lang="nl-NL" dirty="0"/>
              <a:t>Creëren van een team van begeleiders en schoolleiders die het programma tegen pesten voor de schoolgemeenschap zullen ontwikkelen, elkaar zullen ondersteunen bij het delen van hun ervaringen en goede praktijken en het blijven ontwikkelen van hun vaardigheden</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11560" y="1268760"/>
            <a:ext cx="8229600" cy="1584176"/>
          </a:xfrm>
        </p:spPr>
        <p:txBody>
          <a:bodyPr>
            <a:noAutofit/>
          </a:bodyPr>
          <a:lstStyle/>
          <a:p>
            <a:r>
              <a:rPr lang="en-GB" altLang="en-US" dirty="0" err="1">
                <a:solidFill>
                  <a:srgbClr val="FF0000"/>
                </a:solidFill>
              </a:rPr>
              <a:t>Waarom</a:t>
            </a:r>
            <a:r>
              <a:rPr lang="en-GB" altLang="en-US" dirty="0">
                <a:solidFill>
                  <a:srgbClr val="FF0000"/>
                </a:solidFill>
              </a:rPr>
              <a:t> </a:t>
            </a:r>
            <a:r>
              <a:rPr lang="en-GB" altLang="en-US" dirty="0" err="1">
                <a:solidFill>
                  <a:srgbClr val="FF0000"/>
                </a:solidFill>
              </a:rPr>
              <a:t>enquêtes</a:t>
            </a:r>
            <a:r>
              <a:rPr lang="en-GB" altLang="en-US" dirty="0">
                <a:solidFill>
                  <a:srgbClr val="FF0000"/>
                </a:solidFill>
              </a:rPr>
              <a:t>, </a:t>
            </a:r>
            <a:r>
              <a:rPr lang="en-GB" altLang="en-US" dirty="0" err="1">
                <a:solidFill>
                  <a:srgbClr val="FF0000"/>
                </a:solidFill>
              </a:rPr>
              <a:t>een</a:t>
            </a:r>
            <a:r>
              <a:rPr lang="en-GB" altLang="en-US" dirty="0">
                <a:solidFill>
                  <a:srgbClr val="FF0000"/>
                </a:solidFill>
              </a:rPr>
              <a:t> </a:t>
            </a:r>
            <a:r>
              <a:rPr lang="en-GB" altLang="en-US" dirty="0" err="1">
                <a:solidFill>
                  <a:srgbClr val="FF0000"/>
                </a:solidFill>
              </a:rPr>
              <a:t>leerlingenvisitatie</a:t>
            </a:r>
            <a:r>
              <a:rPr lang="en-GB" altLang="en-US" dirty="0">
                <a:solidFill>
                  <a:srgbClr val="FF0000"/>
                </a:solidFill>
              </a:rPr>
              <a:t> en </a:t>
            </a:r>
            <a:r>
              <a:rPr lang="en-GB" altLang="en-US" dirty="0" err="1">
                <a:solidFill>
                  <a:srgbClr val="FF0000"/>
                </a:solidFill>
              </a:rPr>
              <a:t>aanbevelingen</a:t>
            </a:r>
            <a:r>
              <a:rPr lang="en-GB" altLang="en-US" dirty="0">
                <a:solidFill>
                  <a:srgbClr val="FF0000"/>
                </a:solidFill>
              </a:rPr>
              <a:t> door </a:t>
            </a:r>
            <a:r>
              <a:rPr lang="en-GB" altLang="en-US" dirty="0" err="1">
                <a:solidFill>
                  <a:srgbClr val="FF0000"/>
                </a:solidFill>
              </a:rPr>
              <a:t>docenten</a:t>
            </a:r>
            <a:r>
              <a:rPr lang="en-GB" altLang="en-US" dirty="0">
                <a:solidFill>
                  <a:srgbClr val="FF0000"/>
                </a:solidFill>
              </a:rPr>
              <a:t>?</a:t>
            </a:r>
            <a:endParaRPr lang="en-GB" altLang="en-US" b="0" dirty="0">
              <a:solidFill>
                <a:srgbClr val="FF0000"/>
              </a:solidFill>
            </a:endParaRPr>
          </a:p>
        </p:txBody>
      </p:sp>
      <p:sp>
        <p:nvSpPr>
          <p:cNvPr id="7171" name="Subtitle 2"/>
          <p:cNvSpPr>
            <a:spLocks noGrp="1"/>
          </p:cNvSpPr>
          <p:nvPr>
            <p:ph idx="1"/>
          </p:nvPr>
        </p:nvSpPr>
        <p:spPr>
          <a:xfrm>
            <a:off x="755576" y="3501008"/>
            <a:ext cx="8229600" cy="2232248"/>
          </a:xfrm>
        </p:spPr>
        <p:txBody>
          <a:bodyPr>
            <a:normAutofit fontScale="92500" lnSpcReduction="20000"/>
          </a:bodyPr>
          <a:lstStyle/>
          <a:p>
            <a:pPr marL="0" indent="0" eaLnBrk="1" hangingPunct="1">
              <a:buNone/>
            </a:pPr>
            <a:r>
              <a:rPr lang="en-GB" altLang="en-US" i="1" dirty="0">
                <a:solidFill>
                  <a:schemeClr val="tx2"/>
                </a:solidFill>
              </a:rPr>
              <a:t>“</a:t>
            </a:r>
            <a:r>
              <a:rPr lang="nl-NL" i="1" dirty="0"/>
              <a:t>Het is onverantwoordelijk voor een school om te mobiliseren, initiëren en te handelen zonder enige bewuste manier om te bepalen of dergelijke tijd- en energie-investeringen een gewenst effect hebben</a:t>
            </a:r>
            <a:r>
              <a:rPr lang="en-GB" altLang="en-US" i="1" dirty="0">
                <a:solidFill>
                  <a:schemeClr val="tx2"/>
                </a:solidFill>
              </a:rPr>
              <a:t>” </a:t>
            </a:r>
          </a:p>
          <a:p>
            <a:pPr marL="0" indent="0" algn="r" eaLnBrk="1" hangingPunct="1">
              <a:buNone/>
            </a:pPr>
            <a:r>
              <a:rPr lang="en-GB" altLang="en-US" sz="1900" i="1" dirty="0"/>
              <a:t>Glickman 1993</a:t>
            </a:r>
          </a:p>
          <a:p>
            <a:endParaRPr lang="en-GB" altLang="en-US" dirty="0"/>
          </a:p>
        </p:txBody>
      </p:sp>
    </p:spTree>
    <p:extLst>
      <p:ext uri="{BB962C8B-B14F-4D97-AF65-F5344CB8AC3E}">
        <p14:creationId xmlns:p14="http://schemas.microsoft.com/office/powerpoint/2010/main" val="2109089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143000"/>
          </a:xfrm>
        </p:spPr>
        <p:txBody>
          <a:bodyPr/>
          <a:lstStyle/>
          <a:p>
            <a:r>
              <a:rPr lang="en-US" dirty="0" err="1">
                <a:solidFill>
                  <a:srgbClr val="FF0000"/>
                </a:solidFill>
              </a:rPr>
              <a:t>Belangrijkste</a:t>
            </a:r>
            <a:r>
              <a:rPr lang="en-US" dirty="0">
                <a:solidFill>
                  <a:srgbClr val="FF0000"/>
                </a:solidFill>
              </a:rPr>
              <a:t> </a:t>
            </a:r>
            <a:r>
              <a:rPr lang="en-US" dirty="0" err="1">
                <a:solidFill>
                  <a:srgbClr val="FF0000"/>
                </a:solidFill>
              </a:rPr>
              <a:t>enquêteresultaten</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1564233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143000"/>
          </a:xfrm>
        </p:spPr>
        <p:txBody>
          <a:bodyPr/>
          <a:lstStyle/>
          <a:p>
            <a:r>
              <a:rPr lang="en-US" dirty="0" err="1">
                <a:solidFill>
                  <a:srgbClr val="FF0000"/>
                </a:solidFill>
              </a:rPr>
              <a:t>Belangrijkste</a:t>
            </a:r>
            <a:r>
              <a:rPr lang="en-US" dirty="0">
                <a:solidFill>
                  <a:srgbClr val="FF0000"/>
                </a:solidFill>
              </a:rPr>
              <a:t> </a:t>
            </a:r>
            <a:r>
              <a:rPr lang="en-US" dirty="0" err="1">
                <a:solidFill>
                  <a:srgbClr val="FF0000"/>
                </a:solidFill>
              </a:rPr>
              <a:t>aanbevelingen</a:t>
            </a:r>
            <a:r>
              <a:rPr lang="en-US" dirty="0">
                <a:solidFill>
                  <a:srgbClr val="FF0000"/>
                </a:solidFill>
              </a:rPr>
              <a:t> door leerlingen</a:t>
            </a: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4204363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F5324-0175-42AF-B7EF-AF19DB20665F}"/>
              </a:ext>
            </a:extLst>
          </p:cNvPr>
          <p:cNvSpPr>
            <a:spLocks noGrp="1"/>
          </p:cNvSpPr>
          <p:nvPr>
            <p:ph type="title"/>
          </p:nvPr>
        </p:nvSpPr>
        <p:spPr>
          <a:xfrm>
            <a:off x="457200" y="1340768"/>
            <a:ext cx="8229600" cy="76870"/>
          </a:xfrm>
        </p:spPr>
        <p:txBody>
          <a:bodyPr/>
          <a:lstStyle/>
          <a:p>
            <a:r>
              <a:rPr lang="en-US" dirty="0" err="1">
                <a:solidFill>
                  <a:srgbClr val="FF0000"/>
                </a:solidFill>
              </a:rPr>
              <a:t>Effectieve</a:t>
            </a:r>
            <a:r>
              <a:rPr lang="en-US" dirty="0">
                <a:solidFill>
                  <a:srgbClr val="FF0000"/>
                </a:solidFill>
              </a:rPr>
              <a:t> </a:t>
            </a:r>
            <a:r>
              <a:rPr lang="en-US" dirty="0" err="1">
                <a:solidFill>
                  <a:srgbClr val="FF0000"/>
                </a:solidFill>
              </a:rPr>
              <a:t>elementen</a:t>
            </a:r>
            <a:r>
              <a:rPr lang="en-US" dirty="0">
                <a:solidFill>
                  <a:srgbClr val="FF0000"/>
                </a:solidFill>
              </a:rPr>
              <a:t> anti-</a:t>
            </a:r>
            <a:r>
              <a:rPr lang="en-US" dirty="0" err="1">
                <a:solidFill>
                  <a:srgbClr val="FF0000"/>
                </a:solidFill>
              </a:rPr>
              <a:t>pestbeleid</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63A6978F-28EC-404C-9311-07AD9EC8103C}"/>
              </a:ext>
            </a:extLst>
          </p:cNvPr>
          <p:cNvSpPr>
            <a:spLocks noGrp="1"/>
          </p:cNvSpPr>
          <p:nvPr>
            <p:ph idx="1"/>
          </p:nvPr>
        </p:nvSpPr>
        <p:spPr>
          <a:xfrm>
            <a:off x="457200" y="2204864"/>
            <a:ext cx="8229600" cy="3921299"/>
          </a:xfrm>
        </p:spPr>
        <p:txBody>
          <a:bodyPr/>
          <a:lstStyle/>
          <a:p>
            <a:pPr marL="457200" indent="-457200">
              <a:buFont typeface="+mj-lt"/>
              <a:buAutoNum type="arabicPeriod"/>
            </a:pPr>
            <a:r>
              <a:rPr lang="nl-NL" sz="2000" dirty="0"/>
              <a:t>Begin het schooljaar met het creëren van veilige groepen en groepsregels</a:t>
            </a:r>
          </a:p>
          <a:p>
            <a:pPr marL="457200" indent="-457200">
              <a:buFont typeface="+mj-lt"/>
              <a:buAutoNum type="arabicPeriod"/>
            </a:pPr>
            <a:r>
              <a:rPr lang="nl-NL" sz="2000" dirty="0"/>
              <a:t>Leer hoe pesten werkt (groepsprocessen) en hoe u ertegen kunt optreden</a:t>
            </a:r>
          </a:p>
          <a:p>
            <a:pPr marL="457200" indent="-457200">
              <a:buFont typeface="+mj-lt"/>
              <a:buAutoNum type="arabicPeriod"/>
            </a:pPr>
            <a:r>
              <a:rPr lang="nl-NL" sz="2000" dirty="0"/>
              <a:t>Betrek alle medewerkers, leerlingen en ouders bij de ontwikkeling van schoolveiligheidsbeleid</a:t>
            </a:r>
          </a:p>
          <a:p>
            <a:pPr marL="457200" indent="-457200">
              <a:buFont typeface="+mj-lt"/>
              <a:buAutoNum type="arabicPeriod"/>
            </a:pPr>
            <a:r>
              <a:rPr lang="nl-NL" sz="2000" dirty="0"/>
              <a:t>Ondersteun positief gedrag en vermijd vernederende grappen en straffen</a:t>
            </a:r>
          </a:p>
          <a:p>
            <a:pPr marL="457200" indent="-457200">
              <a:buFont typeface="+mj-lt"/>
              <a:buAutoNum type="arabicPeriod"/>
            </a:pPr>
            <a:r>
              <a:rPr lang="nl-NL" sz="2000" dirty="0"/>
              <a:t>Een positief schoolklimaat creëren en niet alleen aandacht besteden aan het afhandelen van incidenten</a:t>
            </a:r>
          </a:p>
          <a:p>
            <a:pPr marL="457200" indent="-457200">
              <a:buFont typeface="+mj-lt"/>
              <a:buAutoNum type="arabicPeriod"/>
            </a:pPr>
            <a:r>
              <a:rPr lang="nl-NL" sz="2000" dirty="0"/>
              <a:t>Herzie jaarlijks de schoolregels, maak ze duidelijk en voer ze consequent uit</a:t>
            </a:r>
          </a:p>
          <a:p>
            <a:endParaRPr lang="en-US" dirty="0"/>
          </a:p>
        </p:txBody>
      </p:sp>
    </p:spTree>
    <p:extLst>
      <p:ext uri="{BB962C8B-B14F-4D97-AF65-F5344CB8AC3E}">
        <p14:creationId xmlns:p14="http://schemas.microsoft.com/office/powerpoint/2010/main" val="2100876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15950"/>
            <a:ext cx="8229600" cy="990600"/>
          </a:xfrm>
        </p:spPr>
        <p:txBody>
          <a:bodyPr>
            <a:noAutofit/>
          </a:bodyPr>
          <a:lstStyle/>
          <a:p>
            <a:r>
              <a:rPr lang="en-GB" sz="3600" dirty="0">
                <a:solidFill>
                  <a:srgbClr val="FF0000"/>
                </a:solidFill>
              </a:rPr>
              <a:t>Hoe </a:t>
            </a:r>
            <a:r>
              <a:rPr lang="en-GB" sz="3600" dirty="0" err="1">
                <a:solidFill>
                  <a:srgbClr val="FF0000"/>
                </a:solidFill>
              </a:rPr>
              <a:t>ziet</a:t>
            </a:r>
            <a:r>
              <a:rPr lang="en-GB" sz="3600" dirty="0">
                <a:solidFill>
                  <a:srgbClr val="FF0000"/>
                </a:solidFill>
              </a:rPr>
              <a:t> </a:t>
            </a:r>
            <a:r>
              <a:rPr lang="en-GB" sz="3600" dirty="0" err="1">
                <a:solidFill>
                  <a:srgbClr val="FF0000"/>
                </a:solidFill>
              </a:rPr>
              <a:t>een</a:t>
            </a:r>
            <a:r>
              <a:rPr lang="en-GB" sz="3600" dirty="0">
                <a:solidFill>
                  <a:srgbClr val="FF0000"/>
                </a:solidFill>
              </a:rPr>
              <a:t> </a:t>
            </a:r>
            <a:r>
              <a:rPr lang="en-GB" sz="3600" dirty="0" err="1">
                <a:solidFill>
                  <a:srgbClr val="FF0000"/>
                </a:solidFill>
              </a:rPr>
              <a:t>modelschool</a:t>
            </a:r>
            <a:r>
              <a:rPr lang="en-GB" sz="3600" dirty="0">
                <a:solidFill>
                  <a:srgbClr val="FF0000"/>
                </a:solidFill>
              </a:rPr>
              <a:t> </a:t>
            </a:r>
            <a:r>
              <a:rPr lang="en-GB" sz="3600" dirty="0" err="1">
                <a:solidFill>
                  <a:srgbClr val="FF0000"/>
                </a:solidFill>
              </a:rPr>
              <a:t>eruit</a:t>
            </a:r>
            <a:r>
              <a:rPr lang="en-GB" sz="3600" dirty="0">
                <a:solidFill>
                  <a:srgbClr val="FF0000"/>
                </a:solidFill>
              </a:rPr>
              <a:t>?</a:t>
            </a:r>
          </a:p>
        </p:txBody>
      </p:sp>
      <p:sp>
        <p:nvSpPr>
          <p:cNvPr id="3" name="Content Placeholder 2"/>
          <p:cNvSpPr>
            <a:spLocks noGrp="1"/>
          </p:cNvSpPr>
          <p:nvPr>
            <p:ph idx="1"/>
          </p:nvPr>
        </p:nvSpPr>
        <p:spPr>
          <a:xfrm>
            <a:off x="1115616" y="1606550"/>
            <a:ext cx="7344816" cy="4876800"/>
          </a:xfrm>
        </p:spPr>
        <p:txBody>
          <a:bodyPr>
            <a:noAutofit/>
          </a:bodyPr>
          <a:lstStyle/>
          <a:p>
            <a:pPr marL="266700" indent="-266700">
              <a:buFont typeface="+mj-lt"/>
              <a:buAutoNum type="arabicPeriod"/>
            </a:pPr>
            <a:r>
              <a:rPr lang="nl-NL" sz="1600" dirty="0"/>
              <a:t>Bewustzijn van de effecten van pesten en andere vormen van geweld op leerlingen onder alle belanghebbenden</a:t>
            </a:r>
          </a:p>
          <a:p>
            <a:pPr marL="266700" indent="-266700">
              <a:buFont typeface="+mj-lt"/>
              <a:buAutoNum type="arabicPeriod"/>
            </a:pPr>
            <a:r>
              <a:rPr lang="nl-NL" sz="1600" dirty="0"/>
              <a:t>Regelmatige zelfevaluaties van schoolveiligheid en wat de school doet om dit te verbeteren</a:t>
            </a:r>
          </a:p>
          <a:p>
            <a:pPr marL="266700" indent="-266700">
              <a:buFont typeface="+mj-lt"/>
              <a:buAutoNum type="arabicPeriod"/>
            </a:pPr>
            <a:r>
              <a:rPr lang="nl-NL" sz="1600" dirty="0"/>
              <a:t>Effectief beleid en strategieën voor de hele school om een geweldloze leeromgeving te creëren en de oorzaken van pesten en andere vormen van geweld aan te pakken</a:t>
            </a:r>
          </a:p>
          <a:p>
            <a:pPr marL="266700" indent="-266700">
              <a:buFont typeface="+mj-lt"/>
              <a:buAutoNum type="arabicPeriod"/>
            </a:pPr>
            <a:r>
              <a:rPr lang="nl-NL" sz="1600" dirty="0"/>
              <a:t>Schoolleiderschap voor ontwikkeling</a:t>
            </a:r>
          </a:p>
          <a:p>
            <a:pPr marL="266700" indent="-266700">
              <a:buFont typeface="+mj-lt"/>
              <a:buAutoNum type="arabicPeriod"/>
            </a:pPr>
            <a:r>
              <a:rPr lang="nl-NL" sz="1600" dirty="0"/>
              <a:t>Een "onderwezen en ontvangen" (formeel en informeel) Sociaal en Emotioneel Leren (SEL) curriculum, dat is ontworpen om leergedrag te verbeteren</a:t>
            </a:r>
          </a:p>
          <a:p>
            <a:pPr marL="266700" indent="-266700">
              <a:buFont typeface="+mj-lt"/>
              <a:buAutoNum type="arabicPeriod"/>
            </a:pPr>
            <a:r>
              <a:rPr lang="nl-NL" sz="1600" dirty="0"/>
              <a:t>Effectieve strategieën om de school en haar omgeving veilig te maken</a:t>
            </a:r>
          </a:p>
          <a:p>
            <a:pPr marL="266700" indent="-266700">
              <a:buFont typeface="+mj-lt"/>
              <a:buAutoNum type="arabicPeriod"/>
            </a:pPr>
            <a:r>
              <a:rPr lang="nl-NL" sz="1600" dirty="0"/>
              <a:t>Opleiding van het personeel</a:t>
            </a:r>
          </a:p>
          <a:p>
            <a:pPr marL="266700" indent="-266700">
              <a:buFont typeface="+mj-lt"/>
              <a:buAutoNum type="arabicPeriod"/>
            </a:pPr>
            <a:r>
              <a:rPr lang="nl-NL" sz="1600" dirty="0"/>
              <a:t>Betrokkenheid van leerlingen</a:t>
            </a:r>
          </a:p>
          <a:p>
            <a:pPr marL="266700" indent="-266700">
              <a:buFont typeface="+mj-lt"/>
              <a:buAutoNum type="arabicPeriod"/>
            </a:pPr>
            <a:r>
              <a:rPr lang="nl-NL" sz="1600" dirty="0"/>
              <a:t>Betrokkenheid van gezinnen</a:t>
            </a:r>
          </a:p>
          <a:p>
            <a:pPr marL="266700" indent="-266700">
              <a:buFont typeface="+mj-lt"/>
              <a:buAutoNum type="arabicPeriod"/>
            </a:pPr>
            <a:r>
              <a:rPr lang="nl-NL" sz="1600" dirty="0"/>
              <a:t>Betrokkenheid bij en in de lokale gemeenschap en met de waarden van de samenleving</a:t>
            </a:r>
            <a:endParaRPr lang="en-GB" sz="1600" dirty="0"/>
          </a:p>
        </p:txBody>
      </p:sp>
    </p:spTree>
    <p:extLst>
      <p:ext uri="{BB962C8B-B14F-4D97-AF65-F5344CB8AC3E}">
        <p14:creationId xmlns:p14="http://schemas.microsoft.com/office/powerpoint/2010/main" val="1086212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536" y="397669"/>
            <a:ext cx="8229600" cy="1143000"/>
          </a:xfrm>
        </p:spPr>
        <p:txBody>
          <a:bodyPr/>
          <a:lstStyle/>
          <a:p>
            <a:r>
              <a:rPr lang="en-GB" altLang="en-US" dirty="0" err="1">
                <a:solidFill>
                  <a:srgbClr val="FF0000"/>
                </a:solidFill>
              </a:rPr>
              <a:t>Een</a:t>
            </a:r>
            <a:r>
              <a:rPr lang="en-GB" altLang="en-US" dirty="0">
                <a:solidFill>
                  <a:srgbClr val="FF0000"/>
                </a:solidFill>
              </a:rPr>
              <a:t> </a:t>
            </a:r>
            <a:r>
              <a:rPr lang="en-GB" altLang="en-US" dirty="0" err="1">
                <a:solidFill>
                  <a:srgbClr val="FF0000"/>
                </a:solidFill>
              </a:rPr>
              <a:t>positieve</a:t>
            </a:r>
            <a:r>
              <a:rPr lang="en-GB" altLang="en-US" dirty="0">
                <a:solidFill>
                  <a:srgbClr val="FF0000"/>
                </a:solidFill>
              </a:rPr>
              <a:t> </a:t>
            </a:r>
            <a:r>
              <a:rPr lang="en-GB" altLang="en-US" dirty="0" err="1">
                <a:solidFill>
                  <a:srgbClr val="FF0000"/>
                </a:solidFill>
              </a:rPr>
              <a:t>nadruk</a:t>
            </a:r>
            <a:endParaRPr lang="en-GB" altLang="en-US" dirty="0">
              <a:solidFill>
                <a:srgbClr val="FF0000"/>
              </a:solidFill>
            </a:endParaRPr>
          </a:p>
        </p:txBody>
      </p:sp>
      <p:sp>
        <p:nvSpPr>
          <p:cNvPr id="10243" name="Content Placeholder 2"/>
          <p:cNvSpPr>
            <a:spLocks noGrp="1"/>
          </p:cNvSpPr>
          <p:nvPr>
            <p:ph idx="1"/>
          </p:nvPr>
        </p:nvSpPr>
        <p:spPr/>
        <p:txBody>
          <a:bodyPr/>
          <a:lstStyle/>
          <a:p>
            <a:r>
              <a:rPr lang="nl-NL" dirty="0"/>
              <a:t>Verandering is effectiever als het begint met het verbeteren van wat al goed werkt</a:t>
            </a:r>
          </a:p>
          <a:p>
            <a:r>
              <a:rPr lang="nl-NL" dirty="0"/>
              <a:t>De zelfevaluatie laat zien waar de school al succesvol is</a:t>
            </a:r>
          </a:p>
          <a:p>
            <a:r>
              <a:rPr lang="nl-NL" dirty="0"/>
              <a:t>Iedereen is vanaf het begin betrokken - dit helpt hen de resultaten te begrijpen, er vrijwillig aan deel te nemen en van de resultaten te profiteren</a:t>
            </a:r>
            <a:endParaRPr lang="en-GB" altLang="en-US" dirty="0"/>
          </a:p>
        </p:txBody>
      </p:sp>
      <p:sp>
        <p:nvSpPr>
          <p:cNvPr id="10244"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prstClr val="black"/>
                </a:solidFill>
                <a:latin typeface="Arial" panose="020B0604020202020204" pitchFamily="34" charset="0"/>
                <a:cs typeface="Arial" panose="020B0604020202020204" pitchFamily="34" charset="0"/>
              </a:rPr>
              <a:t>1.19</a:t>
            </a:r>
            <a:endParaRPr lang="en-US" alt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0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45D63-8BA6-4F2A-A761-BA41983D5A0A}"/>
              </a:ext>
            </a:extLst>
          </p:cNvPr>
          <p:cNvSpPr>
            <a:spLocks noGrp="1"/>
          </p:cNvSpPr>
          <p:nvPr>
            <p:ph type="ctrTitle"/>
          </p:nvPr>
        </p:nvSpPr>
        <p:spPr/>
        <p:txBody>
          <a:bodyPr/>
          <a:lstStyle/>
          <a:p>
            <a:r>
              <a:rPr lang="en-US" dirty="0" err="1">
                <a:solidFill>
                  <a:srgbClr val="FF0000"/>
                </a:solidFill>
              </a:rPr>
              <a:t>Aanbevelingen</a:t>
            </a:r>
            <a:r>
              <a:rPr lang="en-US" dirty="0">
                <a:solidFill>
                  <a:srgbClr val="FF0000"/>
                </a:solidFill>
              </a:rPr>
              <a:t> </a:t>
            </a:r>
            <a:r>
              <a:rPr lang="en-US" dirty="0" err="1">
                <a:solidFill>
                  <a:srgbClr val="FF0000"/>
                </a:solidFill>
              </a:rPr>
              <a:t>ontwikkelen</a:t>
            </a:r>
            <a:endParaRPr lang="en-US" dirty="0">
              <a:solidFill>
                <a:srgbClr val="FF0000"/>
              </a:solidFill>
            </a:endParaRPr>
          </a:p>
        </p:txBody>
      </p:sp>
      <p:sp>
        <p:nvSpPr>
          <p:cNvPr id="3" name="Ondertitel 2">
            <a:extLst>
              <a:ext uri="{FF2B5EF4-FFF2-40B4-BE49-F238E27FC236}">
                <a16:creationId xmlns:a16="http://schemas.microsoft.com/office/drawing/2014/main" id="{916B789E-1FFB-4FFF-93C7-7AF13C1936D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170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764704"/>
            <a:ext cx="8229600" cy="720080"/>
          </a:xfrm>
        </p:spPr>
        <p:txBody>
          <a:bodyPr>
            <a:noAutofit/>
          </a:bodyPr>
          <a:lstStyle/>
          <a:p>
            <a:pPr eaLnBrk="1" hangingPunct="1"/>
            <a:r>
              <a:rPr lang="en-GB" altLang="en-US" dirty="0" err="1">
                <a:solidFill>
                  <a:srgbClr val="FF0000"/>
                </a:solidFill>
              </a:rPr>
              <a:t>Actieplan</a:t>
            </a:r>
            <a:r>
              <a:rPr lang="en-GB" altLang="en-US" dirty="0">
                <a:solidFill>
                  <a:srgbClr val="FF0000"/>
                </a:solidFill>
              </a:rPr>
              <a:t> </a:t>
            </a:r>
            <a:r>
              <a:rPr lang="en-GB" altLang="en-US" dirty="0" err="1">
                <a:solidFill>
                  <a:srgbClr val="FF0000"/>
                </a:solidFill>
              </a:rPr>
              <a:t>voorbereiden</a:t>
            </a:r>
            <a:endParaRPr lang="en-US" altLang="en-US" dirty="0">
              <a:solidFill>
                <a:srgbClr val="FF0000"/>
              </a:solidFill>
            </a:endParaRPr>
          </a:p>
        </p:txBody>
      </p:sp>
      <p:sp>
        <p:nvSpPr>
          <p:cNvPr id="106499" name="Rectangle 3"/>
          <p:cNvSpPr>
            <a:spLocks noGrp="1" noChangeArrowheads="1"/>
          </p:cNvSpPr>
          <p:nvPr>
            <p:ph idx="1"/>
          </p:nvPr>
        </p:nvSpPr>
        <p:spPr>
          <a:xfrm>
            <a:off x="827584" y="1628800"/>
            <a:ext cx="8064896" cy="4372744"/>
          </a:xfrm>
        </p:spPr>
        <p:txBody>
          <a:bodyPr>
            <a:normAutofit fontScale="92500" lnSpcReduction="20000"/>
          </a:bodyPr>
          <a:lstStyle/>
          <a:p>
            <a:pPr marL="0" indent="0" eaLnBrk="1" hangingPunct="1">
              <a:lnSpc>
                <a:spcPct val="90000"/>
              </a:lnSpc>
              <a:buNone/>
              <a:defRPr/>
            </a:pPr>
            <a:r>
              <a:rPr lang="nl-NL" sz="2800" dirty="0"/>
              <a:t>Op basis van de zelfevaluatie en andere bewijzen:</a:t>
            </a:r>
          </a:p>
          <a:p>
            <a:pPr marL="0" indent="0" eaLnBrk="1" hangingPunct="1">
              <a:lnSpc>
                <a:spcPct val="90000"/>
              </a:lnSpc>
              <a:buNone/>
              <a:defRPr/>
            </a:pPr>
            <a:endParaRPr lang="nl-NL" sz="2800" dirty="0"/>
          </a:p>
          <a:p>
            <a:pPr marL="514350" indent="-514350" eaLnBrk="1" hangingPunct="1">
              <a:lnSpc>
                <a:spcPct val="90000"/>
              </a:lnSpc>
              <a:buFont typeface="+mj-lt"/>
              <a:buAutoNum type="arabicPeriod"/>
              <a:defRPr/>
            </a:pPr>
            <a:r>
              <a:rPr lang="nl-NL" sz="2800" dirty="0"/>
              <a:t>Welke gebieden hebben hoge scores - krachtgebieden. Wat zijn de redenen voor het succes?</a:t>
            </a:r>
          </a:p>
          <a:p>
            <a:pPr marL="514350" indent="-514350" eaLnBrk="1" hangingPunct="1">
              <a:lnSpc>
                <a:spcPct val="90000"/>
              </a:lnSpc>
              <a:buFont typeface="+mj-lt"/>
              <a:buAutoNum type="arabicPeriod"/>
              <a:defRPr/>
            </a:pPr>
            <a:r>
              <a:rPr lang="nl-NL" sz="2800" dirty="0"/>
              <a:t>Welke gebieden scoren laag? - gebieden voor verbetering. Wat zijn de redenen voor lage scores?</a:t>
            </a:r>
          </a:p>
          <a:p>
            <a:pPr marL="514350" indent="-514350" eaLnBrk="1" hangingPunct="1">
              <a:lnSpc>
                <a:spcPct val="90000"/>
              </a:lnSpc>
              <a:buFont typeface="+mj-lt"/>
              <a:buAutoNum type="arabicPeriod"/>
              <a:defRPr/>
            </a:pPr>
            <a:r>
              <a:rPr lang="nl-NL" sz="2800" dirty="0"/>
              <a:t>Hoe kunnen succesvolle gebieden verder worden versterkt?</a:t>
            </a:r>
          </a:p>
          <a:p>
            <a:pPr marL="514350" indent="-514350" eaLnBrk="1" hangingPunct="1">
              <a:lnSpc>
                <a:spcPct val="90000"/>
              </a:lnSpc>
              <a:buFont typeface="+mj-lt"/>
              <a:buAutoNum type="arabicPeriod"/>
              <a:defRPr/>
            </a:pPr>
            <a:r>
              <a:rPr lang="nl-NL" sz="2800" dirty="0"/>
              <a:t>Hoe kunnen de succesvolle strategieën worden toegepast op minder succesvolle gebieden?</a:t>
            </a:r>
          </a:p>
          <a:p>
            <a:pPr marL="514350" indent="-514350" eaLnBrk="1" hangingPunct="1">
              <a:lnSpc>
                <a:spcPct val="90000"/>
              </a:lnSpc>
              <a:buFont typeface="+mj-lt"/>
              <a:buAutoNum type="arabicPeriod"/>
              <a:defRPr/>
            </a:pPr>
            <a:r>
              <a:rPr lang="nl-NL" sz="2800" dirty="0"/>
              <a:t>Wat zijn de prioriteiten voor ontwikkeling?</a:t>
            </a:r>
            <a:endParaRPr lang="en-GB" sz="2600" dirty="0"/>
          </a:p>
        </p:txBody>
      </p:sp>
    </p:spTree>
    <p:extLst>
      <p:ext uri="{BB962C8B-B14F-4D97-AF65-F5344CB8AC3E}">
        <p14:creationId xmlns:p14="http://schemas.microsoft.com/office/powerpoint/2010/main" val="1924866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692696"/>
            <a:ext cx="8229600" cy="936104"/>
          </a:xfrm>
        </p:spPr>
        <p:txBody>
          <a:bodyPr>
            <a:normAutofit/>
          </a:bodyPr>
          <a:lstStyle/>
          <a:p>
            <a:r>
              <a:rPr lang="en-GB" altLang="en-US" dirty="0">
                <a:solidFill>
                  <a:srgbClr val="FF0000"/>
                </a:solidFill>
              </a:rPr>
              <a:t>Actie planning</a:t>
            </a:r>
          </a:p>
        </p:txBody>
      </p:sp>
      <p:sp>
        <p:nvSpPr>
          <p:cNvPr id="11268" name="Rectangle 3"/>
          <p:cNvSpPr>
            <a:spLocks noGrp="1" noChangeArrowheads="1"/>
          </p:cNvSpPr>
          <p:nvPr>
            <p:ph idx="1"/>
          </p:nvPr>
        </p:nvSpPr>
        <p:spPr>
          <a:xfrm>
            <a:off x="755576" y="1772816"/>
            <a:ext cx="8229600" cy="4093915"/>
          </a:xfrm>
        </p:spPr>
        <p:txBody>
          <a:bodyPr>
            <a:normAutofit/>
          </a:bodyPr>
          <a:lstStyle/>
          <a:p>
            <a:pPr marL="0" indent="0">
              <a:lnSpc>
                <a:spcPct val="90000"/>
              </a:lnSpc>
              <a:buFont typeface="Arial" charset="0"/>
              <a:buNone/>
              <a:defRPr/>
            </a:pPr>
            <a:r>
              <a:rPr lang="nl-NL" sz="2800" dirty="0"/>
              <a:t>Een actieplan omvat doorgaans:</a:t>
            </a:r>
            <a:br>
              <a:rPr lang="nl-NL" sz="2800" dirty="0"/>
            </a:br>
            <a:r>
              <a:rPr lang="nl-NL" sz="2800" dirty="0"/>
              <a:t>SMART-doelen (resultaten)</a:t>
            </a:r>
          </a:p>
          <a:p>
            <a:r>
              <a:rPr lang="nl-NL" sz="2800" dirty="0"/>
              <a:t>Specifiek: het precieze resultaat</a:t>
            </a:r>
          </a:p>
          <a:p>
            <a:r>
              <a:rPr lang="nl-NL" sz="2800" dirty="0"/>
              <a:t>Meetbaar: hoe weet je zeker dat het gehaald is</a:t>
            </a:r>
          </a:p>
          <a:p>
            <a:r>
              <a:rPr lang="nl-NL" sz="2800" dirty="0"/>
              <a:t>Acceptabel: kan iedereen ermee werken</a:t>
            </a:r>
          </a:p>
          <a:p>
            <a:r>
              <a:rPr lang="nl-NL" sz="2800" dirty="0"/>
              <a:t>Realistisch: is het niet te ambitieus, stapsgewijs</a:t>
            </a:r>
          </a:p>
          <a:p>
            <a:r>
              <a:rPr lang="nl-NL" sz="2800" dirty="0"/>
              <a:t>Tijdgebonden: binnen welke tijd af</a:t>
            </a:r>
          </a:p>
        </p:txBody>
      </p:sp>
    </p:spTree>
    <p:extLst>
      <p:ext uri="{BB962C8B-B14F-4D97-AF65-F5344CB8AC3E}">
        <p14:creationId xmlns:p14="http://schemas.microsoft.com/office/powerpoint/2010/main" val="290482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500" y="1268759"/>
            <a:ext cx="9108504" cy="648073"/>
          </a:xfrm>
        </p:spPr>
        <p:txBody>
          <a:bodyPr>
            <a:noAutofit/>
          </a:bodyPr>
          <a:lstStyle/>
          <a:p>
            <a:pPr eaLnBrk="1" hangingPunct="1"/>
            <a:r>
              <a:rPr lang="en-GB" altLang="en-US" sz="3400" dirty="0" err="1">
                <a:solidFill>
                  <a:srgbClr val="FF0000"/>
                </a:solidFill>
              </a:rPr>
              <a:t>Actieplan</a:t>
            </a:r>
            <a:r>
              <a:rPr lang="en-GB" altLang="en-US" sz="3400" dirty="0">
                <a:solidFill>
                  <a:srgbClr val="FF0000"/>
                </a:solidFill>
              </a:rPr>
              <a:t> </a:t>
            </a:r>
            <a:r>
              <a:rPr lang="en-GB" altLang="en-US" sz="3400" dirty="0" err="1">
                <a:solidFill>
                  <a:srgbClr val="FF0000"/>
                </a:solidFill>
              </a:rPr>
              <a:t>schrijven</a:t>
            </a:r>
            <a:br>
              <a:rPr lang="en-GB" altLang="en-US" sz="3400" dirty="0">
                <a:solidFill>
                  <a:srgbClr val="FF0000"/>
                </a:solidFill>
              </a:rPr>
            </a:br>
            <a:r>
              <a:rPr lang="en-GB" altLang="en-US" sz="3400" dirty="0">
                <a:solidFill>
                  <a:srgbClr val="FF0000"/>
                </a:solidFill>
              </a:rPr>
              <a:t>Wat? Hoe? </a:t>
            </a:r>
            <a:r>
              <a:rPr lang="en-GB" altLang="en-US" sz="3400" dirty="0" err="1">
                <a:solidFill>
                  <a:srgbClr val="FF0000"/>
                </a:solidFill>
              </a:rPr>
              <a:t>Wanneer</a:t>
            </a:r>
            <a:r>
              <a:rPr lang="en-GB" altLang="en-US" sz="3400" dirty="0">
                <a:solidFill>
                  <a:srgbClr val="FF0000"/>
                </a:solidFill>
              </a:rPr>
              <a:t>? Wie?</a:t>
            </a:r>
            <a:br>
              <a:rPr lang="en-US" altLang="en-US" sz="3400" dirty="0">
                <a:solidFill>
                  <a:srgbClr val="FF0000"/>
                </a:solidFill>
              </a:rPr>
            </a:br>
            <a:endParaRPr lang="en-US" altLang="en-US" sz="3400" dirty="0">
              <a:solidFill>
                <a:srgbClr val="FF0000"/>
              </a:solidFill>
            </a:endParaRPr>
          </a:p>
        </p:txBody>
      </p:sp>
      <p:sp>
        <p:nvSpPr>
          <p:cNvPr id="15363" name="Rectangle 3"/>
          <p:cNvSpPr>
            <a:spLocks noGrp="1" noChangeArrowheads="1"/>
          </p:cNvSpPr>
          <p:nvPr>
            <p:ph idx="1"/>
          </p:nvPr>
        </p:nvSpPr>
        <p:spPr>
          <a:xfrm>
            <a:off x="143508" y="2060848"/>
            <a:ext cx="9036496" cy="4673278"/>
          </a:xfrm>
        </p:spPr>
        <p:txBody>
          <a:bodyPr>
            <a:normAutofit/>
          </a:bodyPr>
          <a:lstStyle/>
          <a:p>
            <a:pPr marL="814388" indent="-457200" eaLnBrk="1" hangingPunct="1">
              <a:spcBef>
                <a:spcPts val="600"/>
              </a:spcBef>
              <a:buFont typeface="+mj-lt"/>
              <a:buAutoNum type="arabicPeriod"/>
            </a:pPr>
            <a:r>
              <a:rPr lang="nl-NL" sz="2000" dirty="0"/>
              <a:t>SMART-doelen ontwikkelen</a:t>
            </a:r>
          </a:p>
          <a:p>
            <a:pPr marL="814388" indent="-457200" eaLnBrk="1" hangingPunct="1">
              <a:spcBef>
                <a:spcPts val="600"/>
              </a:spcBef>
              <a:buFont typeface="+mj-lt"/>
              <a:buAutoNum type="arabicPeriod"/>
            </a:pPr>
            <a:r>
              <a:rPr lang="nl-NL" sz="2000" dirty="0"/>
              <a:t>Prioriteer de doelen en ontwikkel doelen op korte en lange termijn</a:t>
            </a:r>
          </a:p>
          <a:p>
            <a:pPr marL="814388" indent="-457200" eaLnBrk="1" hangingPunct="1">
              <a:spcBef>
                <a:spcPts val="600"/>
              </a:spcBef>
              <a:buFont typeface="+mj-lt"/>
              <a:buAutoNum type="arabicPeriod"/>
            </a:pPr>
            <a:r>
              <a:rPr lang="nl-NL" sz="2000" dirty="0"/>
              <a:t>Schrijf een strategie - wat wordt gedaan door wie en wanneer</a:t>
            </a:r>
          </a:p>
          <a:p>
            <a:pPr marL="814388" indent="-457200" eaLnBrk="1" hangingPunct="1">
              <a:spcBef>
                <a:spcPts val="600"/>
              </a:spcBef>
              <a:buFont typeface="+mj-lt"/>
              <a:buAutoNum type="arabicPeriod"/>
            </a:pPr>
            <a:r>
              <a:rPr lang="nl-NL" sz="2000" dirty="0"/>
              <a:t>Bepaal wie de verantwoordelijkheid neemt voor het behalen van elk van de doelen</a:t>
            </a:r>
          </a:p>
          <a:p>
            <a:pPr marL="814388" indent="-457200" eaLnBrk="1" hangingPunct="1">
              <a:spcBef>
                <a:spcPts val="600"/>
              </a:spcBef>
              <a:buFont typeface="+mj-lt"/>
              <a:buAutoNum type="arabicPeriod"/>
            </a:pPr>
            <a:r>
              <a:rPr lang="nl-NL" sz="2000" dirty="0"/>
              <a:t>Identificeer de middelen en tijd die nodig zijn om de doelen te bereiken</a:t>
            </a:r>
          </a:p>
          <a:p>
            <a:pPr marL="814388" indent="-457200" eaLnBrk="1" hangingPunct="1">
              <a:spcBef>
                <a:spcPts val="600"/>
              </a:spcBef>
              <a:buFont typeface="+mj-lt"/>
              <a:buAutoNum type="arabicPeriod"/>
            </a:pPr>
            <a:r>
              <a:rPr lang="nl-NL" sz="2000" dirty="0"/>
              <a:t>Bedenk een trainingsprogramma voor het personeel</a:t>
            </a:r>
          </a:p>
          <a:p>
            <a:pPr marL="814388" indent="-457200" eaLnBrk="1" hangingPunct="1">
              <a:spcBef>
                <a:spcPts val="600"/>
              </a:spcBef>
              <a:buFont typeface="+mj-lt"/>
              <a:buAutoNum type="arabicPeriod"/>
            </a:pPr>
            <a:r>
              <a:rPr lang="nl-NL" sz="2000" dirty="0"/>
              <a:t>Beslis hoe en wanneer de voortgang bij het behalen van de doelstellingen zal worden gemonitord</a:t>
            </a:r>
          </a:p>
          <a:p>
            <a:pPr marL="814388" indent="-457200" eaLnBrk="1" hangingPunct="1">
              <a:spcBef>
                <a:spcPts val="600"/>
              </a:spcBef>
              <a:buFont typeface="+mj-lt"/>
              <a:buAutoNum type="arabicPeriod"/>
            </a:pPr>
            <a:r>
              <a:rPr lang="nl-NL" sz="2000" dirty="0"/>
              <a:t>Beslis wanneer het actieplan wordt herzien en er een nieuw actieplan wordt opgesteld</a:t>
            </a:r>
            <a:endParaRPr lang="en-GB" altLang="en-US" sz="2000" dirty="0">
              <a:latin typeface="+mj-lt"/>
            </a:endParaRPr>
          </a:p>
        </p:txBody>
      </p:sp>
    </p:spTree>
    <p:extLst>
      <p:ext uri="{BB962C8B-B14F-4D97-AF65-F5344CB8AC3E}">
        <p14:creationId xmlns:p14="http://schemas.microsoft.com/office/powerpoint/2010/main" val="427207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95404" y="854909"/>
            <a:ext cx="8229600" cy="990600"/>
          </a:xfrm>
        </p:spPr>
        <p:txBody>
          <a:bodyPr>
            <a:normAutofit/>
          </a:bodyPr>
          <a:lstStyle/>
          <a:p>
            <a:pPr eaLnBrk="1" hangingPunct="1"/>
            <a:r>
              <a:rPr lang="en-GB" altLang="en-US" sz="4000" dirty="0" err="1">
                <a:solidFill>
                  <a:srgbClr val="FF0000"/>
                </a:solidFill>
              </a:rPr>
              <a:t>Verwachtingen</a:t>
            </a:r>
            <a:r>
              <a:rPr lang="en-GB" altLang="en-US" sz="4000" dirty="0">
                <a:solidFill>
                  <a:srgbClr val="FF0000"/>
                </a:solidFill>
              </a:rPr>
              <a:t> en </a:t>
            </a:r>
            <a:r>
              <a:rPr lang="en-GB" altLang="en-US" sz="4000" dirty="0" err="1">
                <a:solidFill>
                  <a:srgbClr val="FF0000"/>
                </a:solidFill>
              </a:rPr>
              <a:t>zorgen</a:t>
            </a:r>
            <a:endParaRPr lang="en-US" altLang="en-US" sz="4000" dirty="0">
              <a:solidFill>
                <a:srgbClr val="FF0000"/>
              </a:solidFill>
            </a:endParaRPr>
          </a:p>
        </p:txBody>
      </p:sp>
      <p:sp>
        <p:nvSpPr>
          <p:cNvPr id="4" name="Content Placeholder 3"/>
          <p:cNvSpPr>
            <a:spLocks noGrp="1"/>
          </p:cNvSpPr>
          <p:nvPr>
            <p:ph idx="1"/>
          </p:nvPr>
        </p:nvSpPr>
        <p:spPr>
          <a:xfrm>
            <a:off x="495404" y="1845509"/>
            <a:ext cx="8352928" cy="4660776"/>
          </a:xfrm>
        </p:spPr>
        <p:txBody>
          <a:bodyPr rtlCol="0">
            <a:normAutofit/>
          </a:bodyPr>
          <a:lstStyle/>
          <a:p>
            <a:pPr marL="271463" indent="-271463" algn="just" eaLnBrk="1" fontAlgn="auto" hangingPunct="1">
              <a:spcBef>
                <a:spcPts val="600"/>
              </a:spcBef>
              <a:spcAft>
                <a:spcPts val="0"/>
              </a:spcAft>
              <a:buFont typeface="+mj-lt"/>
              <a:buAutoNum type="arabicPeriod"/>
              <a:defRPr/>
            </a:pPr>
            <a:r>
              <a:rPr lang="nl-NL" sz="2400" dirty="0"/>
              <a:t>Overweeg in paren wat u uit de training wilt halen en eventuele zorgen die u daarover heeft</a:t>
            </a:r>
          </a:p>
          <a:p>
            <a:pPr marL="271463" indent="-271463" algn="just" eaLnBrk="1" fontAlgn="auto" hangingPunct="1">
              <a:spcBef>
                <a:spcPts val="600"/>
              </a:spcBef>
              <a:spcAft>
                <a:spcPts val="0"/>
              </a:spcAft>
              <a:buFont typeface="+mj-lt"/>
              <a:buAutoNum type="arabicPeriod"/>
              <a:defRPr/>
            </a:pPr>
            <a:r>
              <a:rPr lang="nl-NL" sz="2400" dirty="0"/>
              <a:t>Noteer individueel één verwachting en één zorg op plaknotities in GROTE tekens die gemakkelijk kunnen worden gelezen</a:t>
            </a:r>
          </a:p>
          <a:p>
            <a:pPr marL="271463" indent="-271463" algn="just" eaLnBrk="1" fontAlgn="auto" hangingPunct="1">
              <a:spcBef>
                <a:spcPts val="600"/>
              </a:spcBef>
              <a:spcAft>
                <a:spcPts val="0"/>
              </a:spcAft>
              <a:buFont typeface="+mj-lt"/>
              <a:buAutoNum type="arabicPeriod"/>
              <a:defRPr/>
            </a:pPr>
            <a:r>
              <a:rPr lang="nl-NL" sz="2400" dirty="0"/>
              <a:t>Zet de aantekeningen op de desbetreffende kaart aan de muur.</a:t>
            </a:r>
          </a:p>
          <a:p>
            <a:pPr marL="271463" indent="-271463" algn="just" eaLnBrk="1" fontAlgn="auto" hangingPunct="1">
              <a:spcBef>
                <a:spcPts val="600"/>
              </a:spcBef>
              <a:spcAft>
                <a:spcPts val="0"/>
              </a:spcAft>
              <a:buFont typeface="+mj-lt"/>
              <a:buAutoNum type="arabicPeriod"/>
              <a:defRPr/>
            </a:pPr>
            <a:r>
              <a:rPr lang="nl-NL" sz="2400" dirty="0"/>
              <a:t>Als uw notitie hetzelfde is, of bijna hetzelfde, als een andere op de kaart, plaats deze dan bovenop de vergelijkbare notitie</a:t>
            </a:r>
            <a:endParaRPr lang="en-US" sz="2400" dirty="0"/>
          </a:p>
        </p:txBody>
      </p:sp>
      <p:sp>
        <p:nvSpPr>
          <p:cNvPr id="2" name="CuadroTexto 1">
            <a:extLst>
              <a:ext uri="{FF2B5EF4-FFF2-40B4-BE49-F238E27FC236}">
                <a16:creationId xmlns:a16="http://schemas.microsoft.com/office/drawing/2014/main" id="{83C8412D-8FB2-4BBC-9EFA-D50EA9CBFED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GROEPSACTIVITEIT       10 min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a:bodyPr>
          <a:lstStyle/>
          <a:p>
            <a:pPr algn="ctr"/>
            <a:r>
              <a:rPr lang="en-GB" dirty="0">
                <a:solidFill>
                  <a:srgbClr val="FF0000"/>
                </a:solidFill>
              </a:rPr>
              <a:t>Het wonder is </a:t>
            </a:r>
            <a:r>
              <a:rPr lang="en-GB" dirty="0" err="1">
                <a:solidFill>
                  <a:srgbClr val="FF0000"/>
                </a:solidFill>
              </a:rPr>
              <a:t>geschiedt</a:t>
            </a:r>
            <a:endParaRPr lang="en-GB" dirty="0">
              <a:solidFill>
                <a:srgbClr val="FF0000"/>
              </a:solidFill>
            </a:endParaRPr>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pPr marL="0" indent="0">
              <a:buNone/>
            </a:pPr>
            <a:r>
              <a:rPr lang="nl-NL" dirty="0"/>
              <a:t>Je wordt 's ochtends wakker en er is perfect </a:t>
            </a:r>
            <a:r>
              <a:rPr lang="nl-NL" i="1" dirty="0"/>
              <a:t>Samen Leven</a:t>
            </a:r>
            <a:r>
              <a:rPr lang="nl-NL" dirty="0"/>
              <a:t> op je school</a:t>
            </a:r>
          </a:p>
          <a:p>
            <a:r>
              <a:rPr lang="nl-NL" dirty="0"/>
              <a:t>Welke kernwaarden zouden op school worden toegepast?</a:t>
            </a:r>
          </a:p>
          <a:p>
            <a:r>
              <a:rPr lang="nl-NL" dirty="0"/>
              <a:t>Wat zouden leden van de schoolgemeenschap doen en hoe zouden ze met elkaar praten of met elkaar omgaan?</a:t>
            </a:r>
          </a:p>
          <a:p>
            <a:r>
              <a:rPr lang="nl-NL" dirty="0"/>
              <a:t>Hoe zou de school worden georganiseerd op belangrijke gebieden zoals leerplan, ondersteuningssystemen, omgevingsruimte - van binnen en van buiten?</a:t>
            </a:r>
          </a:p>
          <a:p>
            <a:pPr marL="0" indent="0">
              <a:buNone/>
            </a:pPr>
            <a:r>
              <a:rPr lang="nl-NL" dirty="0"/>
              <a:t>Bespreek de antwoorden op deze vragen 5 minuten met een partner</a:t>
            </a:r>
          </a:p>
          <a:p>
            <a:endParaRPr lang="en-GB" dirty="0"/>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50</a:t>
            </a:fld>
            <a:endParaRPr lang="en-US" dirty="0"/>
          </a:p>
        </p:txBody>
      </p:sp>
      <p:sp>
        <p:nvSpPr>
          <p:cNvPr id="5" name="CuadroTexto 4">
            <a:extLst>
              <a:ext uri="{FF2B5EF4-FFF2-40B4-BE49-F238E27FC236}">
                <a16:creationId xmlns:a16="http://schemas.microsoft.com/office/drawing/2014/main" id="{E1430207-2BAF-453A-8C30-05699B9453E0}"/>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2941218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778"/>
            <a:ext cx="8229600" cy="523220"/>
          </a:xfrm>
        </p:spPr>
        <p:txBody>
          <a:bodyPr/>
          <a:lstStyle/>
          <a:p>
            <a:pPr algn="ctr"/>
            <a:r>
              <a:rPr lang="en-GB" dirty="0">
                <a:solidFill>
                  <a:srgbClr val="FF0000"/>
                </a:solidFill>
              </a:rPr>
              <a:t>Case studies</a:t>
            </a:r>
          </a:p>
        </p:txBody>
      </p:sp>
      <p:sp>
        <p:nvSpPr>
          <p:cNvPr id="3" name="Content Placeholder 2"/>
          <p:cNvSpPr>
            <a:spLocks noGrp="1"/>
          </p:cNvSpPr>
          <p:nvPr>
            <p:ph idx="1"/>
          </p:nvPr>
        </p:nvSpPr>
        <p:spPr>
          <a:xfrm>
            <a:off x="539552" y="1409520"/>
            <a:ext cx="8229600" cy="4876800"/>
          </a:xfrm>
        </p:spPr>
        <p:txBody>
          <a:bodyPr>
            <a:normAutofit fontScale="55000" lnSpcReduction="20000"/>
          </a:bodyPr>
          <a:lstStyle/>
          <a:p>
            <a:pPr marL="0" indent="0">
              <a:buNone/>
            </a:pPr>
            <a:r>
              <a:rPr lang="nl-NL" b="1" dirty="0"/>
              <a:t>School A</a:t>
            </a:r>
            <a:br>
              <a:rPr lang="nl-NL" dirty="0"/>
            </a:br>
            <a:r>
              <a:rPr lang="nl-NL" dirty="0"/>
              <a:t>De leerkrachten, maar niet de andere medewerkers van de school, hebben een opleiding gevolgd als onderdeel van het anti-pestprogramma. Ze zijn een definitie van pesten overeengekomen die zowel verbaal en emotioneel als fysiek geweld omvat. Ze hebben een zelfevaluatie gemaakt van de huidige situatie met betrekking tot pesten op school en hebben een duidelijk beleid tegen pesten. De zelfevaluatie identificeerde een pestprobleem tijdens de pauzes en dat pesten voorkomt voor en na schooltijd. Ouders zeggen dat deze problemen toenemen. De focus van docenten ligt op gedragsnormen tijdens lestijden en ze zijn niet bereid verantwoordelijkheid te nemen voor wat er buiten de klas gebeurt.</a:t>
            </a:r>
            <a:br>
              <a:rPr lang="nl-NL" dirty="0"/>
            </a:br>
            <a:r>
              <a:rPr lang="nl-NL" b="1" dirty="0"/>
              <a:t>School B</a:t>
            </a:r>
            <a:br>
              <a:rPr lang="nl-NL" dirty="0"/>
            </a:br>
            <a:r>
              <a:rPr lang="nl-NL" dirty="0"/>
              <a:t>De school heeft een goed opgezet programma voor sociaal en emotioneel leren. Hoewel er weinig schriftelijke documentatie is over pesten, is het leiderschapsteam er altijd trots op geweest in staat te zijn fysiek pesten snel te identificeren en ermee om te gaan, en er worden nu weinig incidenten gemeld. De meeste medewerkers waren lange tijd op school en waren blij met deze situatie, maar onlangs zijn een aantal van hen met pensioen gegaan en weten nieuwe medewerkers niet hoe ze moeten reageren op gewelddadig gedrag dat ze tegenkomen. Leerlingen zeggen dat cyberpesten nu een groeiend probleem is en de omvang ervan niet bekend is.</a:t>
            </a:r>
            <a:endParaRPr lang="en-GB" dirty="0"/>
          </a:p>
        </p:txBody>
      </p:sp>
      <p:sp>
        <p:nvSpPr>
          <p:cNvPr id="4" name="Slide Number Placeholder 3"/>
          <p:cNvSpPr>
            <a:spLocks noGrp="1"/>
          </p:cNvSpPr>
          <p:nvPr>
            <p:ph type="sldNum" sz="quarter" idx="12"/>
          </p:nvPr>
        </p:nvSpPr>
        <p:spPr/>
        <p:txBody>
          <a:bodyPr/>
          <a:lstStyle/>
          <a:p>
            <a:r>
              <a:rPr lang="en-US"/>
              <a:t>1. </a:t>
            </a:r>
            <a:fld id="{0BBECC2B-A114-4847-BFC2-01A404B31E28}" type="slidenum">
              <a:rPr lang="en-US" smtClean="0"/>
              <a:pPr/>
              <a:t>51</a:t>
            </a:fld>
            <a:endParaRPr lang="en-US" dirty="0"/>
          </a:p>
        </p:txBody>
      </p:sp>
      <p:sp>
        <p:nvSpPr>
          <p:cNvPr id="5" name="CuadroTexto 4">
            <a:extLst>
              <a:ext uri="{FF2B5EF4-FFF2-40B4-BE49-F238E27FC236}">
                <a16:creationId xmlns:a16="http://schemas.microsoft.com/office/drawing/2014/main" id="{530B82EF-1829-40CC-A7FA-825482B4AF4F}"/>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445046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439BC-E5BB-4065-A5B9-38F7EB737588}"/>
              </a:ext>
            </a:extLst>
          </p:cNvPr>
          <p:cNvSpPr>
            <a:spLocks noGrp="1"/>
          </p:cNvSpPr>
          <p:nvPr>
            <p:ph type="title"/>
          </p:nvPr>
        </p:nvSpPr>
        <p:spPr>
          <a:xfrm>
            <a:off x="457200" y="908720"/>
            <a:ext cx="8229600" cy="1224136"/>
          </a:xfrm>
        </p:spPr>
        <p:txBody>
          <a:bodyPr/>
          <a:lstStyle/>
          <a:p>
            <a:r>
              <a:rPr lang="en-US" dirty="0" err="1">
                <a:solidFill>
                  <a:srgbClr val="FF0000"/>
                </a:solidFill>
              </a:rPr>
              <a:t>Aanbevelingen</a:t>
            </a:r>
            <a:r>
              <a:rPr lang="en-US" dirty="0">
                <a:solidFill>
                  <a:srgbClr val="FF0000"/>
                </a:solidFill>
              </a:rPr>
              <a:t> </a:t>
            </a:r>
            <a:r>
              <a:rPr lang="en-US" dirty="0" err="1">
                <a:solidFill>
                  <a:srgbClr val="FF0000"/>
                </a:solidFill>
              </a:rPr>
              <a:t>personeel</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17A49810-2E34-4BBC-9162-25675B30B13E}"/>
              </a:ext>
            </a:extLst>
          </p:cNvPr>
          <p:cNvSpPr>
            <a:spLocks noGrp="1"/>
          </p:cNvSpPr>
          <p:nvPr>
            <p:ph idx="1"/>
          </p:nvPr>
        </p:nvSpPr>
        <p:spPr>
          <a:xfrm>
            <a:off x="457200" y="2132856"/>
            <a:ext cx="8229600" cy="3993307"/>
          </a:xfrm>
        </p:spPr>
        <p:txBody>
          <a:bodyPr/>
          <a:lstStyle/>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endParaRPr lang="en-US" dirty="0"/>
          </a:p>
        </p:txBody>
      </p:sp>
    </p:spTree>
    <p:extLst>
      <p:ext uri="{BB962C8B-B14F-4D97-AF65-F5344CB8AC3E}">
        <p14:creationId xmlns:p14="http://schemas.microsoft.com/office/powerpoint/2010/main" val="13912427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09639"/>
            <a:ext cx="8839200" cy="1071562"/>
          </a:xfrm>
        </p:spPr>
        <p:txBody>
          <a:bodyPr>
            <a:noAutofit/>
          </a:bodyPr>
          <a:lstStyle/>
          <a:p>
            <a:pPr algn="ctr"/>
            <a:r>
              <a:rPr lang="en-GB" sz="4000" dirty="0" err="1">
                <a:solidFill>
                  <a:srgbClr val="FF0000"/>
                </a:solidFill>
              </a:rPr>
              <a:t>Communiceren</a:t>
            </a:r>
            <a:r>
              <a:rPr lang="en-GB" sz="4000" dirty="0">
                <a:solidFill>
                  <a:srgbClr val="FF0000"/>
                </a:solidFill>
              </a:rPr>
              <a:t> en </a:t>
            </a:r>
            <a:r>
              <a:rPr lang="en-GB" sz="4000" dirty="0" err="1">
                <a:solidFill>
                  <a:srgbClr val="FF0000"/>
                </a:solidFill>
              </a:rPr>
              <a:t>monitoren</a:t>
            </a:r>
            <a:r>
              <a:rPr lang="en-GB" sz="4000" dirty="0">
                <a:solidFill>
                  <a:srgbClr val="FF0000"/>
                </a:solidFill>
              </a:rPr>
              <a:t> anti-</a:t>
            </a:r>
            <a:r>
              <a:rPr lang="en-GB" sz="4000" dirty="0" err="1">
                <a:solidFill>
                  <a:srgbClr val="FF0000"/>
                </a:solidFill>
              </a:rPr>
              <a:t>pestbeleid</a:t>
            </a:r>
            <a:endParaRPr lang="en-GB" sz="4000" dirty="0">
              <a:solidFill>
                <a:srgbClr val="FF0000"/>
              </a:solidFill>
            </a:endParaRPr>
          </a:p>
        </p:txBody>
      </p:sp>
      <p:sp>
        <p:nvSpPr>
          <p:cNvPr id="3" name="Content Placeholder 2"/>
          <p:cNvSpPr>
            <a:spLocks noGrp="1"/>
          </p:cNvSpPr>
          <p:nvPr>
            <p:ph idx="1"/>
          </p:nvPr>
        </p:nvSpPr>
        <p:spPr>
          <a:xfrm>
            <a:off x="539552" y="2492896"/>
            <a:ext cx="8305800" cy="4495800"/>
          </a:xfrm>
        </p:spPr>
        <p:txBody>
          <a:bodyPr/>
          <a:lstStyle/>
          <a:p>
            <a:pPr marL="0" indent="0">
              <a:buNone/>
            </a:pPr>
            <a:r>
              <a:rPr lang="nl-NL" dirty="0"/>
              <a:t>Werk in groepjes van 3 om kort te bespreken hoe uw schoolbeleid inzake pesten zal worden</a:t>
            </a:r>
          </a:p>
          <a:p>
            <a:pPr marL="514350" indent="-514350">
              <a:buFont typeface="+mj-lt"/>
              <a:buAutoNum type="alphaLcParenR"/>
            </a:pPr>
            <a:r>
              <a:rPr lang="nl-NL" dirty="0"/>
              <a:t>gecommuniceerd aan alle belanghebbenden</a:t>
            </a:r>
          </a:p>
          <a:p>
            <a:pPr marL="514350" indent="-514350">
              <a:buFont typeface="+mj-lt"/>
              <a:buAutoNum type="alphaLcParenR"/>
            </a:pPr>
            <a:r>
              <a:rPr lang="nl-NL" dirty="0"/>
              <a:t>gecontroleerd en regelmatig bijgewerkt</a:t>
            </a:r>
            <a:endParaRPr lang="en-GB" dirty="0">
              <a:solidFill>
                <a:schemeClr val="tx2"/>
              </a:solidFill>
            </a:endParaRP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53</a:t>
            </a:fld>
            <a:endParaRPr lang="en-US" dirty="0"/>
          </a:p>
        </p:txBody>
      </p:sp>
      <p:sp>
        <p:nvSpPr>
          <p:cNvPr id="5" name="CuadroTexto 4">
            <a:extLst>
              <a:ext uri="{FF2B5EF4-FFF2-40B4-BE49-F238E27FC236}">
                <a16:creationId xmlns:a16="http://schemas.microsoft.com/office/drawing/2014/main" id="{55083E20-32D3-41FE-B13A-70F35BC268EB}"/>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GROEPSACTIVITEIT      15 min</a:t>
            </a:r>
          </a:p>
        </p:txBody>
      </p:sp>
    </p:spTree>
    <p:extLst>
      <p:ext uri="{BB962C8B-B14F-4D97-AF65-F5344CB8AC3E}">
        <p14:creationId xmlns:p14="http://schemas.microsoft.com/office/powerpoint/2010/main" val="275035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47472"/>
            <a:ext cx="8382000" cy="1143000"/>
          </a:xfrm>
        </p:spPr>
        <p:txBody>
          <a:bodyPr>
            <a:noAutofit/>
          </a:bodyPr>
          <a:lstStyle/>
          <a:p>
            <a:pPr eaLnBrk="1" hangingPunct="1"/>
            <a:r>
              <a:rPr lang="nl-NL" sz="3600" dirty="0">
                <a:solidFill>
                  <a:srgbClr val="FF0000"/>
                </a:solidFill>
              </a:rPr>
              <a:t>Leerresultaten voor de workshop</a:t>
            </a:r>
            <a:endParaRPr lang="en-US" altLang="en-US" sz="3600" dirty="0">
              <a:solidFill>
                <a:srgbClr val="FF0000"/>
              </a:solidFill>
            </a:endParaRPr>
          </a:p>
        </p:txBody>
      </p:sp>
      <p:sp>
        <p:nvSpPr>
          <p:cNvPr id="3" name="Content Placeholder 2"/>
          <p:cNvSpPr>
            <a:spLocks noGrp="1"/>
          </p:cNvSpPr>
          <p:nvPr>
            <p:ph idx="1"/>
          </p:nvPr>
        </p:nvSpPr>
        <p:spPr>
          <a:xfrm>
            <a:off x="755576" y="1447800"/>
            <a:ext cx="8236024" cy="4876800"/>
          </a:xfrm>
        </p:spPr>
        <p:txBody>
          <a:bodyPr rtlCol="0">
            <a:noAutofit/>
          </a:bodyPr>
          <a:lstStyle/>
          <a:p>
            <a:pPr eaLnBrk="1" fontAlgn="auto" hangingPunct="1">
              <a:lnSpc>
                <a:spcPct val="110000"/>
              </a:lnSpc>
              <a:spcBef>
                <a:spcPts val="600"/>
              </a:spcBef>
              <a:spcAft>
                <a:spcPts val="0"/>
              </a:spcAft>
              <a:defRPr/>
            </a:pPr>
            <a:r>
              <a:rPr lang="nl-NL" sz="1800" dirty="0"/>
              <a:t>De doelen en structuur van de training begrijpen</a:t>
            </a:r>
          </a:p>
          <a:p>
            <a:pPr eaLnBrk="1" fontAlgn="auto" hangingPunct="1">
              <a:lnSpc>
                <a:spcPct val="110000"/>
              </a:lnSpc>
              <a:spcBef>
                <a:spcPts val="600"/>
              </a:spcBef>
              <a:spcAft>
                <a:spcPts val="0"/>
              </a:spcAft>
              <a:defRPr/>
            </a:pPr>
            <a:r>
              <a:rPr lang="nl-NL" sz="1800" dirty="0"/>
              <a:t>Beginnen effectief samen te werken als een groep</a:t>
            </a:r>
          </a:p>
          <a:p>
            <a:pPr eaLnBrk="1" fontAlgn="auto" hangingPunct="1">
              <a:lnSpc>
                <a:spcPct val="110000"/>
              </a:lnSpc>
              <a:spcBef>
                <a:spcPts val="600"/>
              </a:spcBef>
              <a:spcAft>
                <a:spcPts val="0"/>
              </a:spcAft>
              <a:defRPr/>
            </a:pPr>
            <a:r>
              <a:rPr lang="nl-NL" sz="1800" dirty="0"/>
              <a:t>Het delen van de enquêteresultaten en aanbevelingen door leerlingen om prioriteiten vast te stellen, om te definiëren wat we bedoelen met pesten en andere vormen van geweld op scholen en om de gewelddadige activiteiten te identificeren die ons zorgen baren</a:t>
            </a:r>
          </a:p>
          <a:p>
            <a:pPr eaLnBrk="1" fontAlgn="auto" hangingPunct="1">
              <a:lnSpc>
                <a:spcPct val="110000"/>
              </a:lnSpc>
              <a:spcBef>
                <a:spcPts val="600"/>
              </a:spcBef>
              <a:spcAft>
                <a:spcPts val="0"/>
              </a:spcAft>
              <a:defRPr/>
            </a:pPr>
            <a:r>
              <a:rPr lang="nl-NL" sz="1800" dirty="0"/>
              <a:t>“Samen Leven” definiëren en de factoren identificeren die het schoolklimaat voor Samen Leven beïnvloeden</a:t>
            </a:r>
          </a:p>
          <a:p>
            <a:pPr eaLnBrk="1" fontAlgn="auto" hangingPunct="1">
              <a:lnSpc>
                <a:spcPct val="110000"/>
              </a:lnSpc>
              <a:spcBef>
                <a:spcPts val="600"/>
              </a:spcBef>
              <a:spcAft>
                <a:spcPts val="0"/>
              </a:spcAft>
              <a:defRPr/>
            </a:pPr>
            <a:r>
              <a:rPr lang="nl-NL" sz="1800" dirty="0"/>
              <a:t>Een meer gedetailleerde zelfevaluatie door de school overwegen om pesten en andere vormen van geweld te evalueren om vast te leggen wat de school er al aan doet en wat er nog meer moet gebeuren</a:t>
            </a:r>
          </a:p>
          <a:p>
            <a:pPr eaLnBrk="1" fontAlgn="auto" hangingPunct="1">
              <a:lnSpc>
                <a:spcPct val="110000"/>
              </a:lnSpc>
              <a:spcBef>
                <a:spcPts val="600"/>
              </a:spcBef>
              <a:spcAft>
                <a:spcPts val="0"/>
              </a:spcAft>
              <a:defRPr/>
            </a:pPr>
            <a:r>
              <a:rPr lang="nl-NL" sz="1800" dirty="0"/>
              <a:t>Het overwegen van beleid en strategieën voor het creëren van een geweldloze omgeving op school</a:t>
            </a:r>
            <a:endParaRPr lang="en-US" sz="1800" dirty="0"/>
          </a:p>
        </p:txBody>
      </p:sp>
      <p:sp>
        <p:nvSpPr>
          <p:cNvPr id="15364" name="Slide Number Placeholder 5"/>
          <p:cNvSpPr>
            <a:spLocks noGrp="1"/>
          </p:cNvSpPr>
          <p:nvPr>
            <p:ph type="sldNum" sz="quarter" idx="12"/>
          </p:nvPr>
        </p:nvSpPr>
        <p:spPr bwMode="auto">
          <a:xfrm>
            <a:off x="6705600" y="6248401"/>
            <a:ext cx="2133600" cy="609600"/>
          </a:xfrm>
          <a:noFill/>
          <a:ln>
            <a:miter lim="800000"/>
            <a:headEnd/>
            <a:tailEnd/>
          </a:ln>
        </p:spPr>
        <p:txBody>
          <a:bodyPr vert="horz" wrap="square" lIns="91440" tIns="45720" rIns="91440" bIns="45720" numCol="1" anchor="t" anchorCtr="0" compatLnSpc="1">
            <a:prstTxWarp prst="textNoShape">
              <a:avLst/>
            </a:prstTxWarp>
          </a:bodyPr>
          <a:lstStyle/>
          <a:p>
            <a:pPr algn="r"/>
            <a:r>
              <a:rPr lang="en-US" altLang="en-US" dirty="0">
                <a:latin typeface="Arial" panose="020B0604020202020204" pitchFamily="34" charset="0"/>
                <a:cs typeface="Arial" panose="020B0604020202020204" pitchFamily="34" charset="0"/>
              </a:rPr>
              <a:t>1.5</a:t>
            </a:r>
          </a:p>
        </p:txBody>
      </p:sp>
      <p:sp>
        <p:nvSpPr>
          <p:cNvPr id="5" name="Slide Number Placeholder 3"/>
          <p:cNvSpPr txBox="1">
            <a:spLocks/>
          </p:cNvSpPr>
          <p:nvPr/>
        </p:nvSpPr>
        <p:spPr>
          <a:xfrm>
            <a:off x="7620000" y="18288"/>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b="0" dirty="0"/>
              <a:t>1.</a:t>
            </a:r>
            <a:fld id="{64DDB948-8E47-49F4-B698-8E2E7AC2DF63}" type="slidenum">
              <a:rPr lang="en-US" b="0" smtClean="0"/>
              <a:pPr algn="ctr">
                <a:defRPr/>
              </a:pPr>
              <a:t>6</a:t>
            </a:fld>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821" y="470030"/>
            <a:ext cx="8229600" cy="1143000"/>
          </a:xfrm>
        </p:spPr>
        <p:txBody>
          <a:bodyPr>
            <a:normAutofit fontScale="90000"/>
          </a:bodyPr>
          <a:lstStyle/>
          <a:p>
            <a:r>
              <a:rPr lang="nl-NL" sz="3600" dirty="0">
                <a:solidFill>
                  <a:srgbClr val="FF0000"/>
                </a:solidFill>
              </a:rPr>
              <a:t>De cyclus van verbetering van anti-pestbeleid</a:t>
            </a:r>
            <a:endParaRPr lang="en-GB" sz="3600" b="0" dirty="0">
              <a:solidFill>
                <a:srgbClr val="FF0000"/>
              </a:solidFill>
            </a:endParaRPr>
          </a:p>
        </p:txBody>
      </p:sp>
      <p:sp>
        <p:nvSpPr>
          <p:cNvPr id="3" name="Subtitle 2"/>
          <p:cNvSpPr>
            <a:spLocks noGrp="1"/>
          </p:cNvSpPr>
          <p:nvPr>
            <p:ph idx="1"/>
          </p:nvPr>
        </p:nvSpPr>
        <p:spPr/>
        <p:txBody>
          <a:bodyPr/>
          <a:lstStyle/>
          <a:p>
            <a:pPr marL="0" indent="0">
              <a:buNone/>
            </a:pPr>
            <a:r>
              <a:rPr lang="en-GB" dirty="0"/>
              <a:t> </a:t>
            </a:r>
          </a:p>
        </p:txBody>
      </p:sp>
      <p:grpSp>
        <p:nvGrpSpPr>
          <p:cNvPr id="9" name="Diagram 3"/>
          <p:cNvGrpSpPr>
            <a:grpSpLocks/>
          </p:cNvGrpSpPr>
          <p:nvPr/>
        </p:nvGrpSpPr>
        <p:grpSpPr bwMode="auto">
          <a:xfrm>
            <a:off x="2493267" y="1906842"/>
            <a:ext cx="4391356" cy="3750240"/>
            <a:chOff x="2969" y="11061"/>
            <a:chExt cx="9821" cy="8384"/>
          </a:xfrm>
        </p:grpSpPr>
        <p:sp>
          <p:nvSpPr>
            <p:cNvPr id="10" name="_s2052"/>
            <p:cNvSpPr>
              <a:spLocks noChangeArrowheads="1" noTextEdit="1"/>
            </p:cNvSpPr>
            <p:nvPr/>
          </p:nvSpPr>
          <p:spPr bwMode="auto">
            <a:xfrm>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1" name="_s2053"/>
            <p:cNvSpPr>
              <a:spLocks noChangeArrowheads="1" noTextEdit="1"/>
            </p:cNvSpPr>
            <p:nvPr/>
          </p:nvSpPr>
          <p:spPr bwMode="auto">
            <a:xfrm rot="4320000">
              <a:off x="4289" y="11121"/>
              <a:ext cx="7237" cy="7160"/>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2" name="_s2054"/>
            <p:cNvSpPr>
              <a:spLocks noChangeArrowheads="1" noTextEdit="1"/>
            </p:cNvSpPr>
            <p:nvPr/>
          </p:nvSpPr>
          <p:spPr bwMode="auto">
            <a:xfrm rot="864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3" name="_s2055"/>
            <p:cNvSpPr>
              <a:spLocks noChangeArrowheads="1" noTextEdit="1"/>
            </p:cNvSpPr>
            <p:nvPr/>
          </p:nvSpPr>
          <p:spPr bwMode="auto">
            <a:xfrm rot="1296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4" name="_s2056"/>
            <p:cNvSpPr>
              <a:spLocks noChangeArrowheads="1" noTextEdit="1"/>
            </p:cNvSpPr>
            <p:nvPr/>
          </p:nvSpPr>
          <p:spPr bwMode="auto">
            <a:xfrm rot="1728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5" name="_s2057"/>
            <p:cNvSpPr>
              <a:spLocks noChangeArrowheads="1"/>
            </p:cNvSpPr>
            <p:nvPr/>
          </p:nvSpPr>
          <p:spPr bwMode="auto">
            <a:xfrm>
              <a:off x="9371" y="11832"/>
              <a:ext cx="3060" cy="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School </a:t>
              </a:r>
              <a:r>
                <a:rPr kumimoji="0" lang="en-GB" altLang="en-US" sz="1400" b="1" i="0" u="none" strike="noStrike" cap="none" normalizeH="0" baseline="0" dirty="0" err="1">
                  <a:ln>
                    <a:noFill/>
                  </a:ln>
                  <a:solidFill>
                    <a:srgbClr val="514338"/>
                  </a:solidFill>
                  <a:effectLst/>
                  <a:latin typeface="Arial" charset="0"/>
                </a:rPr>
                <a:t>zelfevaluatie</a:t>
              </a:r>
              <a:endParaRPr kumimoji="0" lang="en-GB" altLang="en-US" sz="1400" b="1" i="0" u="none" strike="noStrike" cap="none" normalizeH="0" baseline="0" dirty="0">
                <a:ln>
                  <a:noFill/>
                </a:ln>
                <a:solidFill>
                  <a:srgbClr val="514338"/>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rgbClr val="514338"/>
                </a:solidFill>
                <a:effectLst/>
                <a:latin typeface="Arial" charset="0"/>
              </a:endParaRPr>
            </a:p>
          </p:txBody>
        </p:sp>
        <p:sp>
          <p:nvSpPr>
            <p:cNvPr id="16" name="_s2058"/>
            <p:cNvSpPr>
              <a:spLocks noChangeArrowheads="1"/>
            </p:cNvSpPr>
            <p:nvPr/>
          </p:nvSpPr>
          <p:spPr bwMode="auto">
            <a:xfrm>
              <a:off x="6190" y="18295"/>
              <a:ext cx="3980" cy="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err="1">
                  <a:ln>
                    <a:noFill/>
                  </a:ln>
                  <a:solidFill>
                    <a:srgbClr val="514338"/>
                  </a:solidFill>
                  <a:effectLst/>
                  <a:latin typeface="Arial" charset="0"/>
                </a:rPr>
                <a:t>Personeelstraining</a:t>
              </a:r>
              <a:r>
                <a:rPr kumimoji="0" lang="en-GB" altLang="en-US" sz="1400" b="1" i="0" u="none" strike="noStrike" cap="none" normalizeH="0" baseline="0" dirty="0">
                  <a:ln>
                    <a:noFill/>
                  </a:ln>
                  <a:solidFill>
                    <a:srgbClr val="514338"/>
                  </a:solidFill>
                  <a:effectLst/>
                  <a:latin typeface="Arial" charset="0"/>
                </a:rPr>
                <a:t> en </a:t>
              </a:r>
              <a:r>
                <a:rPr kumimoji="0" lang="en-GB" altLang="en-US" sz="1400" b="1" i="0" u="none" strike="noStrike" cap="none" normalizeH="0" baseline="0" dirty="0" err="1">
                  <a:ln>
                    <a:noFill/>
                  </a:ln>
                  <a:solidFill>
                    <a:srgbClr val="514338"/>
                  </a:solidFill>
                  <a:effectLst/>
                  <a:latin typeface="Arial" charset="0"/>
                </a:rPr>
                <a:t>implementatie</a:t>
              </a:r>
              <a:r>
                <a:rPr kumimoji="0" lang="en-GB" altLang="en-US" sz="1400" b="1" i="0" u="none" strike="noStrike" cap="none" normalizeH="0" baseline="0" dirty="0">
                  <a:ln>
                    <a:noFill/>
                  </a:ln>
                  <a:solidFill>
                    <a:srgbClr val="514338"/>
                  </a:solidFill>
                  <a:effectLst/>
                  <a:latin typeface="Arial" charset="0"/>
                </a:rPr>
                <a:t> van het plan</a:t>
              </a:r>
            </a:p>
          </p:txBody>
        </p:sp>
        <p:sp>
          <p:nvSpPr>
            <p:cNvPr id="17" name="_s2059"/>
            <p:cNvSpPr>
              <a:spLocks noChangeArrowheads="1"/>
            </p:cNvSpPr>
            <p:nvPr/>
          </p:nvSpPr>
          <p:spPr bwMode="auto">
            <a:xfrm>
              <a:off x="3384" y="11061"/>
              <a:ext cx="3728"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A</a:t>
              </a:r>
              <a:r>
                <a:rPr kumimoji="0" lang="en-GB" altLang="en-US" sz="1400" b="1" i="0" u="none" strike="noStrike" cap="none" normalizeH="0" baseline="0" dirty="0">
                  <a:ln>
                    <a:noFill/>
                  </a:ln>
                  <a:solidFill>
                    <a:srgbClr val="514338"/>
                  </a:solidFill>
                  <a:effectLst/>
                  <a:latin typeface="Arial" charset="0"/>
                </a:rPr>
                <a:t>nti-pest</a:t>
              </a:r>
              <a:r>
                <a:rPr kumimoji="0" lang="en-GB" altLang="en-US" sz="1400" b="1" i="0" u="none" strike="noStrike" cap="none" normalizeH="0" dirty="0">
                  <a:ln>
                    <a:noFill/>
                  </a:ln>
                  <a:solidFill>
                    <a:srgbClr val="514338"/>
                  </a:solidFill>
                  <a:effectLst/>
                  <a:latin typeface="Arial" charset="0"/>
                </a:rPr>
                <a:t> </a:t>
              </a:r>
              <a:r>
                <a:rPr kumimoji="0" lang="en-GB" altLang="en-US" sz="1400" b="1" i="0" u="none" strike="noStrike" cap="none" normalizeH="0" baseline="0" dirty="0">
                  <a:ln>
                    <a:noFill/>
                  </a:ln>
                  <a:solidFill>
                    <a:srgbClr val="514338"/>
                  </a:solidFill>
                  <a:effectLst/>
                  <a:latin typeface="Arial" charset="0"/>
                </a:rPr>
                <a:t>workshop </a:t>
              </a:r>
              <a:r>
                <a:rPr kumimoji="0" lang="en-GB" altLang="en-US" sz="1400" b="1" i="0" u="none" strike="noStrike" cap="none" normalizeH="0" baseline="0" dirty="0" err="1">
                  <a:ln>
                    <a:noFill/>
                  </a:ln>
                  <a:solidFill>
                    <a:srgbClr val="514338"/>
                  </a:solidFill>
                  <a:effectLst/>
                  <a:latin typeface="Arial" charset="0"/>
                </a:rPr>
                <a:t>voor</a:t>
              </a:r>
              <a:r>
                <a:rPr kumimoji="0" lang="en-GB" altLang="en-US" sz="1400" b="1" i="0" u="none" strike="noStrike" cap="none" normalizeH="0" baseline="0" dirty="0">
                  <a:ln>
                    <a:noFill/>
                  </a:ln>
                  <a:solidFill>
                    <a:srgbClr val="514338"/>
                  </a:solidFill>
                  <a:effectLst/>
                  <a:latin typeface="Arial" charset="0"/>
                </a:rPr>
                <a:t> </a:t>
              </a:r>
              <a:r>
                <a:rPr kumimoji="0" lang="en-GB" altLang="en-US" sz="1400" b="1" i="0" u="none" strike="noStrike" cap="none" normalizeH="0" baseline="0" dirty="0" err="1">
                  <a:ln>
                    <a:noFill/>
                  </a:ln>
                  <a:solidFill>
                    <a:srgbClr val="514338"/>
                  </a:solidFill>
                  <a:effectLst/>
                  <a:latin typeface="Arial" charset="0"/>
                </a:rPr>
                <a:t>schoolleiders</a:t>
              </a:r>
              <a:endParaRPr kumimoji="0" lang="en-GB" altLang="en-US" sz="1400" b="0" i="0" u="none" strike="noStrike" cap="none" normalizeH="0" baseline="0" dirty="0">
                <a:ln>
                  <a:noFill/>
                </a:ln>
                <a:solidFill>
                  <a:srgbClr val="514338"/>
                </a:solidFill>
                <a:effectLst/>
                <a:latin typeface="Arial" charset="0"/>
              </a:endParaRPr>
            </a:p>
          </p:txBody>
        </p:sp>
        <p:sp>
          <p:nvSpPr>
            <p:cNvPr id="18" name="_s2060"/>
            <p:cNvSpPr>
              <a:spLocks noChangeArrowheads="1"/>
            </p:cNvSpPr>
            <p:nvPr/>
          </p:nvSpPr>
          <p:spPr bwMode="auto">
            <a:xfrm>
              <a:off x="9914" y="14654"/>
              <a:ext cx="2876" cy="1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A</a:t>
              </a:r>
              <a:r>
                <a:rPr kumimoji="0" lang="en-GB" altLang="en-US" sz="1400" b="1" i="0" u="none" strike="noStrike" cap="none" normalizeH="0" baseline="0" dirty="0">
                  <a:ln>
                    <a:noFill/>
                  </a:ln>
                  <a:solidFill>
                    <a:srgbClr val="514338"/>
                  </a:solidFill>
                  <a:effectLst/>
                  <a:latin typeface="Arial" charset="0"/>
                </a:rPr>
                <a:t>nti-</a:t>
              </a:r>
              <a:r>
                <a:rPr kumimoji="0" lang="en-GB" altLang="en-US" sz="1400" b="1" i="0" u="none" strike="noStrike" cap="none" normalizeH="0" baseline="0" dirty="0" err="1">
                  <a:ln>
                    <a:noFill/>
                  </a:ln>
                  <a:solidFill>
                    <a:srgbClr val="514338"/>
                  </a:solidFill>
                  <a:effectLst/>
                  <a:latin typeface="Arial" charset="0"/>
                </a:rPr>
                <a:t>pestplan</a:t>
              </a:r>
              <a:endParaRPr kumimoji="0" lang="en-GB" altLang="en-US" sz="1400" b="1" i="0" u="none" strike="noStrike" cap="none" normalizeH="0" baseline="0" dirty="0">
                <a:ln>
                  <a:noFill/>
                </a:ln>
                <a:solidFill>
                  <a:srgbClr val="514338"/>
                </a:solidFill>
                <a:effectLst/>
                <a:latin typeface="Arial" charset="0"/>
              </a:endParaRPr>
            </a:p>
          </p:txBody>
        </p:sp>
        <p:sp>
          <p:nvSpPr>
            <p:cNvPr id="19" name="_s2061"/>
            <p:cNvSpPr>
              <a:spLocks noChangeArrowheads="1"/>
            </p:cNvSpPr>
            <p:nvPr/>
          </p:nvSpPr>
          <p:spPr bwMode="auto">
            <a:xfrm>
              <a:off x="2969" y="15076"/>
              <a:ext cx="3011"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err="1">
                  <a:solidFill>
                    <a:srgbClr val="514338"/>
                  </a:solidFill>
                </a:rPr>
                <a:t>Verminderingvan</a:t>
              </a:r>
              <a:r>
                <a:rPr lang="en-GB" altLang="en-US" sz="1400" b="1" dirty="0">
                  <a:solidFill>
                    <a:srgbClr val="514338"/>
                  </a:solidFill>
                </a:rPr>
                <a:t> </a:t>
              </a:r>
              <a:r>
                <a:rPr lang="en-GB" altLang="en-US" sz="1400" b="1" dirty="0" err="1">
                  <a:solidFill>
                    <a:srgbClr val="514338"/>
                  </a:solidFill>
                </a:rPr>
                <a:t>pesten</a:t>
              </a:r>
              <a:r>
                <a:rPr lang="en-GB" altLang="en-US" sz="1400" b="1" dirty="0">
                  <a:solidFill>
                    <a:srgbClr val="514338"/>
                  </a:solidFill>
                </a:rPr>
                <a:t> van leerlingen</a:t>
              </a:r>
              <a:endParaRPr kumimoji="0" lang="en-GB" altLang="en-US" sz="1400" b="0" i="0" u="none" strike="noStrike" cap="none" normalizeH="0" baseline="0" dirty="0">
                <a:ln>
                  <a:noFill/>
                </a:ln>
                <a:solidFill>
                  <a:srgbClr val="514338"/>
                </a:solidFill>
                <a:effectLst/>
                <a:latin typeface="Arial" charset="0"/>
              </a:endParaRPr>
            </a:p>
          </p:txBody>
        </p:sp>
        <p:sp>
          <p:nvSpPr>
            <p:cNvPr id="20" name="AutoShape 15"/>
            <p:cNvSpPr>
              <a:spLocks noChangeArrowheads="1"/>
            </p:cNvSpPr>
            <p:nvPr/>
          </p:nvSpPr>
          <p:spPr bwMode="auto">
            <a:xfrm>
              <a:off x="7512" y="12549"/>
              <a:ext cx="2460" cy="4073"/>
            </a:xfrm>
            <a:prstGeom prst="curvedLeftArrow">
              <a:avLst>
                <a:gd name="adj1" fmla="val 33114"/>
                <a:gd name="adj2" fmla="val 66228"/>
                <a:gd name="adj3" fmla="val 33333"/>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03508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Wat is </a:t>
            </a:r>
            <a:r>
              <a:rPr lang="en-GB" dirty="0" err="1">
                <a:solidFill>
                  <a:srgbClr val="FF0000"/>
                </a:solidFill>
              </a:rPr>
              <a:t>pesten</a:t>
            </a:r>
            <a:r>
              <a:rPr lang="en-GB" dirty="0">
                <a:solidFill>
                  <a:srgbClr val="FF0000"/>
                </a:solidFill>
              </a:rPr>
              <a:t>?</a:t>
            </a:r>
          </a:p>
        </p:txBody>
      </p:sp>
      <p:sp>
        <p:nvSpPr>
          <p:cNvPr id="3" name="Content Placeholder 2"/>
          <p:cNvSpPr>
            <a:spLocks noGrp="1"/>
          </p:cNvSpPr>
          <p:nvPr>
            <p:ph idx="1"/>
          </p:nvPr>
        </p:nvSpPr>
        <p:spPr>
          <a:xfrm>
            <a:off x="457200" y="1600200"/>
            <a:ext cx="8229600" cy="4277072"/>
          </a:xfrm>
        </p:spPr>
        <p:txBody>
          <a:bodyPr>
            <a:normAutofit fontScale="85000" lnSpcReduction="20000"/>
          </a:bodyPr>
          <a:lstStyle/>
          <a:p>
            <a:r>
              <a:rPr lang="nl-NL" dirty="0"/>
              <a:t>Is pesten noodzakelijkerwijs fysiek? Is geweld noodzakelijkerwijs fysiek?</a:t>
            </a:r>
          </a:p>
          <a:p>
            <a:r>
              <a:rPr lang="nl-NL" dirty="0"/>
              <a:t>Is geweld noodzakelijkerwijs tegen een persoon?</a:t>
            </a:r>
          </a:p>
          <a:p>
            <a:r>
              <a:rPr lang="nl-NL" dirty="0"/>
              <a:t>Moet pesten schade veroorzaken of dreigen dit gewoon te doen?</a:t>
            </a:r>
          </a:p>
          <a:p>
            <a:r>
              <a:rPr lang="nl-NL" dirty="0"/>
              <a:t>Kan een gewelddadige actie acceptabel zijn?</a:t>
            </a:r>
          </a:p>
          <a:p>
            <a:r>
              <a:rPr lang="nl-NL" dirty="0"/>
              <a:t>Moet geweld door een persoon worden gedaan of kan het onpersoonlijk door een organisatie worden gedaan?</a:t>
            </a:r>
          </a:p>
          <a:p>
            <a:r>
              <a:rPr lang="nl-NL" dirty="0"/>
              <a:t>Hoe ernstig moet schade zijn voordat we zeggen dat het geweld is?</a:t>
            </a:r>
            <a:endParaRPr lang="en-GB" kern="0" dirty="0">
              <a:solidFill>
                <a:schemeClr val="accent5">
                  <a:lumMod val="75000"/>
                </a:schemeClr>
              </a:solidFill>
              <a:latin typeface="Arial"/>
            </a:endParaRPr>
          </a:p>
          <a:p>
            <a:pPr marL="0" lvl="0" indent="0">
              <a:buNone/>
            </a:pPr>
            <a:endParaRPr lang="en-GB" kern="0" dirty="0">
              <a:solidFill>
                <a:schemeClr val="accent5">
                  <a:lumMod val="75000"/>
                </a:schemeClr>
              </a:solidFill>
              <a:latin typeface="Arial"/>
            </a:endParaRPr>
          </a:p>
          <a:p>
            <a:endParaRPr lang="en-GB" dirty="0"/>
          </a:p>
        </p:txBody>
      </p:sp>
    </p:spTree>
    <p:extLst>
      <p:ext uri="{BB962C8B-B14F-4D97-AF65-F5344CB8AC3E}">
        <p14:creationId xmlns:p14="http://schemas.microsoft.com/office/powerpoint/2010/main" val="3089316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0000"/>
                </a:solidFill>
              </a:rPr>
              <a:t>Geweld-Pesten</a:t>
            </a:r>
            <a:endParaRPr lang="el-GR" dirty="0">
              <a:solidFill>
                <a:srgbClr val="FF0000"/>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700808"/>
            <a:ext cx="324036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31245" y="2276872"/>
            <a:ext cx="2088232" cy="338554"/>
          </a:xfrm>
          <a:prstGeom prst="rect">
            <a:avLst/>
          </a:prstGeom>
          <a:noFill/>
        </p:spPr>
        <p:txBody>
          <a:bodyPr wrap="square" rtlCol="0">
            <a:spAutoFit/>
          </a:bodyPr>
          <a:lstStyle/>
          <a:p>
            <a:r>
              <a:rPr lang="en-US" sz="1600" dirty="0" err="1"/>
              <a:t>Geweld</a:t>
            </a:r>
            <a:r>
              <a:rPr lang="en-US" sz="1600" dirty="0"/>
              <a:t> op school</a:t>
            </a:r>
            <a:endParaRPr lang="el-GR" sz="1600" dirty="0"/>
          </a:p>
        </p:txBody>
      </p:sp>
      <p:sp>
        <p:nvSpPr>
          <p:cNvPr id="6" name="9 - Έλλειψη"/>
          <p:cNvSpPr/>
          <p:nvPr/>
        </p:nvSpPr>
        <p:spPr bwMode="auto">
          <a:xfrm>
            <a:off x="2266745" y="3501008"/>
            <a:ext cx="1632298" cy="720080"/>
          </a:xfrm>
          <a:prstGeom prst="ellipse">
            <a:avLst/>
          </a:prstGeom>
          <a:solidFill>
            <a:srgbClr val="008EC8"/>
          </a:solidFill>
          <a:ln w="9525" cap="flat" cmpd="sng" algn="ctr">
            <a:solidFill>
              <a:schemeClr val="tx1"/>
            </a:solidFill>
            <a:prstDash val="solid"/>
            <a:round/>
            <a:headEnd type="none" w="med" len="med"/>
            <a:tailEnd type="none" w="med" len="med"/>
          </a:ln>
          <a:effectLst/>
        </p:spPr>
        <p:txBody>
          <a:bodyPr/>
          <a:lstStyle/>
          <a:p>
            <a:pPr defTabSz="1090613">
              <a:defRPr/>
            </a:pPr>
            <a:r>
              <a:rPr lang="en-US" sz="1600" dirty="0" err="1">
                <a:solidFill>
                  <a:schemeClr val="accent2">
                    <a:lumMod val="50000"/>
                  </a:schemeClr>
                </a:solidFill>
              </a:rPr>
              <a:t>Pesten</a:t>
            </a:r>
            <a:endParaRPr lang="el-GR" sz="1600" dirty="0">
              <a:solidFill>
                <a:schemeClr val="accent2">
                  <a:lumMod val="50000"/>
                </a:schemeClr>
              </a:solidFill>
            </a:endParaRPr>
          </a:p>
        </p:txBody>
      </p:sp>
      <p:sp>
        <p:nvSpPr>
          <p:cNvPr id="7" name="Oval 15"/>
          <p:cNvSpPr>
            <a:spLocks noChangeArrowheads="1"/>
          </p:cNvSpPr>
          <p:nvPr/>
        </p:nvSpPr>
        <p:spPr bwMode="auto">
          <a:xfrm>
            <a:off x="5673725" y="1866900"/>
            <a:ext cx="1994619" cy="1490092"/>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har char="•"/>
              <a:defRPr sz="3800">
                <a:solidFill>
                  <a:schemeClr val="tx1"/>
                </a:solidFill>
                <a:latin typeface="Arial" charset="0"/>
                <a:cs typeface="Arial" charset="0"/>
              </a:defRPr>
            </a:lvl1pPr>
            <a:lvl2pPr marL="742950" indent="-285750" eaLnBrk="0" hangingPunct="0">
              <a:spcBef>
                <a:spcPct val="20000"/>
              </a:spcBef>
              <a:buChar char="–"/>
              <a:defRPr sz="3300">
                <a:solidFill>
                  <a:schemeClr val="tx1"/>
                </a:solidFill>
                <a:latin typeface="Arial" charset="0"/>
                <a:cs typeface="Arial" charset="0"/>
              </a:defRPr>
            </a:lvl2pPr>
            <a:lvl3pPr marL="1143000" indent="-228600" eaLnBrk="0" hangingPunct="0">
              <a:spcBef>
                <a:spcPct val="20000"/>
              </a:spcBef>
              <a:buChar char="•"/>
              <a:defRPr sz="2900">
                <a:solidFill>
                  <a:schemeClr val="tx1"/>
                </a:solidFill>
                <a:latin typeface="Arial" charset="0"/>
                <a:cs typeface="Arial" charset="0"/>
              </a:defRPr>
            </a:lvl3pPr>
            <a:lvl4pPr marL="1600200" indent="-228600" eaLnBrk="0" hangingPunct="0">
              <a:spcBef>
                <a:spcPct val="20000"/>
              </a:spcBef>
              <a:buChar char="–"/>
              <a:defRPr sz="2400">
                <a:solidFill>
                  <a:schemeClr val="tx1"/>
                </a:solidFill>
                <a:latin typeface="Arial" charset="0"/>
                <a:cs typeface="Arial" charset="0"/>
              </a:defRPr>
            </a:lvl4pPr>
            <a:lvl5pPr marL="2057400" indent="-228600" eaLnBrk="0" hangingPunct="0">
              <a:spcBef>
                <a:spcPct val="20000"/>
              </a:spcBef>
              <a:buChar char="»"/>
              <a:defRPr sz="2400">
                <a:solidFill>
                  <a:schemeClr val="tx1"/>
                </a:solidFill>
                <a:latin typeface="Arial" charset="0"/>
                <a:cs typeface="Arial" charset="0"/>
              </a:defRPr>
            </a:lvl5pPr>
            <a:lvl6pPr marL="2514600" indent="-228600" eaLnBrk="0" fontAlgn="base" hangingPunct="0">
              <a:spcBef>
                <a:spcPct val="20000"/>
              </a:spcBef>
              <a:spcAft>
                <a:spcPct val="0"/>
              </a:spcAft>
              <a:buChar char="»"/>
              <a:defRPr sz="2400">
                <a:solidFill>
                  <a:schemeClr val="tx1"/>
                </a:solidFill>
                <a:latin typeface="Arial" charset="0"/>
                <a:cs typeface="Arial" charset="0"/>
              </a:defRPr>
            </a:lvl6pPr>
            <a:lvl7pPr marL="2971800" indent="-228600" eaLnBrk="0" fontAlgn="base" hangingPunct="0">
              <a:spcBef>
                <a:spcPct val="20000"/>
              </a:spcBef>
              <a:spcAft>
                <a:spcPct val="0"/>
              </a:spcAft>
              <a:buChar char="»"/>
              <a:defRPr sz="2400">
                <a:solidFill>
                  <a:schemeClr val="tx1"/>
                </a:solidFill>
                <a:latin typeface="Arial" charset="0"/>
                <a:cs typeface="Arial" charset="0"/>
              </a:defRPr>
            </a:lvl7pPr>
            <a:lvl8pPr marL="3429000" indent="-228600" eaLnBrk="0" fontAlgn="base" hangingPunct="0">
              <a:spcBef>
                <a:spcPct val="20000"/>
              </a:spcBef>
              <a:spcAft>
                <a:spcPct val="0"/>
              </a:spcAft>
              <a:buChar char="»"/>
              <a:defRPr sz="2400">
                <a:solidFill>
                  <a:schemeClr val="tx1"/>
                </a:solidFill>
                <a:latin typeface="Arial" charset="0"/>
                <a:cs typeface="Arial" charset="0"/>
              </a:defRPr>
            </a:lvl8pPr>
            <a:lvl9pPr marL="3886200" indent="-228600" eaLnBrk="0" fontAlgn="base" hangingPunct="0">
              <a:spcBef>
                <a:spcPct val="20000"/>
              </a:spcBef>
              <a:spcAft>
                <a:spcPct val="0"/>
              </a:spcAft>
              <a:buChar char="»"/>
              <a:defRPr sz="2400">
                <a:solidFill>
                  <a:schemeClr val="tx1"/>
                </a:solidFill>
                <a:latin typeface="Arial" charset="0"/>
                <a:cs typeface="Arial" charset="0"/>
              </a:defRPr>
            </a:lvl9pPr>
          </a:lstStyle>
          <a:p>
            <a:pPr eaLnBrk="1" hangingPunct="1">
              <a:spcBef>
                <a:spcPct val="0"/>
              </a:spcBef>
              <a:buFontTx/>
              <a:buNone/>
            </a:pPr>
            <a:r>
              <a:rPr lang="en-US" altLang="el-GR" sz="1600" dirty="0"/>
              <a:t>Conflict/</a:t>
            </a:r>
            <a:r>
              <a:rPr lang="en-US" altLang="el-GR" sz="1600" dirty="0" err="1"/>
              <a:t>Plagen</a:t>
            </a:r>
            <a:endParaRPr lang="el-GR" altLang="el-GR" sz="1600" dirty="0"/>
          </a:p>
        </p:txBody>
      </p:sp>
    </p:spTree>
    <p:extLst>
      <p:ext uri="{BB962C8B-B14F-4D97-AF65-F5344CB8AC3E}">
        <p14:creationId xmlns:p14="http://schemas.microsoft.com/office/powerpoint/2010/main" val="8297496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3872</Words>
  <Application>Microsoft Office PowerPoint</Application>
  <PresentationFormat>Diavoorstelling (4:3)</PresentationFormat>
  <Paragraphs>338</Paragraphs>
  <Slides>53</Slides>
  <Notes>15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53</vt:i4>
      </vt:variant>
    </vt:vector>
  </HeadingPairs>
  <TitlesOfParts>
    <vt:vector size="56" baseType="lpstr">
      <vt:lpstr>Arial</vt:lpstr>
      <vt:lpstr>Calibri</vt:lpstr>
      <vt:lpstr>Default Design</vt:lpstr>
      <vt:lpstr>De anti-pest strategie Personeelsworkshop</vt:lpstr>
      <vt:lpstr>Zet hier de naam van de school</vt:lpstr>
      <vt:lpstr>INTRODUCTIE</vt:lpstr>
      <vt:lpstr>Doelen van de workshop</vt:lpstr>
      <vt:lpstr>Verwachtingen en zorgen</vt:lpstr>
      <vt:lpstr>Leerresultaten voor de workshop</vt:lpstr>
      <vt:lpstr>De cyclus van verbetering van anti-pestbeleid</vt:lpstr>
      <vt:lpstr>Wat is pesten?</vt:lpstr>
      <vt:lpstr>Geweld-Pesten</vt:lpstr>
      <vt:lpstr>Wat is pesten?</vt:lpstr>
      <vt:lpstr>Soorten pesten</vt:lpstr>
      <vt:lpstr>Samen Leven</vt:lpstr>
      <vt:lpstr>Samen Leven</vt:lpstr>
      <vt:lpstr>Zorgwekkende gewelddadige activiteiten</vt:lpstr>
      <vt:lpstr>Als een anti-pest programma succesvol is…</vt:lpstr>
      <vt:lpstr>DE ZELFEVALUATIE BEGELEIDEN</vt:lpstr>
      <vt:lpstr>PowerPoint-presentatie</vt:lpstr>
      <vt:lpstr>Communicatie en betrokkenheid</vt:lpstr>
      <vt:lpstr>VOORBEREIDEN VAN DE LEERLINGENVISITATIE</vt:lpstr>
      <vt:lpstr>PowerPoint-presentatie</vt:lpstr>
      <vt:lpstr>    </vt:lpstr>
      <vt:lpstr>Het beste uit leerlingen halen</vt:lpstr>
      <vt:lpstr>Voordelen van een leerlingenvisitatie</vt:lpstr>
      <vt:lpstr>PowerPoint-presentatie</vt:lpstr>
      <vt:lpstr>LEIDERSCHAP</vt:lpstr>
      <vt:lpstr>Leiders die het schoolklimaat beïnvloeden</vt:lpstr>
      <vt:lpstr>Leiders: emotionele intelligentie</vt:lpstr>
      <vt:lpstr>Algemene leiderschapsvaardigheden</vt:lpstr>
      <vt:lpstr>Leiderschap kan worden gedelegeerd</vt:lpstr>
      <vt:lpstr>Leiderschap om pesten en geweld te verminderen</vt:lpstr>
      <vt:lpstr>Dwang </vt:lpstr>
      <vt:lpstr>Autoritair</vt:lpstr>
      <vt:lpstr>Collegiaal</vt:lpstr>
      <vt:lpstr>Democratisch</vt:lpstr>
      <vt:lpstr>Temporiseren</vt:lpstr>
      <vt:lpstr>Coachend</vt:lpstr>
      <vt:lpstr>Samenvatting leiderschapstijlen</vt:lpstr>
      <vt:lpstr>Factoren die het schoolklimaat beïnvloeden</vt:lpstr>
      <vt:lpstr>RESULTATEN PRESENTEREN</vt:lpstr>
      <vt:lpstr>Waarom enquêtes, een leerlingenvisitatie en aanbevelingen door docenten?</vt:lpstr>
      <vt:lpstr>Belangrijkste enquêteresultaten</vt:lpstr>
      <vt:lpstr>Belangrijkste aanbevelingen door leerlingen</vt:lpstr>
      <vt:lpstr>Effectieve elementen anti-pestbeleid</vt:lpstr>
      <vt:lpstr>Hoe ziet een modelschool eruit?</vt:lpstr>
      <vt:lpstr>Een positieve nadruk</vt:lpstr>
      <vt:lpstr>Aanbevelingen ontwikkelen</vt:lpstr>
      <vt:lpstr>Actieplan voorbereiden</vt:lpstr>
      <vt:lpstr>Actie planning</vt:lpstr>
      <vt:lpstr>Actieplan schrijven Wat? Hoe? Wanneer? Wie? </vt:lpstr>
      <vt:lpstr>Het wonder is geschiedt</vt:lpstr>
      <vt:lpstr>Case studies</vt:lpstr>
      <vt:lpstr>Aanbevelingen personeel</vt:lpstr>
      <vt:lpstr>Communiceren en monitoren anti-pestbeleid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dc:creator>
  <cp:lastModifiedBy>Peter Dankmeijer</cp:lastModifiedBy>
  <cp:revision>90</cp:revision>
  <dcterms:created xsi:type="dcterms:W3CDTF">2013-09-23T14:36:38Z</dcterms:created>
  <dcterms:modified xsi:type="dcterms:W3CDTF">2020-04-27T16:22:48Z</dcterms:modified>
</cp:coreProperties>
</file>