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308" r:id="rId3"/>
    <p:sldId id="319" r:id="rId4"/>
    <p:sldId id="258" r:id="rId5"/>
    <p:sldId id="259" r:id="rId6"/>
    <p:sldId id="307" r:id="rId7"/>
    <p:sldId id="272" r:id="rId8"/>
    <p:sldId id="262" r:id="rId9"/>
    <p:sldId id="318" r:id="rId10"/>
    <p:sldId id="328" r:id="rId11"/>
    <p:sldId id="317" r:id="rId12"/>
    <p:sldId id="263" r:id="rId13"/>
    <p:sldId id="269" r:id="rId14"/>
    <p:sldId id="277" r:id="rId15"/>
    <p:sldId id="295" r:id="rId16"/>
    <p:sldId id="327" r:id="rId17"/>
    <p:sldId id="283" r:id="rId18"/>
    <p:sldId id="291" r:id="rId19"/>
    <p:sldId id="321" r:id="rId20"/>
    <p:sldId id="288" r:id="rId21"/>
    <p:sldId id="310" r:id="rId22"/>
    <p:sldId id="290" r:id="rId23"/>
    <p:sldId id="273" r:id="rId24"/>
    <p:sldId id="274" r:id="rId25"/>
    <p:sldId id="320" r:id="rId26"/>
    <p:sldId id="266" r:id="rId27"/>
    <p:sldId id="296" r:id="rId28"/>
    <p:sldId id="297" r:id="rId29"/>
    <p:sldId id="298" r:id="rId30"/>
    <p:sldId id="299" r:id="rId31"/>
    <p:sldId id="300" r:id="rId32"/>
    <p:sldId id="301" r:id="rId33"/>
    <p:sldId id="302" r:id="rId34"/>
    <p:sldId id="303" r:id="rId35"/>
    <p:sldId id="304" r:id="rId36"/>
    <p:sldId id="305" r:id="rId37"/>
    <p:sldId id="306" r:id="rId38"/>
    <p:sldId id="309" r:id="rId39"/>
    <p:sldId id="322" r:id="rId40"/>
    <p:sldId id="271" r:id="rId41"/>
    <p:sldId id="323" r:id="rId42"/>
    <p:sldId id="324" r:id="rId43"/>
    <p:sldId id="316" r:id="rId44"/>
    <p:sldId id="275" r:id="rId45"/>
    <p:sldId id="278" r:id="rId46"/>
    <p:sldId id="326" r:id="rId47"/>
    <p:sldId id="292" r:id="rId48"/>
    <p:sldId id="293" r:id="rId49"/>
    <p:sldId id="294" r:id="rId50"/>
    <p:sldId id="312" r:id="rId51"/>
    <p:sldId id="311" r:id="rId52"/>
    <p:sldId id="325" r:id="rId53"/>
    <p:sldId id="315" r:id="rId54"/>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notesViewPr>
    <p:cSldViewPr showGuides="1">
      <p:cViewPr varScale="1">
        <p:scale>
          <a:sx n="49" d="100"/>
          <a:sy n="49" d="100"/>
        </p:scale>
        <p:origin x="2668"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FC2DF1-48DA-4997-82E7-DC8D996BF408}" type="datetimeFigureOut">
              <a:rPr lang="es-ES" smtClean="0"/>
              <a:t>22/04/2020</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EC6F43-C947-49ED-99DA-25B47C189D05}" type="slidenum">
              <a:rPr lang="es-ES" smtClean="0"/>
              <a:t>‹nr.›</a:t>
            </a:fld>
            <a:endParaRPr lang="es-ES"/>
          </a:p>
        </p:txBody>
      </p:sp>
    </p:spTree>
    <p:extLst>
      <p:ext uri="{BB962C8B-B14F-4D97-AF65-F5344CB8AC3E}">
        <p14:creationId xmlns:p14="http://schemas.microsoft.com/office/powerpoint/2010/main" val="1995188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8875" cy="3727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D49E0F-B123-5D4A-961C-D66BEE4691F2}" type="slidenum">
              <a:rPr lang="en-US" smtClean="0"/>
              <a:t>1</a:t>
            </a:fld>
            <a:endParaRPr lang="en-US" dirty="0"/>
          </a:p>
        </p:txBody>
      </p:sp>
    </p:spTree>
    <p:extLst>
      <p:ext uri="{BB962C8B-B14F-4D97-AF65-F5344CB8AC3E}">
        <p14:creationId xmlns:p14="http://schemas.microsoft.com/office/powerpoint/2010/main" val="468093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4177727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473888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3153022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40</a:t>
            </a:fld>
            <a:endParaRPr lang="en-GB">
              <a:solidFill>
                <a:prstClr val="black"/>
              </a:solidFill>
            </a:endParaRPr>
          </a:p>
        </p:txBody>
      </p:sp>
    </p:spTree>
    <p:extLst>
      <p:ext uri="{BB962C8B-B14F-4D97-AF65-F5344CB8AC3E}">
        <p14:creationId xmlns:p14="http://schemas.microsoft.com/office/powerpoint/2010/main" val="1056483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45</a:t>
            </a:fld>
            <a:endParaRPr lang="en-GB">
              <a:solidFill>
                <a:prstClr val="black"/>
              </a:solidFill>
            </a:endParaRPr>
          </a:p>
        </p:txBody>
      </p:sp>
    </p:spTree>
    <p:extLst>
      <p:ext uri="{BB962C8B-B14F-4D97-AF65-F5344CB8AC3E}">
        <p14:creationId xmlns:p14="http://schemas.microsoft.com/office/powerpoint/2010/main" val="2787598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48</a:t>
            </a:fld>
            <a:endParaRPr lang="en-GB">
              <a:solidFill>
                <a:prstClr val="black"/>
              </a:solidFill>
            </a:endParaRPr>
          </a:p>
        </p:txBody>
      </p:sp>
    </p:spTree>
    <p:extLst>
      <p:ext uri="{BB962C8B-B14F-4D97-AF65-F5344CB8AC3E}">
        <p14:creationId xmlns:p14="http://schemas.microsoft.com/office/powerpoint/2010/main" val="994349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4" name="Slide Number Placeholder 3"/>
          <p:cNvSpPr>
            <a:spLocks noGrp="1"/>
          </p:cNvSpPr>
          <p:nvPr>
            <p:ph type="sldNum" sz="quarter" idx="5"/>
          </p:nvPr>
        </p:nvSpPr>
        <p:spPr/>
        <p:txBody>
          <a:bodyPr/>
          <a:lstStyle/>
          <a:p>
            <a:pPr>
              <a:defRPr/>
            </a:pPr>
            <a:fld id="{5BA90471-BAED-4C67-855D-D55B4069B209}"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4" name="Slide Number Placeholder 3"/>
          <p:cNvSpPr>
            <a:spLocks noGrp="1"/>
          </p:cNvSpPr>
          <p:nvPr>
            <p:ph type="sldNum" sz="quarter" idx="5"/>
          </p:nvPr>
        </p:nvSpPr>
        <p:spPr/>
        <p:txBody>
          <a:bodyPr/>
          <a:lstStyle/>
          <a:p>
            <a:pPr>
              <a:defRPr/>
            </a:pPr>
            <a:fld id="{AF85CE14-C7F6-414C-854B-BB42A388A857}"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dirty="0"/>
          </a:p>
        </p:txBody>
      </p:sp>
      <p:sp>
        <p:nvSpPr>
          <p:cNvPr id="4" name="Slide Number Placeholder 3"/>
          <p:cNvSpPr>
            <a:spLocks noGrp="1"/>
          </p:cNvSpPr>
          <p:nvPr>
            <p:ph type="sldNum" sz="quarter" idx="5"/>
          </p:nvPr>
        </p:nvSpPr>
        <p:spPr/>
        <p:txBody>
          <a:bodyPr/>
          <a:lstStyle/>
          <a:p>
            <a:pPr>
              <a:defRPr/>
            </a:pPr>
            <a:fld id="{9E5E5457-8789-47A6-91E1-16FF556F3F4F}"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School</a:t>
            </a:r>
            <a:r>
              <a:rPr lang="en-US" baseline="0" dirty="0"/>
              <a:t> violence </a:t>
            </a:r>
            <a:r>
              <a:rPr lang="en-US" dirty="0"/>
              <a:t>can occur in school or on the way to or from school.</a:t>
            </a:r>
          </a:p>
          <a:p>
            <a:endParaRPr lang="en-US" dirty="0"/>
          </a:p>
          <a:p>
            <a:r>
              <a:rPr lang="en-US" dirty="0"/>
              <a:t>Teasing usually involves two or more friends who act together in a way that seems fun to all the people involved. Often they tease each other equally, but it never involves physical or emotional abuse. </a:t>
            </a:r>
          </a:p>
          <a:p>
            <a:endParaRPr lang="en-US" dirty="0"/>
          </a:p>
          <a:p>
            <a:r>
              <a:rPr lang="en-US" sz="1200" dirty="0"/>
              <a:t>Bullying should not be equated with aggression or violence; not all aggression or violence involves bullying, and not all bullying involves aggression or violence.</a:t>
            </a:r>
            <a:endParaRPr lang="en-US" dirty="0"/>
          </a:p>
          <a:p>
            <a:endParaRPr lang="en-US" dirty="0"/>
          </a:p>
          <a:p>
            <a:endParaRPr lang="el-GR"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9</a:t>
            </a:fld>
            <a:endParaRPr lang="es-ES"/>
          </a:p>
        </p:txBody>
      </p:sp>
    </p:spTree>
    <p:extLst>
      <p:ext uri="{BB962C8B-B14F-4D97-AF65-F5344CB8AC3E}">
        <p14:creationId xmlns:p14="http://schemas.microsoft.com/office/powerpoint/2010/main" val="688266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Bullying at School: What We Know and What We Can Do (</a:t>
            </a:r>
            <a:r>
              <a:rPr lang="en-US" dirty="0" err="1"/>
              <a:t>Olweus</a:t>
            </a:r>
            <a:r>
              <a:rPr lang="en-US" dirty="0"/>
              <a:t>, 1993)</a:t>
            </a:r>
            <a:endParaRPr lang="en-US" baseline="0" dirty="0"/>
          </a:p>
          <a:p>
            <a:endParaRPr lang="en-US" baseline="0" dirty="0"/>
          </a:p>
          <a:p>
            <a:endParaRPr lang="en-US" baseline="0"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10</a:t>
            </a:fld>
            <a:endParaRPr lang="es-ES"/>
          </a:p>
        </p:txBody>
      </p:sp>
    </p:spTree>
    <p:extLst>
      <p:ext uri="{BB962C8B-B14F-4D97-AF65-F5344CB8AC3E}">
        <p14:creationId xmlns:p14="http://schemas.microsoft.com/office/powerpoint/2010/main" val="4055532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11</a:t>
            </a:fld>
            <a:endParaRPr lang="es-ES"/>
          </a:p>
        </p:txBody>
      </p:sp>
    </p:spTree>
    <p:extLst>
      <p:ext uri="{BB962C8B-B14F-4D97-AF65-F5344CB8AC3E}">
        <p14:creationId xmlns:p14="http://schemas.microsoft.com/office/powerpoint/2010/main" val="2904527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545558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4152274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dirty="0"/>
              <a:t>Κάντε κλικ για να επεξεργαστείτε τον υπότιτλο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b="1">
                <a:solidFill>
                  <a:schemeClr val="bg1">
                    <a:lumMod val="50000"/>
                  </a:schemeClr>
                </a:solidFill>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C9986A44-4CD5-44C5-8FF0-6334457A58D4}" type="slidenum">
              <a:rPr lang="el-GR" altLang="el-GR"/>
              <a:pPr>
                <a:defRPr/>
              </a:pPr>
              <a:t>‹nr.›</a:t>
            </a:fld>
            <a:endParaRPr lang="el-GR" altLang="el-GR"/>
          </a:p>
        </p:txBody>
      </p:sp>
    </p:spTree>
    <p:extLst>
      <p:ext uri="{BB962C8B-B14F-4D97-AF65-F5344CB8AC3E}">
        <p14:creationId xmlns:p14="http://schemas.microsoft.com/office/powerpoint/2010/main" val="3160863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47A97324-FBC7-479F-B096-FC6CB116C699}" type="slidenum">
              <a:rPr lang="el-GR" altLang="el-GR"/>
              <a:pPr>
                <a:defRPr/>
              </a:pPr>
              <a:t>‹nr.›</a:t>
            </a:fld>
            <a:endParaRPr lang="el-GR" altLang="el-GR"/>
          </a:p>
        </p:txBody>
      </p:sp>
    </p:spTree>
    <p:extLst>
      <p:ext uri="{BB962C8B-B14F-4D97-AF65-F5344CB8AC3E}">
        <p14:creationId xmlns:p14="http://schemas.microsoft.com/office/powerpoint/2010/main" val="294354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48CCEC1E-7D5C-4EC1-B3CC-4946F4459596}" type="slidenum">
              <a:rPr lang="el-GR" altLang="el-GR"/>
              <a:pPr>
                <a:defRPr/>
              </a:pPr>
              <a:t>‹nr.›</a:t>
            </a:fld>
            <a:endParaRPr lang="el-GR" altLang="el-GR"/>
          </a:p>
        </p:txBody>
      </p:sp>
    </p:spTree>
    <p:extLst>
      <p:ext uri="{BB962C8B-B14F-4D97-AF65-F5344CB8AC3E}">
        <p14:creationId xmlns:p14="http://schemas.microsoft.com/office/powerpoint/2010/main" val="3802248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6400800" cy="1651992"/>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685800" y="2348880"/>
            <a:ext cx="7848600" cy="990600"/>
          </a:xfrm>
        </p:spPr>
        <p:txBody>
          <a:bodyPr>
            <a:normAutofit/>
          </a:bodyPr>
          <a:lstStyle>
            <a:lvl1pPr algn="ctr">
              <a:defRPr sz="3600">
                <a:solidFill>
                  <a:schemeClr val="tx2">
                    <a:lumMod val="75000"/>
                  </a:schemeClr>
                </a:solidFill>
                <a:effectLst>
                  <a:outerShdw blurRad="38100" dist="38100" dir="2700000" algn="tl">
                    <a:srgbClr val="000000">
                      <a:alpha val="43137"/>
                    </a:srgbClr>
                  </a:outerShdw>
                </a:effectLst>
              </a:defRPr>
            </a:lvl1pPr>
          </a:lstStyle>
          <a:p>
            <a:r>
              <a:rPr lang="en-US" dirty="0"/>
              <a:t>Click to edit Master title style</a:t>
            </a:r>
            <a:endParaRPr lang="en-GB" dirty="0"/>
          </a:p>
        </p:txBody>
      </p:sp>
      <p:sp>
        <p:nvSpPr>
          <p:cNvPr id="17" name="Slide Number Placeholder 16"/>
          <p:cNvSpPr>
            <a:spLocks noGrp="1"/>
          </p:cNvSpPr>
          <p:nvPr>
            <p:ph type="sldNum" sz="quarter" idx="12"/>
          </p:nvPr>
        </p:nvSpPr>
        <p:spPr/>
        <p:txBody>
          <a:bodyPr/>
          <a:lstStyle>
            <a:lvl1pPr>
              <a:defRPr baseline="0">
                <a:solidFill>
                  <a:schemeClr val="bg1"/>
                </a:solidFill>
              </a:defRPr>
            </a:lvl1pPr>
          </a:lstStyle>
          <a:p>
            <a:fld id="{BE59AD3B-C553-416B-9EC4-58F446CA8969}" type="slidenum">
              <a:rPr lang="en-GB" smtClean="0"/>
              <a:pPr/>
              <a:t>‹nr.›</a:t>
            </a:fld>
            <a:endParaRPr lang="en-GB" dirty="0"/>
          </a:p>
        </p:txBody>
      </p:sp>
    </p:spTree>
    <p:extLst>
      <p:ext uri="{BB962C8B-B14F-4D97-AF65-F5344CB8AC3E}">
        <p14:creationId xmlns:p14="http://schemas.microsoft.com/office/powerpoint/2010/main" val="213404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709A6007-54BB-4860-85EC-EF800EB3D0E9}" type="slidenum">
              <a:rPr lang="el-GR" altLang="el-GR"/>
              <a:pPr>
                <a:defRPr/>
              </a:pPr>
              <a:t>‹nr.›</a:t>
            </a:fld>
            <a:endParaRPr lang="el-GR" altLang="el-GR"/>
          </a:p>
        </p:txBody>
      </p:sp>
    </p:spTree>
    <p:extLst>
      <p:ext uri="{BB962C8B-B14F-4D97-AF65-F5344CB8AC3E}">
        <p14:creationId xmlns:p14="http://schemas.microsoft.com/office/powerpoint/2010/main" val="3026231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1E59658A-B979-449B-A6AE-E54B35BE257E}" type="slidenum">
              <a:rPr lang="el-GR" altLang="el-GR"/>
              <a:pPr>
                <a:defRPr/>
              </a:pPr>
              <a:t>‹nr.›</a:t>
            </a:fld>
            <a:endParaRPr lang="el-GR" altLang="el-GR"/>
          </a:p>
        </p:txBody>
      </p:sp>
      <p:pic>
        <p:nvPicPr>
          <p:cNvPr id="7" name="Afbeelding 6">
            <a:extLst>
              <a:ext uri="{FF2B5EF4-FFF2-40B4-BE49-F238E27FC236}">
                <a16:creationId xmlns:a16="http://schemas.microsoft.com/office/drawing/2014/main" id="{3561FAD0-90AD-4EE5-A7DC-34840C8F9085}"/>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424640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0E7D8D81-822D-498D-94E0-22F38BB62B9C}" type="slidenum">
              <a:rPr lang="el-GR" altLang="el-GR"/>
              <a:pPr>
                <a:defRPr/>
              </a:pPr>
              <a:t>‹nr.›</a:t>
            </a:fld>
            <a:endParaRPr lang="el-GR" altLang="el-GR"/>
          </a:p>
        </p:txBody>
      </p:sp>
    </p:spTree>
    <p:extLst>
      <p:ext uri="{BB962C8B-B14F-4D97-AF65-F5344CB8AC3E}">
        <p14:creationId xmlns:p14="http://schemas.microsoft.com/office/powerpoint/2010/main" val="3214764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9" name="Rectangle 6"/>
          <p:cNvSpPr>
            <a:spLocks noGrp="1" noChangeArrowheads="1"/>
          </p:cNvSpPr>
          <p:nvPr>
            <p:ph type="sldNum" sz="quarter" idx="12"/>
          </p:nvPr>
        </p:nvSpPr>
        <p:spPr>
          <a:ln/>
        </p:spPr>
        <p:txBody>
          <a:bodyPr/>
          <a:lstStyle>
            <a:lvl1pPr>
              <a:defRPr/>
            </a:lvl1pPr>
          </a:lstStyle>
          <a:p>
            <a:pPr>
              <a:defRPr/>
            </a:pPr>
            <a:fld id="{1AD58DD0-234D-4B81-B689-6A74D75CCB30}" type="slidenum">
              <a:rPr lang="el-GR" altLang="el-GR"/>
              <a:pPr>
                <a:defRPr/>
              </a:pPr>
              <a:t>‹nr.›</a:t>
            </a:fld>
            <a:endParaRPr lang="el-GR" altLang="el-GR"/>
          </a:p>
        </p:txBody>
      </p:sp>
    </p:spTree>
    <p:extLst>
      <p:ext uri="{BB962C8B-B14F-4D97-AF65-F5344CB8AC3E}">
        <p14:creationId xmlns:p14="http://schemas.microsoft.com/office/powerpoint/2010/main" val="73340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5" name="Rectangle 6"/>
          <p:cNvSpPr>
            <a:spLocks noGrp="1" noChangeArrowheads="1"/>
          </p:cNvSpPr>
          <p:nvPr>
            <p:ph type="sldNum" sz="quarter" idx="12"/>
          </p:nvPr>
        </p:nvSpPr>
        <p:spPr>
          <a:ln/>
        </p:spPr>
        <p:txBody>
          <a:bodyPr/>
          <a:lstStyle>
            <a:lvl1pPr>
              <a:defRPr/>
            </a:lvl1pPr>
          </a:lstStyle>
          <a:p>
            <a:pPr>
              <a:defRPr/>
            </a:pPr>
            <a:fld id="{ACA688A9-3EEB-40B5-99B4-56A7703015E9}" type="slidenum">
              <a:rPr lang="el-GR" altLang="el-GR"/>
              <a:pPr>
                <a:defRPr/>
              </a:pPr>
              <a:t>‹nr.›</a:t>
            </a:fld>
            <a:endParaRPr lang="el-GR" altLang="el-GR"/>
          </a:p>
        </p:txBody>
      </p:sp>
      <p:pic>
        <p:nvPicPr>
          <p:cNvPr id="6" name="Afbeelding 5">
            <a:extLst>
              <a:ext uri="{FF2B5EF4-FFF2-40B4-BE49-F238E27FC236}">
                <a16:creationId xmlns:a16="http://schemas.microsoft.com/office/drawing/2014/main" id="{CDD8A99E-0E86-407B-9E67-E9CFE169DABE}"/>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1808248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4" name="Rectangle 6"/>
          <p:cNvSpPr>
            <a:spLocks noGrp="1" noChangeArrowheads="1"/>
          </p:cNvSpPr>
          <p:nvPr>
            <p:ph type="sldNum" sz="quarter" idx="12"/>
          </p:nvPr>
        </p:nvSpPr>
        <p:spPr>
          <a:ln/>
        </p:spPr>
        <p:txBody>
          <a:bodyPr/>
          <a:lstStyle>
            <a:lvl1pPr>
              <a:defRPr/>
            </a:lvl1pPr>
          </a:lstStyle>
          <a:p>
            <a:pPr>
              <a:defRPr/>
            </a:pPr>
            <a:fld id="{38387BDD-8A65-45D1-AEE3-DB887E063C9D}" type="slidenum">
              <a:rPr lang="el-GR" altLang="el-GR"/>
              <a:pPr>
                <a:defRPr/>
              </a:pPr>
              <a:t>‹nr.›</a:t>
            </a:fld>
            <a:endParaRPr lang="el-GR" altLang="el-GR"/>
          </a:p>
        </p:txBody>
      </p:sp>
    </p:spTree>
    <p:extLst>
      <p:ext uri="{BB962C8B-B14F-4D97-AF65-F5344CB8AC3E}">
        <p14:creationId xmlns:p14="http://schemas.microsoft.com/office/powerpoint/2010/main" val="175996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7EFC6B6A-3E69-4DF3-9014-2D4FF8AF7A6F}" type="slidenum">
              <a:rPr lang="el-GR" altLang="el-GR"/>
              <a:pPr>
                <a:defRPr/>
              </a:pPr>
              <a:t>‹nr.›</a:t>
            </a:fld>
            <a:endParaRPr lang="el-GR" altLang="el-GR"/>
          </a:p>
        </p:txBody>
      </p:sp>
    </p:spTree>
    <p:extLst>
      <p:ext uri="{BB962C8B-B14F-4D97-AF65-F5344CB8AC3E}">
        <p14:creationId xmlns:p14="http://schemas.microsoft.com/office/powerpoint/2010/main" val="4009814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b="0"/>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C136BC86-CC07-4E3D-9B22-20BDE479715D}" type="slidenum">
              <a:rPr lang="el-GR" altLang="el-GR"/>
              <a:pPr>
                <a:defRPr/>
              </a:pPr>
              <a:t>‹nr.›</a:t>
            </a:fld>
            <a:endParaRPr lang="el-GR" altLang="el-GR"/>
          </a:p>
        </p:txBody>
      </p:sp>
    </p:spTree>
    <p:extLst>
      <p:ext uri="{BB962C8B-B14F-4D97-AF65-F5344CB8AC3E}">
        <p14:creationId xmlns:p14="http://schemas.microsoft.com/office/powerpoint/2010/main" val="19765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Click to edit Master text styles</a:t>
            </a:r>
          </a:p>
          <a:p>
            <a:pPr lvl="1"/>
            <a:r>
              <a:rPr lang="el-GR" altLang="el-GR"/>
              <a:t>Second level</a:t>
            </a:r>
          </a:p>
          <a:p>
            <a:pPr lvl="2"/>
            <a:r>
              <a:rPr lang="el-GR" altLang="el-GR"/>
              <a:t>Third level</a:t>
            </a:r>
          </a:p>
          <a:p>
            <a:pPr lvl="3"/>
            <a:r>
              <a:rPr lang="el-GR" altLang="el-GR"/>
              <a:t>Fourth level</a:t>
            </a:r>
          </a:p>
          <a:p>
            <a:pPr lvl="4"/>
            <a:r>
              <a:rPr lang="el-GR" altLang="el-GR"/>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1">
                <a:solidFill>
                  <a:schemeClr val="bg1">
                    <a:lumMod val="50000"/>
                  </a:schemeClr>
                </a:solidFill>
                <a:latin typeface="Arial" charset="0"/>
                <a:cs typeface="Arial" charset="0"/>
              </a:defRPr>
            </a:lvl1pPr>
          </a:lstStyle>
          <a:p>
            <a:pPr>
              <a:defRPr/>
            </a:pPr>
            <a:endParaRPr lang="el-GR"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AA4590F-B28C-47F1-B13E-890E22439DD9}" type="slidenum">
              <a:rPr lang="el-GR" altLang="el-GR"/>
              <a:pPr>
                <a:defRPr/>
              </a:pPr>
              <a:t>‹nr.›</a:t>
            </a:fld>
            <a:endParaRPr lang="el-GR" altLang="el-GR" dirty="0"/>
          </a:p>
        </p:txBody>
      </p:sp>
      <p:pic>
        <p:nvPicPr>
          <p:cNvPr id="3" name="Imagen 2">
            <a:extLst>
              <a:ext uri="{FF2B5EF4-FFF2-40B4-BE49-F238E27FC236}">
                <a16:creationId xmlns:a16="http://schemas.microsoft.com/office/drawing/2014/main" id="{4B12A6F4-DFA2-4267-966F-44C174EED15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732240" y="84138"/>
            <a:ext cx="2316480" cy="762000"/>
          </a:xfrm>
          <a:prstGeom prst="rect">
            <a:avLst/>
          </a:prstGeom>
        </p:spPr>
      </p:pic>
      <p:pic>
        <p:nvPicPr>
          <p:cNvPr id="12" name="Imagen 11" descr="Imagen que contiene señal&#10;&#10;Descripción generada automáticamente">
            <a:extLst>
              <a:ext uri="{FF2B5EF4-FFF2-40B4-BE49-F238E27FC236}">
                <a16:creationId xmlns:a16="http://schemas.microsoft.com/office/drawing/2014/main" id="{C5FD0B2E-6535-45EC-9240-85836B3C5025}"/>
              </a:ext>
            </a:extLst>
          </p:cNvPr>
          <p:cNvPicPr/>
          <p:nvPr userDrawn="1"/>
        </p:nvPicPr>
        <p:blipFill>
          <a:blip r:embed="rId16" cstate="print">
            <a:extLst>
              <a:ext uri="{28A0092B-C50C-407E-A947-70E740481C1C}">
                <a14:useLocalDpi xmlns:a14="http://schemas.microsoft.com/office/drawing/2010/main" val="0"/>
              </a:ext>
            </a:extLst>
          </a:blip>
          <a:stretch>
            <a:fillRect/>
          </a:stretch>
        </p:blipFill>
        <p:spPr>
          <a:xfrm>
            <a:off x="4001275" y="6126163"/>
            <a:ext cx="786749" cy="632836"/>
          </a:xfrm>
          <a:prstGeom prst="rect">
            <a:avLst/>
          </a:prstGeom>
        </p:spPr>
      </p:pic>
      <p:pic>
        <p:nvPicPr>
          <p:cNvPr id="4" name="Afbeelding 3">
            <a:extLst>
              <a:ext uri="{FF2B5EF4-FFF2-40B4-BE49-F238E27FC236}">
                <a16:creationId xmlns:a16="http://schemas.microsoft.com/office/drawing/2014/main" id="{D16D80F5-01B3-438F-AB00-DAB7C93C6201}"/>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099720" y="6200974"/>
            <a:ext cx="1691680" cy="48321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755576" y="3424638"/>
            <a:ext cx="8062664" cy="1651992"/>
          </a:xfrm>
        </p:spPr>
        <p:txBody>
          <a:bodyPr/>
          <a:lstStyle/>
          <a:p>
            <a:pPr lvl="0" algn="l"/>
            <a:r>
              <a:rPr lang="en-GB" sz="2800" i="1" kern="0" dirty="0"/>
              <a:t>“I object to violence because when it appears to do good, the good is only temporary; the evil it does is permanent.</a:t>
            </a:r>
            <a:r>
              <a:rPr lang="en-GB" i="1" kern="0" dirty="0"/>
              <a:t>”	</a:t>
            </a:r>
            <a:r>
              <a:rPr lang="en-GB" sz="2400" kern="0" dirty="0"/>
              <a:t>Mahatma Gandhi</a:t>
            </a:r>
            <a:endParaRPr lang="en-GB" sz="2400" dirty="0"/>
          </a:p>
          <a:p>
            <a:endParaRPr lang="en-GB" dirty="0"/>
          </a:p>
        </p:txBody>
      </p:sp>
      <p:sp>
        <p:nvSpPr>
          <p:cNvPr id="2" name="Title 1"/>
          <p:cNvSpPr>
            <a:spLocks noGrp="1"/>
          </p:cNvSpPr>
          <p:nvPr>
            <p:ph type="title"/>
          </p:nvPr>
        </p:nvSpPr>
        <p:spPr>
          <a:xfrm>
            <a:off x="755576" y="1412776"/>
            <a:ext cx="7848600" cy="1512168"/>
          </a:xfrm>
        </p:spPr>
        <p:txBody>
          <a:bodyPr>
            <a:normAutofit fontScale="90000"/>
          </a:bodyPr>
          <a:lstStyle/>
          <a:p>
            <a:r>
              <a:rPr lang="en-GB" sz="5400" b="1" dirty="0">
                <a:solidFill>
                  <a:srgbClr val="FF0000"/>
                </a:solidFill>
                <a:effectLst/>
              </a:rPr>
              <a:t>Antibullying Strategy </a:t>
            </a:r>
            <a:br>
              <a:rPr lang="en-GB" sz="4400" b="1" dirty="0">
                <a:solidFill>
                  <a:srgbClr val="FF0000"/>
                </a:solidFill>
                <a:effectLst/>
              </a:rPr>
            </a:br>
            <a:r>
              <a:rPr lang="en-GB" sz="4400" b="1" dirty="0">
                <a:solidFill>
                  <a:srgbClr val="FF0000"/>
                </a:solidFill>
                <a:effectLst/>
              </a:rPr>
              <a:t>Staff workshop</a:t>
            </a:r>
          </a:p>
        </p:txBody>
      </p:sp>
    </p:spTree>
    <p:extLst>
      <p:ext uri="{BB962C8B-B14F-4D97-AF65-F5344CB8AC3E}">
        <p14:creationId xmlns:p14="http://schemas.microsoft.com/office/powerpoint/2010/main" val="1443500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rgbClr val="FF0000"/>
                </a:solidFill>
              </a:rPr>
              <a:t>What is bullying?</a:t>
            </a:r>
            <a:endParaRPr lang="el-GR" dirty="0">
              <a:solidFill>
                <a:srgbClr val="FF0000"/>
              </a:solidFill>
            </a:endParaRPr>
          </a:p>
        </p:txBody>
      </p:sp>
      <p:sp>
        <p:nvSpPr>
          <p:cNvPr id="4" name="TextBox 3"/>
          <p:cNvSpPr txBox="1"/>
          <p:nvPr/>
        </p:nvSpPr>
        <p:spPr>
          <a:xfrm>
            <a:off x="457200" y="1628800"/>
            <a:ext cx="3970785" cy="3323987"/>
          </a:xfrm>
          <a:prstGeom prst="rect">
            <a:avLst/>
          </a:prstGeom>
          <a:noFill/>
        </p:spPr>
        <p:txBody>
          <a:bodyPr wrap="square" rtlCol="0">
            <a:spAutoFit/>
          </a:bodyPr>
          <a:lstStyle/>
          <a:p>
            <a:r>
              <a:rPr lang="en-US" sz="2400" dirty="0">
                <a:latin typeface="+mn-lt"/>
              </a:rPr>
              <a:t>“A student is bullied when he or she is exposed,  repeatedly and over time, to negative actions on the part of one or more other students and he or she has difficulty defending himself or herself.” (Olweus, 1993) </a:t>
            </a:r>
          </a:p>
          <a:p>
            <a:endParaRPr lang="el-GR" dirty="0"/>
          </a:p>
        </p:txBody>
      </p:sp>
      <p:sp>
        <p:nvSpPr>
          <p:cNvPr id="5" name="TextBox 4"/>
          <p:cNvSpPr txBox="1"/>
          <p:nvPr/>
        </p:nvSpPr>
        <p:spPr>
          <a:xfrm>
            <a:off x="899592" y="4965584"/>
            <a:ext cx="7476522" cy="923330"/>
          </a:xfrm>
          <a:prstGeom prst="rect">
            <a:avLst/>
          </a:prstGeom>
          <a:noFill/>
        </p:spPr>
        <p:txBody>
          <a:bodyPr wrap="square" rtlCol="0">
            <a:spAutoFit/>
          </a:bodyPr>
          <a:lstStyle/>
          <a:p>
            <a:r>
              <a:rPr lang="en-US" b="1" i="1" dirty="0">
                <a:latin typeface="+mn-lt"/>
              </a:rPr>
              <a:t>Negative action</a:t>
            </a:r>
            <a:r>
              <a:rPr lang="en-US" b="1" dirty="0">
                <a:latin typeface="+mn-lt"/>
              </a:rPr>
              <a:t>: when someone intentionally inflicts, or attempts to inflict, injury or discomfort upon another (aggressive behavior).</a:t>
            </a:r>
          </a:p>
          <a:p>
            <a:endParaRPr lang="el-GR" dirty="0"/>
          </a:p>
        </p:txBody>
      </p:sp>
      <p:sp>
        <p:nvSpPr>
          <p:cNvPr id="6" name="TextBox 5"/>
          <p:cNvSpPr txBox="1"/>
          <p:nvPr/>
        </p:nvSpPr>
        <p:spPr>
          <a:xfrm>
            <a:off x="4948540" y="1628800"/>
            <a:ext cx="3995689" cy="3323987"/>
          </a:xfrm>
          <a:prstGeom prst="rect">
            <a:avLst/>
          </a:prstGeom>
          <a:noFill/>
        </p:spPr>
        <p:txBody>
          <a:bodyPr wrap="square" rtlCol="0">
            <a:spAutoFit/>
          </a:bodyPr>
          <a:lstStyle/>
          <a:p>
            <a:r>
              <a:rPr lang="en-US" sz="2400" dirty="0">
                <a:latin typeface="+mn-lt"/>
              </a:rPr>
              <a:t>There are 3 key criteria in order an action to be identified as bullying: </a:t>
            </a:r>
          </a:p>
          <a:p>
            <a:endParaRPr lang="en-US" sz="2400" dirty="0">
              <a:latin typeface="+mn-lt"/>
            </a:endParaRPr>
          </a:p>
          <a:p>
            <a:pPr marL="342900" indent="-342900">
              <a:buFont typeface="Arial" panose="020B0604020202020204" pitchFamily="34" charset="0"/>
              <a:buChar char="•"/>
            </a:pPr>
            <a:r>
              <a:rPr lang="en-US" sz="2400" dirty="0">
                <a:latin typeface="+mn-lt"/>
              </a:rPr>
              <a:t>intentional harm-doing</a:t>
            </a:r>
          </a:p>
          <a:p>
            <a:pPr marL="342900" indent="-342900">
              <a:buFont typeface="Arial" panose="020B0604020202020204" pitchFamily="34" charset="0"/>
              <a:buChar char="•"/>
            </a:pPr>
            <a:r>
              <a:rPr lang="en-US" sz="2400" dirty="0">
                <a:latin typeface="+mn-lt"/>
              </a:rPr>
              <a:t>repetition</a:t>
            </a:r>
          </a:p>
          <a:p>
            <a:pPr marL="342900" indent="-342900">
              <a:buFont typeface="Arial" panose="020B0604020202020204" pitchFamily="34" charset="0"/>
              <a:buChar char="•"/>
            </a:pPr>
            <a:r>
              <a:rPr lang="en-US" sz="2400" dirty="0">
                <a:latin typeface="+mn-lt"/>
              </a:rPr>
              <a:t>imbalance of actual or perceived power implied</a:t>
            </a:r>
          </a:p>
          <a:p>
            <a:endParaRPr lang="el-GR" dirty="0"/>
          </a:p>
        </p:txBody>
      </p:sp>
    </p:spTree>
    <p:extLst>
      <p:ext uri="{BB962C8B-B14F-4D97-AF65-F5344CB8AC3E}">
        <p14:creationId xmlns:p14="http://schemas.microsoft.com/office/powerpoint/2010/main" val="3123310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0"/>
            <a:ext cx="8229600" cy="1143000"/>
          </a:xfrm>
        </p:spPr>
        <p:txBody>
          <a:bodyPr/>
          <a:lstStyle/>
          <a:p>
            <a:r>
              <a:rPr lang="en-US" dirty="0">
                <a:solidFill>
                  <a:srgbClr val="FF0000"/>
                </a:solidFill>
              </a:rPr>
              <a:t>Types of bullying?</a:t>
            </a:r>
            <a:endParaRPr lang="el-GR" dirty="0">
              <a:solidFill>
                <a:srgbClr val="FF0000"/>
              </a:solidFill>
            </a:endParaRPr>
          </a:p>
        </p:txBody>
      </p:sp>
      <p:sp>
        <p:nvSpPr>
          <p:cNvPr id="3" name="Θέση περιεχομένου 2"/>
          <p:cNvSpPr>
            <a:spLocks noGrp="1"/>
          </p:cNvSpPr>
          <p:nvPr>
            <p:ph idx="1"/>
          </p:nvPr>
        </p:nvSpPr>
        <p:spPr>
          <a:xfrm>
            <a:off x="467544" y="1340768"/>
            <a:ext cx="8517632" cy="4525963"/>
          </a:xfrm>
        </p:spPr>
        <p:txBody>
          <a:bodyPr/>
          <a:lstStyle/>
          <a:p>
            <a:pPr marL="0" indent="0">
              <a:buNone/>
            </a:pPr>
            <a:r>
              <a:rPr lang="en-US" sz="2000" dirty="0"/>
              <a:t>Bullying can take several forms</a:t>
            </a:r>
            <a:r>
              <a:rPr lang="en-US" sz="1800" dirty="0"/>
              <a:t>: </a:t>
            </a:r>
          </a:p>
          <a:p>
            <a:pPr marL="0" indent="0">
              <a:buNone/>
            </a:pPr>
            <a:endParaRPr lang="en-US" sz="900" dirty="0"/>
          </a:p>
          <a:p>
            <a:r>
              <a:rPr lang="en-US" sz="1900" dirty="0"/>
              <a:t>Verbal bullying (name- calling, derogatory comments)</a:t>
            </a:r>
          </a:p>
          <a:p>
            <a:r>
              <a:rPr lang="en-US" sz="1900" dirty="0"/>
              <a:t>Physical bullying (hitting, kicking, punching, spitting)</a:t>
            </a:r>
          </a:p>
          <a:p>
            <a:r>
              <a:rPr lang="en-US" sz="1900" dirty="0"/>
              <a:t>Cyber- bullying (via Internet, mobile phone)</a:t>
            </a:r>
          </a:p>
          <a:p>
            <a:r>
              <a:rPr lang="en-US" sz="1900" dirty="0"/>
              <a:t>Racial bullying</a:t>
            </a:r>
          </a:p>
          <a:p>
            <a:r>
              <a:rPr lang="en-US" sz="1900" dirty="0"/>
              <a:t>Sexual bullying </a:t>
            </a:r>
          </a:p>
          <a:p>
            <a:r>
              <a:rPr lang="en-US" sz="1900" dirty="0"/>
              <a:t>Threatening or forcing someone to do things that he or she doesn’t want</a:t>
            </a:r>
            <a:br>
              <a:rPr lang="en-US" sz="1900" dirty="0"/>
            </a:br>
            <a:r>
              <a:rPr lang="en-US" sz="1900" dirty="0"/>
              <a:t>Social exclusion or isolation</a:t>
            </a:r>
          </a:p>
          <a:p>
            <a:r>
              <a:rPr lang="en-US" sz="1900" dirty="0"/>
              <a:t>Telling lies and spreading false rumors</a:t>
            </a:r>
          </a:p>
          <a:p>
            <a:r>
              <a:rPr lang="en-US" sz="1900" dirty="0"/>
              <a:t>Having money or personal property taken or damaged</a:t>
            </a:r>
          </a:p>
          <a:p>
            <a:r>
              <a:rPr lang="en-US" sz="1900" dirty="0"/>
              <a:t>Being threatened or being forced to do things by students who bully</a:t>
            </a:r>
            <a:br>
              <a:rPr lang="en-US" sz="1600" dirty="0"/>
            </a:br>
            <a:endParaRPr lang="el-GR" sz="1600" dirty="0"/>
          </a:p>
        </p:txBody>
      </p:sp>
    </p:spTree>
    <p:extLst>
      <p:ext uri="{BB962C8B-B14F-4D97-AF65-F5344CB8AC3E}">
        <p14:creationId xmlns:p14="http://schemas.microsoft.com/office/powerpoint/2010/main" val="2537013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a:solidFill>
                  <a:srgbClr val="FF0000"/>
                </a:solidFill>
              </a:rPr>
              <a:t>Convivencia</a:t>
            </a:r>
          </a:p>
        </p:txBody>
      </p:sp>
      <p:sp>
        <p:nvSpPr>
          <p:cNvPr id="3" name="Content Placeholder 2"/>
          <p:cNvSpPr>
            <a:spLocks noGrp="1"/>
          </p:cNvSpPr>
          <p:nvPr>
            <p:ph idx="1"/>
          </p:nvPr>
        </p:nvSpPr>
        <p:spPr/>
        <p:txBody>
          <a:bodyPr>
            <a:normAutofit lnSpcReduction="10000"/>
          </a:bodyPr>
          <a:lstStyle/>
          <a:p>
            <a:pPr marL="0" indent="0">
              <a:buNone/>
            </a:pPr>
            <a:r>
              <a:rPr lang="en-GB" altLang="en-US" i="1" dirty="0">
                <a:solidFill>
                  <a:schemeClr val="tx2"/>
                </a:solidFill>
              </a:rPr>
              <a:t>“Non-violence is not a garment to be put on and off at will. Its seat is in the heart, and it must be an inseparable part of our being”</a:t>
            </a:r>
          </a:p>
          <a:p>
            <a:pPr marL="0" indent="0" algn="r">
              <a:buNone/>
            </a:pPr>
            <a:r>
              <a:rPr lang="en-GB" altLang="en-US" dirty="0">
                <a:solidFill>
                  <a:schemeClr val="accent5">
                    <a:lumMod val="75000"/>
                  </a:schemeClr>
                </a:solidFill>
              </a:rPr>
              <a:t>Mahatma Ghandi</a:t>
            </a:r>
          </a:p>
          <a:p>
            <a:pPr marL="0" indent="0">
              <a:buNone/>
            </a:pPr>
            <a:r>
              <a:rPr lang="en-GB" altLang="en-US" i="1" dirty="0">
                <a:solidFill>
                  <a:schemeClr val="tx2"/>
                </a:solidFill>
              </a:rPr>
              <a:t>“Non-violence means avoiding not only external physical violence but also internal violence of spirit. You not only refuse to shoot a man, but you refuse to hate him” </a:t>
            </a:r>
          </a:p>
          <a:p>
            <a:pPr marL="0" indent="0" algn="r">
              <a:buNone/>
            </a:pPr>
            <a:r>
              <a:rPr lang="en-GB" altLang="en-US" dirty="0">
                <a:solidFill>
                  <a:schemeClr val="accent5">
                    <a:lumMod val="75000"/>
                  </a:schemeClr>
                </a:solidFill>
              </a:rPr>
              <a:t>Martin Luther King Jr</a:t>
            </a:r>
            <a:r>
              <a:rPr lang="en-GB" altLang="en-US" dirty="0">
                <a:solidFill>
                  <a:srgbClr val="EBDB85"/>
                </a:solidFill>
              </a:rPr>
              <a:t>.</a:t>
            </a:r>
          </a:p>
          <a:p>
            <a:pPr marL="0" indent="0">
              <a:buNone/>
            </a:pPr>
            <a:endParaRPr lang="en-GB" dirty="0">
              <a:solidFill>
                <a:schemeClr val="accent5">
                  <a:lumMod val="75000"/>
                </a:schemeClr>
              </a:solidFill>
            </a:endParaRPr>
          </a:p>
        </p:txBody>
      </p:sp>
    </p:spTree>
    <p:extLst>
      <p:ext uri="{BB962C8B-B14F-4D97-AF65-F5344CB8AC3E}">
        <p14:creationId xmlns:p14="http://schemas.microsoft.com/office/powerpoint/2010/main" val="1973073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a:solidFill>
                  <a:srgbClr val="FF0000"/>
                </a:solidFill>
              </a:rPr>
              <a:t>Convivencia</a:t>
            </a:r>
          </a:p>
        </p:txBody>
      </p:sp>
      <p:sp>
        <p:nvSpPr>
          <p:cNvPr id="3" name="Content Placeholder 2"/>
          <p:cNvSpPr>
            <a:spLocks noGrp="1"/>
          </p:cNvSpPr>
          <p:nvPr>
            <p:ph idx="1"/>
          </p:nvPr>
        </p:nvSpPr>
        <p:spPr>
          <a:xfrm>
            <a:off x="395536" y="1947317"/>
            <a:ext cx="8229600" cy="4876800"/>
          </a:xfrm>
        </p:spPr>
        <p:txBody>
          <a:bodyPr/>
          <a:lstStyle/>
          <a:p>
            <a:pPr marL="0" indent="0">
              <a:buNone/>
            </a:pPr>
            <a:r>
              <a:rPr lang="en-GB" dirty="0" err="1">
                <a:solidFill>
                  <a:schemeClr val="tx2"/>
                </a:solidFill>
              </a:rPr>
              <a:t>Convivençia</a:t>
            </a:r>
            <a:r>
              <a:rPr lang="en-GB" dirty="0">
                <a:solidFill>
                  <a:schemeClr val="tx2"/>
                </a:solidFill>
              </a:rPr>
              <a:t> is a Spanish word meaning</a:t>
            </a:r>
          </a:p>
          <a:p>
            <a:pPr marL="0" indent="0" algn="ctr">
              <a:buNone/>
            </a:pPr>
            <a:endParaRPr lang="en-GB" dirty="0"/>
          </a:p>
          <a:p>
            <a:pPr marL="0" indent="0" algn="ctr">
              <a:buNone/>
            </a:pPr>
            <a:r>
              <a:rPr lang="en-GB" b="1" dirty="0"/>
              <a:t>“living together in harmony”</a:t>
            </a:r>
          </a:p>
          <a:p>
            <a:pPr marL="0" indent="0" algn="ctr">
              <a:buNone/>
            </a:pPr>
            <a:endParaRPr lang="en-GB" b="1" dirty="0"/>
          </a:p>
          <a:p>
            <a:pPr marL="0" indent="0" algn="ctr">
              <a:buNone/>
            </a:pPr>
            <a:r>
              <a:rPr lang="en-GB" dirty="0">
                <a:solidFill>
                  <a:schemeClr val="tx2"/>
                </a:solidFill>
              </a:rPr>
              <a:t>How can we achieve </a:t>
            </a:r>
            <a:r>
              <a:rPr lang="en-GB" dirty="0" err="1">
                <a:solidFill>
                  <a:schemeClr val="tx2"/>
                </a:solidFill>
              </a:rPr>
              <a:t>convivencia</a:t>
            </a:r>
            <a:r>
              <a:rPr lang="en-GB" dirty="0">
                <a:solidFill>
                  <a:schemeClr val="tx2"/>
                </a:solidFill>
              </a:rPr>
              <a:t> in our schools?</a:t>
            </a:r>
          </a:p>
        </p:txBody>
      </p:sp>
    </p:spTree>
    <p:extLst>
      <p:ext uri="{BB962C8B-B14F-4D97-AF65-F5344CB8AC3E}">
        <p14:creationId xmlns:p14="http://schemas.microsoft.com/office/powerpoint/2010/main" val="3593503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71562"/>
          </a:xfrm>
        </p:spPr>
        <p:txBody>
          <a:bodyPr>
            <a:normAutofit fontScale="90000"/>
          </a:bodyPr>
          <a:lstStyle/>
          <a:p>
            <a:pPr algn="ctr"/>
            <a:r>
              <a:rPr lang="en-GB" sz="4000" dirty="0">
                <a:solidFill>
                  <a:srgbClr val="FF0000"/>
                </a:solidFill>
              </a:rPr>
              <a:t>Violent activities that cause us concern</a:t>
            </a:r>
          </a:p>
        </p:txBody>
      </p:sp>
      <p:sp>
        <p:nvSpPr>
          <p:cNvPr id="3" name="Content Placeholder 2"/>
          <p:cNvSpPr>
            <a:spLocks noGrp="1"/>
          </p:cNvSpPr>
          <p:nvPr>
            <p:ph idx="1"/>
          </p:nvPr>
        </p:nvSpPr>
        <p:spPr>
          <a:xfrm>
            <a:off x="457200" y="1600200"/>
            <a:ext cx="8507288" cy="4525963"/>
          </a:xfrm>
        </p:spPr>
        <p:txBody>
          <a:bodyPr/>
          <a:lstStyle/>
          <a:p>
            <a:pPr marL="0" indent="0">
              <a:buNone/>
            </a:pPr>
            <a:r>
              <a:rPr lang="en-GB" sz="2800" dirty="0"/>
              <a:t>Please work in your table groups. You have 15 minutes to list in three columns on a flip chart:</a:t>
            </a:r>
          </a:p>
          <a:p>
            <a:pPr marL="514350" indent="-514350">
              <a:buFont typeface="+mj-lt"/>
              <a:buAutoNum type="arabicPeriod"/>
            </a:pPr>
            <a:r>
              <a:rPr lang="en-GB" sz="2800" dirty="0"/>
              <a:t>The violent activities that cause concern in schools</a:t>
            </a:r>
          </a:p>
          <a:p>
            <a:pPr marL="514350" indent="-514350">
              <a:buFont typeface="+mj-lt"/>
              <a:buAutoNum type="arabicPeriod"/>
            </a:pPr>
            <a:r>
              <a:rPr lang="en-GB" sz="2800" dirty="0"/>
              <a:t>Who initiates them (Students? Staff? Others?)</a:t>
            </a:r>
          </a:p>
          <a:p>
            <a:pPr marL="514350" indent="-514350">
              <a:buFont typeface="+mj-lt"/>
              <a:buAutoNum type="arabicPeriod"/>
            </a:pPr>
            <a:r>
              <a:rPr lang="en-GB" sz="2800" dirty="0"/>
              <a:t>What effect they have on convivençia.</a:t>
            </a:r>
          </a:p>
          <a:p>
            <a:pPr marL="0" indent="0">
              <a:buNone/>
            </a:pPr>
            <a:endParaRPr lang="en-GB" dirty="0"/>
          </a:p>
        </p:txBody>
      </p:sp>
      <p:sp>
        <p:nvSpPr>
          <p:cNvPr id="4" name="Slide Number Placeholder 3"/>
          <p:cNvSpPr>
            <a:spLocks noGrp="1"/>
          </p:cNvSpPr>
          <p:nvPr>
            <p:ph type="sldNum" sz="quarter" idx="12"/>
          </p:nvPr>
        </p:nvSpPr>
        <p:spPr/>
        <p:txBody>
          <a:bodyPr/>
          <a:lstStyle/>
          <a:p>
            <a:pPr>
              <a:defRPr/>
            </a:pPr>
            <a:r>
              <a:rPr lang="en-US" dirty="0"/>
              <a:t>1. </a:t>
            </a:r>
            <a:fld id="{64DDB948-8E47-49F4-B698-8E2E7AC2DF63}" type="slidenum">
              <a:rPr lang="en-US" smtClean="0"/>
              <a:pPr>
                <a:defRPr/>
              </a:pPr>
              <a:t>14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45800858"/>
              </p:ext>
            </p:extLst>
          </p:nvPr>
        </p:nvGraphicFramePr>
        <p:xfrm>
          <a:off x="1115616" y="4581128"/>
          <a:ext cx="7433319" cy="1224136"/>
        </p:xfrm>
        <a:graphic>
          <a:graphicData uri="http://schemas.openxmlformats.org/drawingml/2006/table">
            <a:tbl>
              <a:tblPr firstRow="1" bandRow="1">
                <a:tableStyleId>{5C22544A-7EE6-4342-B048-85BDC9FD1C3A}</a:tableStyleId>
              </a:tblPr>
              <a:tblGrid>
                <a:gridCol w="2477773">
                  <a:extLst>
                    <a:ext uri="{9D8B030D-6E8A-4147-A177-3AD203B41FA5}">
                      <a16:colId xmlns:a16="http://schemas.microsoft.com/office/drawing/2014/main" val="20000"/>
                    </a:ext>
                  </a:extLst>
                </a:gridCol>
                <a:gridCol w="2477773">
                  <a:extLst>
                    <a:ext uri="{9D8B030D-6E8A-4147-A177-3AD203B41FA5}">
                      <a16:colId xmlns:a16="http://schemas.microsoft.com/office/drawing/2014/main" val="20001"/>
                    </a:ext>
                  </a:extLst>
                </a:gridCol>
                <a:gridCol w="2477773">
                  <a:extLst>
                    <a:ext uri="{9D8B030D-6E8A-4147-A177-3AD203B41FA5}">
                      <a16:colId xmlns:a16="http://schemas.microsoft.com/office/drawing/2014/main" val="20002"/>
                    </a:ext>
                  </a:extLst>
                </a:gridCol>
              </a:tblGrid>
              <a:tr h="607328">
                <a:tc>
                  <a:txBody>
                    <a:bodyPr/>
                    <a:lstStyle/>
                    <a:p>
                      <a:r>
                        <a:rPr lang="en-GB" sz="2000" dirty="0">
                          <a:solidFill>
                            <a:schemeClr val="tx1"/>
                          </a:solidFill>
                        </a:rPr>
                        <a:t>Violent activity</a:t>
                      </a:r>
                    </a:p>
                  </a:txBody>
                  <a:tcPr>
                    <a:solidFill>
                      <a:schemeClr val="tx2">
                        <a:lumMod val="60000"/>
                        <a:lumOff val="40000"/>
                      </a:schemeClr>
                    </a:solidFill>
                  </a:tcPr>
                </a:tc>
                <a:tc>
                  <a:txBody>
                    <a:bodyPr/>
                    <a:lstStyle/>
                    <a:p>
                      <a:r>
                        <a:rPr lang="en-GB" sz="2000" dirty="0">
                          <a:solidFill>
                            <a:schemeClr val="tx1"/>
                          </a:solidFill>
                        </a:rPr>
                        <a:t>Initiator</a:t>
                      </a:r>
                    </a:p>
                  </a:txBody>
                  <a:tcPr>
                    <a:solidFill>
                      <a:schemeClr val="tx2">
                        <a:lumMod val="60000"/>
                        <a:lumOff val="40000"/>
                      </a:schemeClr>
                    </a:solidFill>
                  </a:tcPr>
                </a:tc>
                <a:tc>
                  <a:txBody>
                    <a:bodyPr/>
                    <a:lstStyle/>
                    <a:p>
                      <a:r>
                        <a:rPr lang="en-GB" sz="2000" dirty="0">
                          <a:solidFill>
                            <a:schemeClr val="tx1"/>
                          </a:solidFill>
                        </a:rPr>
                        <a:t>Effect on </a:t>
                      </a:r>
                      <a:r>
                        <a:rPr lang="en-GB" sz="2000" dirty="0" err="1">
                          <a:solidFill>
                            <a:schemeClr val="tx1"/>
                          </a:solidFill>
                        </a:rPr>
                        <a:t>convivencia</a:t>
                      </a:r>
                      <a:endParaRPr lang="en-GB" sz="2000" dirty="0">
                        <a:solidFill>
                          <a:schemeClr val="tx1"/>
                        </a:solidFill>
                      </a:endParaRPr>
                    </a:p>
                  </a:txBody>
                  <a:tcPr>
                    <a:solidFill>
                      <a:schemeClr val="tx2">
                        <a:lumMod val="60000"/>
                        <a:lumOff val="40000"/>
                      </a:schemeClr>
                    </a:solidFill>
                  </a:tcPr>
                </a:tc>
                <a:extLst>
                  <a:ext uri="{0D108BD9-81ED-4DB2-BD59-A6C34878D82A}">
                    <a16:rowId xmlns:a16="http://schemas.microsoft.com/office/drawing/2014/main" val="10000"/>
                  </a:ext>
                </a:extLst>
              </a:tr>
              <a:tr h="523096">
                <a:tc>
                  <a:txBody>
                    <a:bodyPr/>
                    <a:lstStyle/>
                    <a:p>
                      <a:endParaRPr lang="en-GB" sz="2000" dirty="0">
                        <a:solidFill>
                          <a:schemeClr val="tx1"/>
                        </a:solidFill>
                      </a:endParaRPr>
                    </a:p>
                  </a:txBody>
                  <a:tcPr>
                    <a:solidFill>
                      <a:schemeClr val="tx2">
                        <a:lumMod val="60000"/>
                        <a:lumOff val="40000"/>
                      </a:schemeClr>
                    </a:solidFill>
                  </a:tcPr>
                </a:tc>
                <a:tc>
                  <a:txBody>
                    <a:bodyPr/>
                    <a:lstStyle/>
                    <a:p>
                      <a:endParaRPr lang="en-GB" sz="2000" dirty="0">
                        <a:solidFill>
                          <a:schemeClr val="tx1"/>
                        </a:solidFill>
                      </a:endParaRPr>
                    </a:p>
                  </a:txBody>
                  <a:tcPr>
                    <a:solidFill>
                      <a:schemeClr val="tx2">
                        <a:lumMod val="60000"/>
                        <a:lumOff val="40000"/>
                      </a:schemeClr>
                    </a:solidFill>
                  </a:tcPr>
                </a:tc>
                <a:tc>
                  <a:txBody>
                    <a:bodyPr/>
                    <a:lstStyle/>
                    <a:p>
                      <a:endParaRPr lang="en-GB" sz="2000" dirty="0">
                        <a:solidFill>
                          <a:schemeClr val="tx1"/>
                        </a:solidFill>
                      </a:endParaRPr>
                    </a:p>
                  </a:txBody>
                  <a:tcPr>
                    <a:solidFill>
                      <a:schemeClr val="tx2">
                        <a:lumMod val="60000"/>
                        <a:lumOff val="40000"/>
                      </a:schemeClr>
                    </a:solidFill>
                  </a:tcPr>
                </a:tc>
                <a:extLst>
                  <a:ext uri="{0D108BD9-81ED-4DB2-BD59-A6C34878D82A}">
                    <a16:rowId xmlns:a16="http://schemas.microsoft.com/office/drawing/2014/main" val="10001"/>
                  </a:ext>
                </a:extLst>
              </a:tr>
            </a:tbl>
          </a:graphicData>
        </a:graphic>
      </p:graphicFrame>
      <p:sp>
        <p:nvSpPr>
          <p:cNvPr id="7" name="CuadroTexto 6">
            <a:extLst>
              <a:ext uri="{FF2B5EF4-FFF2-40B4-BE49-F238E27FC236}">
                <a16:creationId xmlns:a16="http://schemas.microsoft.com/office/drawing/2014/main" id="{86A97660-1755-4FC8-B9F2-066659F8E72F}"/>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GROUP ACTIVITY        15 min</a:t>
            </a:r>
          </a:p>
        </p:txBody>
      </p:sp>
    </p:spTree>
    <p:extLst>
      <p:ext uri="{BB962C8B-B14F-4D97-AF65-F5344CB8AC3E}">
        <p14:creationId xmlns:p14="http://schemas.microsoft.com/office/powerpoint/2010/main" val="1449368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78252B-5C36-4244-90E1-436212B74BD8}"/>
              </a:ext>
            </a:extLst>
          </p:cNvPr>
          <p:cNvSpPr>
            <a:spLocks noGrp="1"/>
          </p:cNvSpPr>
          <p:nvPr>
            <p:ph type="title"/>
          </p:nvPr>
        </p:nvSpPr>
        <p:spPr>
          <a:xfrm>
            <a:off x="251520" y="457827"/>
            <a:ext cx="8229600" cy="1143000"/>
          </a:xfrm>
        </p:spPr>
        <p:txBody>
          <a:bodyPr/>
          <a:lstStyle/>
          <a:p>
            <a:r>
              <a:rPr lang="en-US" sz="2800" b="1" dirty="0">
                <a:solidFill>
                  <a:srgbClr val="FF0000"/>
                </a:solidFill>
              </a:rPr>
              <a:t>If an antibullying </a:t>
            </a:r>
            <a:r>
              <a:rPr lang="en-US" sz="2800" b="1" dirty="0" err="1">
                <a:solidFill>
                  <a:srgbClr val="FF0000"/>
                </a:solidFill>
              </a:rPr>
              <a:t>programme</a:t>
            </a:r>
            <a:r>
              <a:rPr lang="en-US" sz="2800" b="1" dirty="0">
                <a:solidFill>
                  <a:srgbClr val="FF0000"/>
                </a:solidFill>
              </a:rPr>
              <a:t> is to be successful,</a:t>
            </a:r>
            <a:endParaRPr lang="es-ES" sz="2800" b="1" dirty="0">
              <a:solidFill>
                <a:srgbClr val="FF0000"/>
              </a:solidFill>
            </a:endParaRPr>
          </a:p>
        </p:txBody>
      </p:sp>
      <p:sp>
        <p:nvSpPr>
          <p:cNvPr id="3" name="Marcador de contenido 2">
            <a:extLst>
              <a:ext uri="{FF2B5EF4-FFF2-40B4-BE49-F238E27FC236}">
                <a16:creationId xmlns:a16="http://schemas.microsoft.com/office/drawing/2014/main" id="{1CFD91F1-1698-44FE-891E-5F597D1A6206}"/>
              </a:ext>
            </a:extLst>
          </p:cNvPr>
          <p:cNvSpPr>
            <a:spLocks noGrp="1"/>
          </p:cNvSpPr>
          <p:nvPr>
            <p:ph idx="1"/>
          </p:nvPr>
        </p:nvSpPr>
        <p:spPr/>
        <p:txBody>
          <a:bodyPr/>
          <a:lstStyle/>
          <a:p>
            <a:pPr marL="0" indent="0" algn="just">
              <a:buNone/>
            </a:pPr>
            <a:r>
              <a:rPr lang="en-US" sz="2400" dirty="0"/>
              <a:t>it must involve the whole school and everyone in it. It is therefore essential that the school principal is fully committed to it and, before deciding to implement it, understands:</a:t>
            </a:r>
          </a:p>
          <a:p>
            <a:pPr marL="0" indent="0">
              <a:buNone/>
            </a:pPr>
            <a:endParaRPr lang="es-ES" sz="2400" dirty="0"/>
          </a:p>
          <a:p>
            <a:pPr lvl="0"/>
            <a:r>
              <a:rPr lang="en-US" sz="2400" dirty="0"/>
              <a:t>the nature and importance of violence reduction </a:t>
            </a:r>
            <a:endParaRPr lang="es-ES" sz="2400" dirty="0"/>
          </a:p>
          <a:p>
            <a:pPr lvl="0"/>
            <a:r>
              <a:rPr lang="en-US" sz="2400" dirty="0"/>
              <a:t>the benefits that the </a:t>
            </a:r>
            <a:r>
              <a:rPr lang="en-US" sz="2400" dirty="0" err="1"/>
              <a:t>programme</a:t>
            </a:r>
            <a:r>
              <a:rPr lang="en-US" sz="2400" dirty="0"/>
              <a:t> will bring for students, teachers, the school and the wider community</a:t>
            </a:r>
            <a:endParaRPr lang="es-ES" sz="2400" dirty="0"/>
          </a:p>
          <a:p>
            <a:pPr lvl="0"/>
            <a:r>
              <a:rPr lang="en-US" sz="2400" dirty="0"/>
              <a:t>what infrastructure, time and resources will be needed to implement it in the school.</a:t>
            </a:r>
            <a:endParaRPr lang="es-ES" sz="2400" dirty="0"/>
          </a:p>
          <a:p>
            <a:endParaRPr lang="es-ES" dirty="0"/>
          </a:p>
        </p:txBody>
      </p:sp>
    </p:spTree>
    <p:extLst>
      <p:ext uri="{BB962C8B-B14F-4D97-AF65-F5344CB8AC3E}">
        <p14:creationId xmlns:p14="http://schemas.microsoft.com/office/powerpoint/2010/main" val="2413903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2DD4D1-94CD-40A7-B531-2213F7E819B1}"/>
              </a:ext>
            </a:extLst>
          </p:cNvPr>
          <p:cNvSpPr>
            <a:spLocks noGrp="1"/>
          </p:cNvSpPr>
          <p:nvPr>
            <p:ph type="ctrTitle"/>
          </p:nvPr>
        </p:nvSpPr>
        <p:spPr/>
        <p:txBody>
          <a:bodyPr/>
          <a:lstStyle/>
          <a:p>
            <a:r>
              <a:rPr lang="en-US" dirty="0">
                <a:solidFill>
                  <a:srgbClr val="FF0000"/>
                </a:solidFill>
              </a:rPr>
              <a:t>FACILITATING THE SELF-ASSESSMENT</a:t>
            </a:r>
          </a:p>
        </p:txBody>
      </p:sp>
      <p:sp>
        <p:nvSpPr>
          <p:cNvPr id="3" name="Ondertitel 2">
            <a:extLst>
              <a:ext uri="{FF2B5EF4-FFF2-40B4-BE49-F238E27FC236}">
                <a16:creationId xmlns:a16="http://schemas.microsoft.com/office/drawing/2014/main" id="{5B63EB90-4625-4485-B59D-1F87E54224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11210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ext Box 4"/>
          <p:cNvSpPr txBox="1">
            <a:spLocks noGrp="1" noChangeArrowheads="1"/>
          </p:cNvSpPr>
          <p:nvPr>
            <p:ph idx="1"/>
          </p:nvPr>
        </p:nvSpPr>
        <p:spPr>
          <a:xfrm>
            <a:off x="513556" y="1340768"/>
            <a:ext cx="8229600" cy="4536504"/>
          </a:xfrm>
          <a:ln w="0"/>
        </p:spPr>
        <p:txBody>
          <a:bodyPr>
            <a:normAutofit fontScale="85000" lnSpcReduction="20000"/>
          </a:bodyPr>
          <a:lstStyle/>
          <a:p>
            <a:pPr marL="0" indent="0" eaLnBrk="1" hangingPunct="1">
              <a:lnSpc>
                <a:spcPct val="90000"/>
              </a:lnSpc>
              <a:buFontTx/>
              <a:buNone/>
              <a:defRPr/>
            </a:pPr>
            <a:endParaRPr lang="en-GB" sz="2200" dirty="0"/>
          </a:p>
          <a:p>
            <a:pPr marL="0" indent="0" eaLnBrk="1" hangingPunct="1">
              <a:lnSpc>
                <a:spcPct val="90000"/>
              </a:lnSpc>
              <a:buFontTx/>
              <a:buNone/>
              <a:defRPr/>
            </a:pPr>
            <a:r>
              <a:rPr lang="en-GB" sz="3000" dirty="0"/>
              <a:t>I</a:t>
            </a:r>
            <a:r>
              <a:rPr lang="en-GB" sz="2800" dirty="0"/>
              <a:t>n your table group, please discuss :</a:t>
            </a:r>
          </a:p>
          <a:p>
            <a:pPr marL="0" indent="0" eaLnBrk="1" hangingPunct="1">
              <a:lnSpc>
                <a:spcPct val="90000"/>
              </a:lnSpc>
              <a:buFontTx/>
              <a:buNone/>
              <a:defRPr/>
            </a:pPr>
            <a:endParaRPr lang="en-GB" sz="2800" dirty="0"/>
          </a:p>
          <a:p>
            <a:pPr marL="355600" indent="-355600">
              <a:lnSpc>
                <a:spcPct val="110000"/>
              </a:lnSpc>
              <a:spcBef>
                <a:spcPts val="600"/>
              </a:spcBef>
              <a:buNone/>
              <a:defRPr/>
            </a:pPr>
            <a:r>
              <a:rPr lang="en-GB" sz="2800" dirty="0">
                <a:solidFill>
                  <a:schemeClr val="tx2"/>
                </a:solidFill>
              </a:rPr>
              <a:t>1. To gain the maximum benefit from the self-assessment procedure, what should a school organiser do to prepare the students, staff, school leadership team, parents/carers and members of the local community before starting to implement a change?</a:t>
            </a:r>
          </a:p>
          <a:p>
            <a:pPr eaLnBrk="1" hangingPunct="1">
              <a:lnSpc>
                <a:spcPct val="110000"/>
              </a:lnSpc>
              <a:spcBef>
                <a:spcPts val="600"/>
              </a:spcBef>
              <a:buFontTx/>
              <a:buNone/>
              <a:defRPr/>
            </a:pPr>
            <a:r>
              <a:rPr lang="en-GB" sz="2800" dirty="0">
                <a:solidFill>
                  <a:schemeClr val="tx2"/>
                </a:solidFill>
              </a:rPr>
              <a:t>2. What concerns might each stakeholder group have?</a:t>
            </a:r>
          </a:p>
          <a:p>
            <a:pPr eaLnBrk="1" hangingPunct="1">
              <a:lnSpc>
                <a:spcPct val="110000"/>
              </a:lnSpc>
              <a:spcBef>
                <a:spcPts val="600"/>
              </a:spcBef>
              <a:buFontTx/>
              <a:buNone/>
              <a:defRPr/>
            </a:pPr>
            <a:r>
              <a:rPr lang="en-GB" sz="2800" dirty="0">
                <a:solidFill>
                  <a:schemeClr val="tx2"/>
                </a:solidFill>
              </a:rPr>
              <a:t>3. How can these concerns be lessened? </a:t>
            </a:r>
          </a:p>
          <a:p>
            <a:pPr indent="0" eaLnBrk="1" hangingPunct="1">
              <a:lnSpc>
                <a:spcPct val="90000"/>
              </a:lnSpc>
              <a:buFontTx/>
              <a:buNone/>
              <a:defRPr/>
            </a:pPr>
            <a:endParaRPr lang="en-GB" sz="2800" dirty="0"/>
          </a:p>
          <a:p>
            <a:pPr marL="0" indent="0" eaLnBrk="1" hangingPunct="1">
              <a:lnSpc>
                <a:spcPct val="90000"/>
              </a:lnSpc>
              <a:buFontTx/>
              <a:buNone/>
              <a:defRPr/>
            </a:pPr>
            <a:r>
              <a:rPr lang="en-GB" sz="2800" dirty="0"/>
              <a:t>Think of as many ideas as you can- we are looking for the group with the most good ideas.</a:t>
            </a:r>
          </a:p>
          <a:p>
            <a:pPr eaLnBrk="1" hangingPunct="1">
              <a:lnSpc>
                <a:spcPct val="90000"/>
              </a:lnSpc>
              <a:buFontTx/>
              <a:buNone/>
              <a:defRPr/>
            </a:pPr>
            <a:endParaRPr lang="en-GB" dirty="0"/>
          </a:p>
        </p:txBody>
      </p:sp>
      <p:sp>
        <p:nvSpPr>
          <p:cNvPr id="23555" name="Slide Number Placeholder 5"/>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en-US" dirty="0">
                <a:solidFill>
                  <a:prstClr val="black"/>
                </a:solidFill>
                <a:latin typeface="Arial" panose="020B0604020202020204" pitchFamily="34" charset="0"/>
                <a:cs typeface="Arial" panose="020B0604020202020204" pitchFamily="34" charset="0"/>
              </a:rPr>
              <a:t>1.24</a:t>
            </a:r>
            <a:endParaRPr lang="en-US" altLang="en-US" sz="1600" dirty="0">
              <a:solidFill>
                <a:prstClr val="black"/>
              </a:solidFill>
              <a:latin typeface="Arial" panose="020B0604020202020204" pitchFamily="34" charset="0"/>
              <a:cs typeface="Arial" panose="020B0604020202020204" pitchFamily="34" charset="0"/>
            </a:endParaRPr>
          </a:p>
        </p:txBody>
      </p:sp>
      <p:sp>
        <p:nvSpPr>
          <p:cNvPr id="23556" name="Rectangle 5"/>
          <p:cNvSpPr>
            <a:spLocks noGrp="1" noChangeArrowheads="1"/>
          </p:cNvSpPr>
          <p:nvPr/>
        </p:nvSpPr>
        <p:spPr bwMode="auto">
          <a:xfrm>
            <a:off x="30506" y="981993"/>
            <a:ext cx="9256713"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3600" dirty="0">
                <a:solidFill>
                  <a:srgbClr val="FF0000"/>
                </a:solidFill>
              </a:rPr>
              <a:t>How to facilitate the self-assessment?</a:t>
            </a:r>
          </a:p>
        </p:txBody>
      </p:sp>
      <p:sp>
        <p:nvSpPr>
          <p:cNvPr id="5" name="CuadroTexto 4">
            <a:extLst>
              <a:ext uri="{FF2B5EF4-FFF2-40B4-BE49-F238E27FC236}">
                <a16:creationId xmlns:a16="http://schemas.microsoft.com/office/drawing/2014/main" id="{8CC998DE-604C-4175-B583-3B0914701878}"/>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GROUP ACTIVITY      15 min</a:t>
            </a:r>
          </a:p>
        </p:txBody>
      </p:sp>
    </p:spTree>
    <p:extLst>
      <p:ext uri="{BB962C8B-B14F-4D97-AF65-F5344CB8AC3E}">
        <p14:creationId xmlns:p14="http://schemas.microsoft.com/office/powerpoint/2010/main" val="3819099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9552" y="908720"/>
            <a:ext cx="8229600" cy="663352"/>
          </a:xfrm>
        </p:spPr>
        <p:txBody>
          <a:bodyPr>
            <a:normAutofit fontScale="90000"/>
          </a:bodyPr>
          <a:lstStyle/>
          <a:p>
            <a:r>
              <a:rPr lang="en-GB" altLang="en-US" dirty="0">
                <a:solidFill>
                  <a:srgbClr val="FF0000"/>
                </a:solidFill>
              </a:rPr>
              <a:t>Communication and involvement</a:t>
            </a:r>
          </a:p>
        </p:txBody>
      </p:sp>
      <p:sp>
        <p:nvSpPr>
          <p:cNvPr id="12291" name="Content Placeholder 2"/>
          <p:cNvSpPr>
            <a:spLocks noGrp="1"/>
          </p:cNvSpPr>
          <p:nvPr>
            <p:ph idx="1"/>
          </p:nvPr>
        </p:nvSpPr>
        <p:spPr>
          <a:xfrm>
            <a:off x="683568" y="1628800"/>
            <a:ext cx="8229600" cy="4695800"/>
          </a:xfrm>
        </p:spPr>
        <p:txBody>
          <a:bodyPr>
            <a:normAutofit fontScale="85000" lnSpcReduction="20000"/>
          </a:bodyPr>
          <a:lstStyle/>
          <a:p>
            <a:pPr marL="514350" indent="-514350">
              <a:buFont typeface="Calibri" pitchFamily="34" charset="0"/>
              <a:buAutoNum type="arabicPeriod"/>
            </a:pPr>
            <a:r>
              <a:rPr lang="en-GB" altLang="en-US" dirty="0"/>
              <a:t>How will the results of the self-assessment be shared with all stakeholders?</a:t>
            </a:r>
          </a:p>
          <a:p>
            <a:pPr marL="514350" indent="-514350">
              <a:buFont typeface="Calibri" pitchFamily="34" charset="0"/>
              <a:buAutoNum type="arabicPeriod"/>
            </a:pPr>
            <a:r>
              <a:rPr lang="en-GB" altLang="en-US" dirty="0"/>
              <a:t>How can all stakeholders contribute to the action plan?</a:t>
            </a:r>
          </a:p>
          <a:p>
            <a:pPr marL="514350" indent="-514350">
              <a:buFont typeface="Calibri" pitchFamily="34" charset="0"/>
              <a:buAutoNum type="arabicPeriod"/>
            </a:pPr>
            <a:r>
              <a:rPr lang="en-GB" altLang="en-US" dirty="0"/>
              <a:t>How will everyone be informed about the priorities in the plan? </a:t>
            </a:r>
          </a:p>
          <a:p>
            <a:pPr marL="514350" indent="-514350">
              <a:buFont typeface="Calibri" pitchFamily="34" charset="0"/>
              <a:buAutoNum type="arabicPeriod"/>
            </a:pPr>
            <a:r>
              <a:rPr lang="en-GB" altLang="en-US" dirty="0"/>
              <a:t>How will everyone be kept informed about progress and be encouraged to support the action plan?</a:t>
            </a:r>
          </a:p>
          <a:p>
            <a:pPr marL="514350" indent="-514350">
              <a:buFont typeface="Calibri" pitchFamily="34" charset="0"/>
              <a:buAutoNum type="arabicPeriod"/>
            </a:pPr>
            <a:r>
              <a:rPr lang="en-GB" altLang="en-US" dirty="0"/>
              <a:t>Who will lead the implementation of the plan?</a:t>
            </a:r>
          </a:p>
          <a:p>
            <a:pPr marL="514350" indent="-514350">
              <a:buFont typeface="Calibri" pitchFamily="34" charset="0"/>
              <a:buAutoNum type="arabicPeriod"/>
            </a:pPr>
            <a:r>
              <a:rPr lang="en-GB" altLang="en-US" dirty="0"/>
              <a:t>Who will take responsibility for achieving each of the targets?</a:t>
            </a:r>
          </a:p>
        </p:txBody>
      </p:sp>
    </p:spTree>
    <p:extLst>
      <p:ext uri="{BB962C8B-B14F-4D97-AF65-F5344CB8AC3E}">
        <p14:creationId xmlns:p14="http://schemas.microsoft.com/office/powerpoint/2010/main" val="4107527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D5DB4E-6ED8-40B6-B07E-FD8BA300F79D}"/>
              </a:ext>
            </a:extLst>
          </p:cNvPr>
          <p:cNvSpPr>
            <a:spLocks noGrp="1"/>
          </p:cNvSpPr>
          <p:nvPr>
            <p:ph type="ctrTitle"/>
          </p:nvPr>
        </p:nvSpPr>
        <p:spPr/>
        <p:txBody>
          <a:bodyPr/>
          <a:lstStyle/>
          <a:p>
            <a:r>
              <a:rPr lang="en-US" dirty="0">
                <a:solidFill>
                  <a:srgbClr val="FF0000"/>
                </a:solidFill>
              </a:rPr>
              <a:t>PREPARING THE STUDENT REVIEW</a:t>
            </a:r>
          </a:p>
        </p:txBody>
      </p:sp>
      <p:sp>
        <p:nvSpPr>
          <p:cNvPr id="3" name="Ondertitel 2">
            <a:extLst>
              <a:ext uri="{FF2B5EF4-FFF2-40B4-BE49-F238E27FC236}">
                <a16:creationId xmlns:a16="http://schemas.microsoft.com/office/drawing/2014/main" id="{86600F6E-383F-455F-851B-DC3897056F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67227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07364E5-6D16-4DAC-9B3F-44A66D3AD77E}"/>
              </a:ext>
            </a:extLst>
          </p:cNvPr>
          <p:cNvSpPr>
            <a:spLocks noGrp="1"/>
          </p:cNvSpPr>
          <p:nvPr>
            <p:ph type="subTitle" idx="1"/>
          </p:nvPr>
        </p:nvSpPr>
        <p:spPr>
          <a:xfrm>
            <a:off x="1547664" y="3518521"/>
            <a:ext cx="6400800" cy="1651992"/>
          </a:xfrm>
        </p:spPr>
        <p:txBody>
          <a:bodyPr/>
          <a:lstStyle/>
          <a:p>
            <a:r>
              <a:rPr lang="es-ES" dirty="0">
                <a:solidFill>
                  <a:srgbClr val="FF0000"/>
                </a:solidFill>
              </a:rPr>
              <a:t>DATE OF WORKSHOP</a:t>
            </a:r>
          </a:p>
        </p:txBody>
      </p:sp>
      <p:sp>
        <p:nvSpPr>
          <p:cNvPr id="3" name="Título 2">
            <a:extLst>
              <a:ext uri="{FF2B5EF4-FFF2-40B4-BE49-F238E27FC236}">
                <a16:creationId xmlns:a16="http://schemas.microsoft.com/office/drawing/2014/main" id="{F7265E48-981F-417F-9D21-8558BEADC860}"/>
              </a:ext>
            </a:extLst>
          </p:cNvPr>
          <p:cNvSpPr>
            <a:spLocks noGrp="1"/>
          </p:cNvSpPr>
          <p:nvPr>
            <p:ph type="title"/>
          </p:nvPr>
        </p:nvSpPr>
        <p:spPr/>
        <p:txBody>
          <a:bodyPr>
            <a:normAutofit fontScale="90000"/>
          </a:bodyPr>
          <a:lstStyle/>
          <a:p>
            <a:r>
              <a:rPr lang="es-ES" b="1" dirty="0">
                <a:solidFill>
                  <a:srgbClr val="FF0000"/>
                </a:solidFill>
                <a:effectLst/>
              </a:rPr>
              <a:t>INSERT HERE THE NAME OF THE SCHOOL</a:t>
            </a:r>
          </a:p>
        </p:txBody>
      </p:sp>
    </p:spTree>
    <p:extLst>
      <p:ext uri="{BB962C8B-B14F-4D97-AF65-F5344CB8AC3E}">
        <p14:creationId xmlns:p14="http://schemas.microsoft.com/office/powerpoint/2010/main" val="3247502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a:xfrm>
            <a:off x="756625" y="1828486"/>
            <a:ext cx="7930175" cy="3904770"/>
          </a:xfrm>
        </p:spPr>
        <p:txBody>
          <a:bodyPr/>
          <a:lstStyle/>
          <a:p>
            <a:pPr eaLnBrk="1" hangingPunct="1">
              <a:lnSpc>
                <a:spcPct val="80000"/>
              </a:lnSpc>
              <a:buFontTx/>
              <a:buNone/>
              <a:defRPr/>
            </a:pPr>
            <a:r>
              <a:rPr lang="en-GB" sz="2200" dirty="0"/>
              <a:t>Consider individual needs</a:t>
            </a:r>
          </a:p>
          <a:p>
            <a:pPr eaLnBrk="1" hangingPunct="1">
              <a:lnSpc>
                <a:spcPct val="80000"/>
              </a:lnSpc>
              <a:buFontTx/>
              <a:buNone/>
              <a:defRPr/>
            </a:pPr>
            <a:endParaRPr lang="en-GB" sz="2200" dirty="0"/>
          </a:p>
          <a:p>
            <a:pPr marL="720000" indent="-357188" eaLnBrk="1" hangingPunct="1">
              <a:spcBef>
                <a:spcPts val="600"/>
              </a:spcBef>
              <a:defRPr/>
            </a:pPr>
            <a:r>
              <a:rPr lang="en-GB" sz="2000" dirty="0">
                <a:solidFill>
                  <a:schemeClr val="tx2"/>
                </a:solidFill>
              </a:rPr>
              <a:t>Support students through the process by translation and motivation. </a:t>
            </a:r>
          </a:p>
          <a:p>
            <a:pPr marL="720000" indent="-357188" eaLnBrk="1" hangingPunct="1">
              <a:spcBef>
                <a:spcPts val="600"/>
              </a:spcBef>
              <a:defRPr/>
            </a:pPr>
            <a:r>
              <a:rPr lang="en-GB" sz="2000" dirty="0">
                <a:solidFill>
                  <a:schemeClr val="tx2"/>
                </a:solidFill>
              </a:rPr>
              <a:t>Encourage honesty through </a:t>
            </a:r>
            <a:r>
              <a:rPr lang="en-GB" sz="2000" b="1" dirty="0">
                <a:solidFill>
                  <a:schemeClr val="tx2"/>
                </a:solidFill>
              </a:rPr>
              <a:t>anonymity</a:t>
            </a:r>
          </a:p>
          <a:p>
            <a:pPr marL="720000" indent="-357188" eaLnBrk="1" hangingPunct="1">
              <a:spcBef>
                <a:spcPts val="600"/>
              </a:spcBef>
              <a:defRPr/>
            </a:pPr>
            <a:r>
              <a:rPr lang="en-GB" sz="2000" dirty="0">
                <a:solidFill>
                  <a:schemeClr val="tx2"/>
                </a:solidFill>
              </a:rPr>
              <a:t>Arrange for students to help other students to understand the review and to complete the questionnaires honestly</a:t>
            </a:r>
          </a:p>
          <a:p>
            <a:pPr marL="720000" indent="-357188" eaLnBrk="1" hangingPunct="1">
              <a:spcBef>
                <a:spcPts val="600"/>
              </a:spcBef>
              <a:defRPr/>
            </a:pPr>
            <a:r>
              <a:rPr lang="en-GB" sz="2000" dirty="0">
                <a:solidFill>
                  <a:schemeClr val="tx2"/>
                </a:solidFill>
              </a:rPr>
              <a:t>Involve existing groups (e.g. student councils, parent/teacher groups  etc.) and encourage their support and participation</a:t>
            </a:r>
          </a:p>
          <a:p>
            <a:pPr marL="720000" indent="-357188" eaLnBrk="1" hangingPunct="1">
              <a:spcBef>
                <a:spcPts val="600"/>
              </a:spcBef>
              <a:defRPr/>
            </a:pPr>
            <a:r>
              <a:rPr lang="en-GB" sz="2000" dirty="0">
                <a:solidFill>
                  <a:schemeClr val="tx2"/>
                </a:solidFill>
              </a:rPr>
              <a:t>Offer parents/carers a range of convenient times and ways to complete questionnaires.</a:t>
            </a:r>
          </a:p>
          <a:p>
            <a:pPr eaLnBrk="1" hangingPunct="1">
              <a:lnSpc>
                <a:spcPct val="80000"/>
              </a:lnSpc>
              <a:defRPr/>
            </a:pPr>
            <a:endParaRPr lang="en-GB" sz="2000" dirty="0"/>
          </a:p>
          <a:p>
            <a:pPr eaLnBrk="1" hangingPunct="1">
              <a:lnSpc>
                <a:spcPct val="80000"/>
              </a:lnSpc>
              <a:defRPr/>
            </a:pPr>
            <a:endParaRPr lang="en-GB" sz="2000" dirty="0"/>
          </a:p>
          <a:p>
            <a:pPr eaLnBrk="1" hangingPunct="1">
              <a:lnSpc>
                <a:spcPct val="80000"/>
              </a:lnSpc>
              <a:defRPr/>
            </a:pPr>
            <a:endParaRPr lang="en-GB" sz="2000" dirty="0"/>
          </a:p>
        </p:txBody>
      </p:sp>
      <p:sp>
        <p:nvSpPr>
          <p:cNvPr id="29700" name="Rectangle 7"/>
          <p:cNvSpPr>
            <a:spLocks noGrp="1" noChangeArrowheads="1"/>
          </p:cNvSpPr>
          <p:nvPr/>
        </p:nvSpPr>
        <p:spPr bwMode="auto">
          <a:xfrm>
            <a:off x="0" y="76200"/>
            <a:ext cx="708025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GB" altLang="en-US" sz="2600" b="1">
                <a:solidFill>
                  <a:srgbClr val="514338"/>
                </a:solidFill>
                <a:ea typeface="MS PGothic" pitchFamily="34" charset="-128"/>
              </a:rPr>
              <a:t> </a:t>
            </a:r>
            <a:endParaRPr lang="en-US" altLang="en-US" sz="1700" b="1">
              <a:solidFill>
                <a:srgbClr val="514338"/>
              </a:solidFill>
              <a:ea typeface="MS PGothic" pitchFamily="34" charset="-128"/>
            </a:endParaRPr>
          </a:p>
        </p:txBody>
      </p:sp>
      <p:sp>
        <p:nvSpPr>
          <p:cNvPr id="7" name="Rectangle 6"/>
          <p:cNvSpPr/>
          <p:nvPr/>
        </p:nvSpPr>
        <p:spPr>
          <a:xfrm>
            <a:off x="756624" y="639448"/>
            <a:ext cx="8372931" cy="1077218"/>
          </a:xfrm>
          <a:prstGeom prst="rect">
            <a:avLst/>
          </a:prstGeom>
        </p:spPr>
        <p:txBody>
          <a:bodyPr wrap="square">
            <a:spAutoFit/>
          </a:bodyPr>
          <a:lstStyle/>
          <a:p>
            <a:pPr algn="ctr">
              <a:defRPr/>
            </a:pPr>
            <a:r>
              <a:rPr lang="en-GB" sz="3200" dirty="0">
                <a:solidFill>
                  <a:srgbClr val="FF0000"/>
                </a:solidFill>
                <a:effectLst>
                  <a:outerShdw blurRad="38100" dist="38100" dir="2700000" algn="tl">
                    <a:srgbClr val="000000">
                      <a:alpha val="43137"/>
                    </a:srgbClr>
                  </a:outerShdw>
                </a:effectLst>
              </a:rPr>
              <a:t>A Student Review which promotes </a:t>
            </a:r>
            <a:r>
              <a:rPr lang="en-GB" sz="3200" dirty="0" err="1">
                <a:solidFill>
                  <a:srgbClr val="FF0000"/>
                </a:solidFill>
                <a:effectLst>
                  <a:outerShdw blurRad="38100" dist="38100" dir="2700000" algn="tl">
                    <a:srgbClr val="000000">
                      <a:alpha val="43137"/>
                    </a:srgbClr>
                  </a:outerShdw>
                </a:effectLst>
              </a:rPr>
              <a:t>convivencia</a:t>
            </a:r>
            <a:endParaRPr lang="en-GB" sz="3200" dirty="0">
              <a:solidFill>
                <a:srgbClr val="FF0000"/>
              </a:solidFill>
              <a:effectLst>
                <a:outerShdw blurRad="38100" dist="38100" dir="2700000" algn="tl">
                  <a:srgbClr val="000000">
                    <a:alpha val="43137"/>
                  </a:srgbClr>
                </a:outerShdw>
              </a:effectLst>
            </a:endParaRPr>
          </a:p>
        </p:txBody>
      </p:sp>
      <p:sp>
        <p:nvSpPr>
          <p:cNvPr id="8"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20</a:t>
            </a:fld>
            <a:endParaRPr lang="en-US" sz="1400" b="0" dirty="0">
              <a:solidFill>
                <a:schemeClr val="bg1"/>
              </a:solidFill>
            </a:endParaRPr>
          </a:p>
        </p:txBody>
      </p:sp>
    </p:spTree>
    <p:extLst>
      <p:ext uri="{BB962C8B-B14F-4D97-AF65-F5344CB8AC3E}">
        <p14:creationId xmlns:p14="http://schemas.microsoft.com/office/powerpoint/2010/main" val="3904314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20848" y="764704"/>
            <a:ext cx="8507288" cy="796950"/>
          </a:xfrm>
        </p:spPr>
        <p:txBody>
          <a:bodyPr>
            <a:normAutofit fontScale="90000"/>
          </a:bodyPr>
          <a:lstStyle/>
          <a:p>
            <a:br>
              <a:rPr lang="en-GB" altLang="en-US" sz="2400" dirty="0"/>
            </a:br>
            <a:br>
              <a:rPr lang="en-GB" altLang="en-US" sz="2400" dirty="0"/>
            </a:br>
            <a:br>
              <a:rPr lang="en-GB" altLang="en-US" sz="2400" dirty="0"/>
            </a:br>
            <a:br>
              <a:rPr lang="en-GB" altLang="en-US" sz="2400" dirty="0"/>
            </a:br>
            <a:endParaRPr lang="en-GB" altLang="en-US" sz="1400" dirty="0"/>
          </a:p>
        </p:txBody>
      </p:sp>
      <p:sp>
        <p:nvSpPr>
          <p:cNvPr id="39940" name="Rectangle 3"/>
          <p:cNvSpPr>
            <a:spLocks noGrp="1" noChangeArrowheads="1"/>
          </p:cNvSpPr>
          <p:nvPr>
            <p:ph type="body" idx="1"/>
          </p:nvPr>
        </p:nvSpPr>
        <p:spPr>
          <a:xfrm>
            <a:off x="755576" y="1772816"/>
            <a:ext cx="8136904" cy="4352925"/>
          </a:xfrm>
        </p:spPr>
        <p:txBody>
          <a:bodyPr>
            <a:normAutofit/>
          </a:bodyPr>
          <a:lstStyle/>
          <a:p>
            <a:pPr marL="0" indent="0">
              <a:spcBef>
                <a:spcPts val="600"/>
              </a:spcBef>
              <a:buFont typeface="Arial" charset="0"/>
              <a:buNone/>
              <a:defRPr/>
            </a:pPr>
            <a:r>
              <a:rPr lang="en-GB" sz="2000" dirty="0"/>
              <a:t>Communicate clearly:</a:t>
            </a:r>
          </a:p>
          <a:p>
            <a:pPr lvl="1">
              <a:spcBef>
                <a:spcPts val="600"/>
              </a:spcBef>
              <a:defRPr/>
            </a:pPr>
            <a:r>
              <a:rPr lang="en-GB" sz="1600" dirty="0">
                <a:solidFill>
                  <a:schemeClr val="tx2"/>
                </a:solidFill>
              </a:rPr>
              <a:t>listening to students’ views with an attentive ear </a:t>
            </a:r>
          </a:p>
          <a:p>
            <a:pPr lvl="1">
              <a:spcBef>
                <a:spcPts val="600"/>
              </a:spcBef>
              <a:defRPr/>
            </a:pPr>
            <a:r>
              <a:rPr lang="en-GB" sz="1600" dirty="0">
                <a:solidFill>
                  <a:schemeClr val="tx2"/>
                </a:solidFill>
              </a:rPr>
              <a:t>speaking with a plain language that they can understand </a:t>
            </a:r>
          </a:p>
          <a:p>
            <a:pPr lvl="1">
              <a:spcBef>
                <a:spcPts val="600"/>
              </a:spcBef>
              <a:defRPr/>
            </a:pPr>
            <a:r>
              <a:rPr lang="en-GB" sz="1600" dirty="0">
                <a:solidFill>
                  <a:schemeClr val="tx2"/>
                </a:solidFill>
              </a:rPr>
              <a:t>avoiding using technical terminology </a:t>
            </a:r>
          </a:p>
          <a:p>
            <a:pPr lvl="1">
              <a:spcBef>
                <a:spcPts val="600"/>
              </a:spcBef>
              <a:defRPr/>
            </a:pPr>
            <a:r>
              <a:rPr lang="en-GB" sz="1600" dirty="0">
                <a:solidFill>
                  <a:schemeClr val="tx2"/>
                </a:solidFill>
              </a:rPr>
              <a:t>informing them about the subject matter, taking into consideration their level of comprehension</a:t>
            </a:r>
          </a:p>
          <a:p>
            <a:pPr lvl="1">
              <a:spcBef>
                <a:spcPts val="600"/>
              </a:spcBef>
              <a:defRPr/>
            </a:pPr>
            <a:r>
              <a:rPr lang="en-GB" sz="1600" dirty="0">
                <a:solidFill>
                  <a:schemeClr val="tx2"/>
                </a:solidFill>
              </a:rPr>
              <a:t>asking open-ended questions (which do not simply require “Yes” or “No” answers) to ensure that they can express their views.</a:t>
            </a:r>
          </a:p>
          <a:p>
            <a:pPr marL="0" indent="0">
              <a:spcBef>
                <a:spcPts val="600"/>
              </a:spcBef>
              <a:buFont typeface="Arial" charset="0"/>
              <a:buNone/>
              <a:defRPr/>
            </a:pPr>
            <a:r>
              <a:rPr lang="en-GB" sz="2000" dirty="0"/>
              <a:t>Involve students in decision-making</a:t>
            </a:r>
          </a:p>
          <a:p>
            <a:pPr marL="0" lvl="0" indent="0">
              <a:lnSpc>
                <a:spcPct val="90000"/>
              </a:lnSpc>
              <a:buNone/>
              <a:defRPr/>
            </a:pPr>
            <a:r>
              <a:rPr lang="en-GB" sz="1600" i="1" dirty="0">
                <a:solidFill>
                  <a:schemeClr val="tx2"/>
                </a:solidFill>
              </a:rPr>
              <a:t>“Many poor schools can be turned around if an agenda is taken from students and used as a basis for planned improvement. Young people are observant and often capable of analytic and constructive comment, even though sometimes dismissed as not competent to judge these matters”</a:t>
            </a:r>
            <a:r>
              <a:rPr lang="en-GB" sz="2200" dirty="0">
                <a:solidFill>
                  <a:schemeClr val="tx2"/>
                </a:solidFill>
              </a:rPr>
              <a:t>			</a:t>
            </a:r>
          </a:p>
          <a:p>
            <a:pPr marL="0" lvl="0" indent="0" algn="r">
              <a:lnSpc>
                <a:spcPct val="90000"/>
              </a:lnSpc>
              <a:buNone/>
              <a:defRPr/>
            </a:pPr>
            <a:r>
              <a:rPr lang="en-GB" sz="1400" i="1" dirty="0">
                <a:solidFill>
                  <a:schemeClr val="tx2"/>
                </a:solidFill>
              </a:rPr>
              <a:t>(Children at the Margins  </a:t>
            </a:r>
            <a:r>
              <a:rPr lang="en-GB" sz="1400" i="1" dirty="0" err="1">
                <a:solidFill>
                  <a:schemeClr val="tx2"/>
                </a:solidFill>
              </a:rPr>
              <a:t>Billington</a:t>
            </a:r>
            <a:r>
              <a:rPr lang="en-GB" sz="1400" i="1" dirty="0">
                <a:solidFill>
                  <a:schemeClr val="tx2"/>
                </a:solidFill>
              </a:rPr>
              <a:t> and </a:t>
            </a:r>
            <a:r>
              <a:rPr lang="en-GB" sz="1400" i="1" dirty="0" err="1">
                <a:solidFill>
                  <a:schemeClr val="tx2"/>
                </a:solidFill>
              </a:rPr>
              <a:t>Pomerantz</a:t>
            </a:r>
            <a:r>
              <a:rPr lang="en-GB" sz="1400" i="1" dirty="0">
                <a:solidFill>
                  <a:schemeClr val="tx2"/>
                </a:solidFill>
              </a:rPr>
              <a:t>)</a:t>
            </a:r>
          </a:p>
          <a:p>
            <a:pPr marL="0" indent="0">
              <a:spcBef>
                <a:spcPts val="600"/>
              </a:spcBef>
              <a:buFont typeface="Arial" charset="0"/>
              <a:buNone/>
              <a:defRPr/>
            </a:pPr>
            <a:endParaRPr lang="en-GB" sz="2000" dirty="0"/>
          </a:p>
          <a:p>
            <a:pPr marL="0" indent="0">
              <a:lnSpc>
                <a:spcPct val="80000"/>
              </a:lnSpc>
              <a:buNone/>
              <a:defRPr/>
            </a:pPr>
            <a:endParaRPr lang="en-GB" sz="2000" dirty="0"/>
          </a:p>
          <a:p>
            <a:pPr>
              <a:lnSpc>
                <a:spcPct val="80000"/>
              </a:lnSpc>
              <a:defRPr/>
            </a:pPr>
            <a:endParaRPr lang="en-GB" sz="2000" dirty="0"/>
          </a:p>
        </p:txBody>
      </p:sp>
      <p:sp>
        <p:nvSpPr>
          <p:cNvPr id="30724" name="Rectangle 4"/>
          <p:cNvSpPr>
            <a:spLocks noChangeArrowheads="1"/>
          </p:cNvSpPr>
          <p:nvPr/>
        </p:nvSpPr>
        <p:spPr bwMode="auto">
          <a:xfrm>
            <a:off x="-152400" y="836712"/>
            <a:ext cx="94488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3200" dirty="0">
                <a:solidFill>
                  <a:srgbClr val="FF0000"/>
                </a:solidFill>
                <a:effectLst>
                  <a:outerShdw blurRad="38100" dist="38100" dir="2700000" algn="tl">
                    <a:srgbClr val="000000">
                      <a:alpha val="43137"/>
                    </a:srgbClr>
                  </a:outerShdw>
                </a:effectLst>
              </a:rPr>
              <a:t>Listening and responding to students’ views</a:t>
            </a:r>
          </a:p>
        </p:txBody>
      </p:sp>
      <p:sp>
        <p:nvSpPr>
          <p:cNvPr id="6"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21</a:t>
            </a:fld>
            <a:endParaRPr lang="en-US" sz="1400" b="0" dirty="0">
              <a:solidFill>
                <a:schemeClr val="bg1"/>
              </a:solidFill>
            </a:endParaRPr>
          </a:p>
        </p:txBody>
      </p:sp>
    </p:spTree>
    <p:extLst>
      <p:ext uri="{BB962C8B-B14F-4D97-AF65-F5344CB8AC3E}">
        <p14:creationId xmlns:p14="http://schemas.microsoft.com/office/powerpoint/2010/main" val="3044811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1570186"/>
          </a:xfrm>
        </p:spPr>
        <p:txBody>
          <a:bodyPr/>
          <a:lstStyle/>
          <a:p>
            <a:pPr algn="ctr"/>
            <a:r>
              <a:rPr lang="en-GB" altLang="en-US" dirty="0">
                <a:solidFill>
                  <a:srgbClr val="FF0000"/>
                </a:solidFill>
              </a:rPr>
              <a:t>Getting the best from students</a:t>
            </a:r>
          </a:p>
        </p:txBody>
      </p:sp>
      <p:sp>
        <p:nvSpPr>
          <p:cNvPr id="41988" name="Rectangle 3"/>
          <p:cNvSpPr>
            <a:spLocks noGrp="1" noChangeArrowheads="1"/>
          </p:cNvSpPr>
          <p:nvPr>
            <p:ph type="body" idx="1"/>
          </p:nvPr>
        </p:nvSpPr>
        <p:spPr>
          <a:xfrm>
            <a:off x="971599" y="1628800"/>
            <a:ext cx="7859663" cy="4392488"/>
          </a:xfrm>
        </p:spPr>
        <p:txBody>
          <a:bodyPr>
            <a:normAutofit fontScale="92500" lnSpcReduction="10000"/>
          </a:bodyPr>
          <a:lstStyle/>
          <a:p>
            <a:pPr marL="0" indent="0">
              <a:lnSpc>
                <a:spcPct val="90000"/>
              </a:lnSpc>
              <a:buFont typeface="Arial" charset="0"/>
              <a:buNone/>
              <a:defRPr/>
            </a:pPr>
            <a:r>
              <a:rPr lang="en-GB" sz="2800" b="1" dirty="0" err="1">
                <a:solidFill>
                  <a:schemeClr val="tx2"/>
                </a:solidFill>
              </a:rPr>
              <a:t>Unicef</a:t>
            </a:r>
            <a:r>
              <a:rPr lang="en-GB" sz="2800" dirty="0">
                <a:solidFill>
                  <a:schemeClr val="tx2"/>
                </a:solidFill>
              </a:rPr>
              <a:t> works to make schools more child friendly.</a:t>
            </a:r>
          </a:p>
          <a:p>
            <a:pPr marL="0" indent="0">
              <a:lnSpc>
                <a:spcPct val="80000"/>
              </a:lnSpc>
              <a:buFont typeface="Arial" charset="0"/>
              <a:buNone/>
              <a:defRPr/>
            </a:pPr>
            <a:endParaRPr lang="en-GB" sz="2600" dirty="0"/>
          </a:p>
          <a:p>
            <a:pPr marL="0" indent="0">
              <a:lnSpc>
                <a:spcPct val="80000"/>
              </a:lnSpc>
              <a:buFont typeface="Arial" charset="0"/>
              <a:buNone/>
              <a:defRPr/>
            </a:pPr>
            <a:r>
              <a:rPr lang="en-GB" sz="2600" dirty="0"/>
              <a:t>The following principles underpin learning in a </a:t>
            </a:r>
            <a:r>
              <a:rPr lang="en-GB" sz="2600" b="1" dirty="0"/>
              <a:t>Child Friendly School </a:t>
            </a:r>
          </a:p>
          <a:p>
            <a:pPr marL="523875">
              <a:lnSpc>
                <a:spcPct val="80000"/>
              </a:lnSpc>
              <a:defRPr/>
            </a:pPr>
            <a:r>
              <a:rPr lang="en-GB" sz="2600" dirty="0"/>
              <a:t>Respect for students as individuals</a:t>
            </a:r>
          </a:p>
          <a:p>
            <a:pPr marL="523875">
              <a:lnSpc>
                <a:spcPct val="80000"/>
              </a:lnSpc>
              <a:defRPr/>
            </a:pPr>
            <a:r>
              <a:rPr lang="en-GB" sz="2600" dirty="0"/>
              <a:t>Fairness to all students</a:t>
            </a:r>
          </a:p>
          <a:p>
            <a:pPr marL="523875">
              <a:lnSpc>
                <a:spcPct val="80000"/>
              </a:lnSpc>
              <a:defRPr/>
            </a:pPr>
            <a:r>
              <a:rPr lang="en-GB" sz="2600" dirty="0"/>
              <a:t>Autonomy</a:t>
            </a:r>
          </a:p>
          <a:p>
            <a:pPr marL="523875">
              <a:lnSpc>
                <a:spcPct val="80000"/>
              </a:lnSpc>
              <a:defRPr/>
            </a:pPr>
            <a:r>
              <a:rPr lang="en-GB" sz="2600" dirty="0"/>
              <a:t>Intellectual challenge</a:t>
            </a:r>
          </a:p>
          <a:p>
            <a:pPr marL="523875">
              <a:lnSpc>
                <a:spcPct val="80000"/>
              </a:lnSpc>
              <a:defRPr/>
            </a:pPr>
            <a:r>
              <a:rPr lang="en-GB" sz="2600" dirty="0"/>
              <a:t>Social support</a:t>
            </a:r>
          </a:p>
          <a:p>
            <a:pPr marL="523875">
              <a:lnSpc>
                <a:spcPct val="80000"/>
              </a:lnSpc>
              <a:defRPr/>
            </a:pPr>
            <a:r>
              <a:rPr lang="en-GB" sz="2600" dirty="0"/>
              <a:t>Security</a:t>
            </a:r>
          </a:p>
          <a:p>
            <a:pPr marL="180975" indent="0">
              <a:lnSpc>
                <a:spcPct val="80000"/>
              </a:lnSpc>
              <a:buNone/>
              <a:defRPr/>
            </a:pPr>
            <a:endParaRPr lang="en-GB" sz="2600" dirty="0"/>
          </a:p>
          <a:p>
            <a:pPr marL="0" indent="0">
              <a:lnSpc>
                <a:spcPct val="80000"/>
              </a:lnSpc>
              <a:buFont typeface="Wingdings" pitchFamily="2" charset="2"/>
              <a:buNone/>
              <a:defRPr/>
            </a:pPr>
            <a:r>
              <a:rPr lang="en-GB" sz="2600" dirty="0">
                <a:solidFill>
                  <a:schemeClr val="tx2"/>
                </a:solidFill>
              </a:rPr>
              <a:t>How can these principles be applied to involve students in the review process?</a:t>
            </a:r>
          </a:p>
          <a:p>
            <a:pPr>
              <a:lnSpc>
                <a:spcPct val="80000"/>
              </a:lnSpc>
              <a:buFontTx/>
              <a:buNone/>
              <a:defRPr/>
            </a:pPr>
            <a:endParaRPr lang="en-GB" sz="2400" dirty="0"/>
          </a:p>
        </p:txBody>
      </p:sp>
      <p:sp>
        <p:nvSpPr>
          <p:cNvPr id="5"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22</a:t>
            </a:fld>
            <a:endParaRPr lang="en-US" sz="1400" b="0" dirty="0">
              <a:solidFill>
                <a:schemeClr val="bg1"/>
              </a:solidFill>
            </a:endParaRPr>
          </a:p>
        </p:txBody>
      </p:sp>
      <p:pic>
        <p:nvPicPr>
          <p:cNvPr id="6" name="Picture 4" descr="http://www.citifmonline.com/wp-content/uploads/2014/02/22-unicef-logo-600.jpg">
            <a:extLst>
              <a:ext uri="{FF2B5EF4-FFF2-40B4-BE49-F238E27FC236}">
                <a16:creationId xmlns:a16="http://schemas.microsoft.com/office/drawing/2014/main" id="{2F15F726-0A62-4AA2-9B1F-E859714D31C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2996953"/>
            <a:ext cx="1512168" cy="1335184"/>
          </a:xfrm>
          <a:prstGeom prst="rect">
            <a:avLst/>
          </a:prstGeom>
          <a:noFill/>
          <a:ln>
            <a:noFill/>
          </a:ln>
        </p:spPr>
      </p:pic>
    </p:spTree>
    <p:extLst>
      <p:ext uri="{BB962C8B-B14F-4D97-AF65-F5344CB8AC3E}">
        <p14:creationId xmlns:p14="http://schemas.microsoft.com/office/powerpoint/2010/main" val="3544913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79"/>
            <a:ext cx="8229600" cy="1051521"/>
          </a:xfrm>
        </p:spPr>
        <p:txBody>
          <a:bodyPr>
            <a:normAutofit/>
          </a:bodyPr>
          <a:lstStyle/>
          <a:p>
            <a:r>
              <a:rPr lang="en-GB" b="0" dirty="0">
                <a:solidFill>
                  <a:srgbClr val="FF0000"/>
                </a:solidFill>
              </a:rPr>
              <a:t>Benefits of a Student Review</a:t>
            </a:r>
          </a:p>
        </p:txBody>
      </p:sp>
      <p:sp>
        <p:nvSpPr>
          <p:cNvPr id="3" name="Subtitle 2"/>
          <p:cNvSpPr>
            <a:spLocks noGrp="1"/>
          </p:cNvSpPr>
          <p:nvPr>
            <p:ph idx="1"/>
          </p:nvPr>
        </p:nvSpPr>
        <p:spPr>
          <a:xfrm>
            <a:off x="1259632" y="1600201"/>
            <a:ext cx="7272808" cy="4133056"/>
          </a:xfrm>
        </p:spPr>
        <p:txBody>
          <a:bodyPr>
            <a:normAutofit fontScale="85000" lnSpcReduction="20000"/>
          </a:bodyPr>
          <a:lstStyle/>
          <a:p>
            <a:pPr marL="0" indent="0" algn="l">
              <a:buNone/>
            </a:pPr>
            <a:r>
              <a:rPr lang="en-GB" dirty="0"/>
              <a:t>A </a:t>
            </a:r>
            <a:r>
              <a:rPr lang="en-GB" b="1" dirty="0"/>
              <a:t>Student Review:</a:t>
            </a:r>
          </a:p>
          <a:p>
            <a:pPr marL="266700" lvl="0" indent="-266700" algn="l">
              <a:buFont typeface="Arial" panose="020B0604020202020204" pitchFamily="34" charset="0"/>
              <a:buChar char="•"/>
            </a:pPr>
            <a:r>
              <a:rPr lang="en-GB" dirty="0"/>
              <a:t>Helps a school to be clear about what it is doing</a:t>
            </a:r>
          </a:p>
          <a:p>
            <a:pPr marL="266700" lvl="0" indent="-266700" algn="l">
              <a:buFont typeface="Arial" panose="020B0604020202020204" pitchFamily="34" charset="0"/>
              <a:buChar char="•"/>
            </a:pPr>
            <a:r>
              <a:rPr lang="en-GB" dirty="0"/>
              <a:t>Provides evidence as to whether it is doing the right things</a:t>
            </a:r>
          </a:p>
          <a:p>
            <a:pPr marL="266700" lvl="0" indent="-266700" algn="l">
              <a:buFont typeface="Arial" panose="020B0604020202020204" pitchFamily="34" charset="0"/>
              <a:buChar char="•"/>
            </a:pPr>
            <a:r>
              <a:rPr lang="en-GB" dirty="0"/>
              <a:t>Provides evidence as to whether what they are doing is having a positive impact</a:t>
            </a:r>
          </a:p>
          <a:p>
            <a:pPr marL="266700" lvl="0" indent="-266700" algn="l">
              <a:buFont typeface="Arial" panose="020B0604020202020204" pitchFamily="34" charset="0"/>
              <a:buChar char="•"/>
            </a:pPr>
            <a:r>
              <a:rPr lang="en-GB" dirty="0"/>
              <a:t>Helps a school identify problems</a:t>
            </a:r>
          </a:p>
          <a:p>
            <a:pPr marL="266700" lvl="0" indent="-266700" algn="l">
              <a:buFont typeface="Arial" panose="020B0604020202020204" pitchFamily="34" charset="0"/>
              <a:buChar char="•"/>
            </a:pPr>
            <a:r>
              <a:rPr lang="en-GB" dirty="0"/>
              <a:t>Supports a school in working together to improve</a:t>
            </a:r>
          </a:p>
          <a:p>
            <a:endParaRPr lang="en-GB" dirty="0"/>
          </a:p>
        </p:txBody>
      </p:sp>
    </p:spTree>
    <p:extLst>
      <p:ext uri="{BB962C8B-B14F-4D97-AF65-F5344CB8AC3E}">
        <p14:creationId xmlns:p14="http://schemas.microsoft.com/office/powerpoint/2010/main" val="3617207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914400" y="1915148"/>
            <a:ext cx="8229600" cy="4525963"/>
          </a:xfrm>
        </p:spPr>
        <p:txBody>
          <a:bodyPr>
            <a:normAutofit/>
          </a:bodyPr>
          <a:lstStyle/>
          <a:p>
            <a:pPr marL="266700" lvl="2" indent="-266700" eaLnBrk="1" hangingPunct="1">
              <a:spcBef>
                <a:spcPts val="300"/>
              </a:spcBef>
              <a:buClr>
                <a:schemeClr val="tx2"/>
              </a:buClr>
              <a:tabLst/>
              <a:defRPr/>
            </a:pPr>
            <a:r>
              <a:rPr lang="en-GB" sz="2800" dirty="0">
                <a:solidFill>
                  <a:schemeClr val="tx2"/>
                </a:solidFill>
              </a:rPr>
              <a:t>takes a broad view</a:t>
            </a:r>
          </a:p>
          <a:p>
            <a:pPr marL="266700" lvl="2" indent="-266700" eaLnBrk="1" hangingPunct="1">
              <a:spcBef>
                <a:spcPts val="300"/>
              </a:spcBef>
              <a:buClr>
                <a:schemeClr val="tx2"/>
              </a:buClr>
              <a:tabLst/>
              <a:defRPr/>
            </a:pPr>
            <a:r>
              <a:rPr lang="en-GB" sz="2800" dirty="0">
                <a:solidFill>
                  <a:schemeClr val="tx2"/>
                </a:solidFill>
              </a:rPr>
              <a:t>involves all stakeholders and students</a:t>
            </a:r>
          </a:p>
          <a:p>
            <a:pPr marL="266700" lvl="2" indent="-266700" eaLnBrk="1" hangingPunct="1">
              <a:spcBef>
                <a:spcPts val="300"/>
              </a:spcBef>
              <a:buClr>
                <a:schemeClr val="tx2"/>
              </a:buClr>
              <a:tabLst/>
              <a:defRPr/>
            </a:pPr>
            <a:r>
              <a:rPr lang="en-GB" sz="2800" dirty="0">
                <a:solidFill>
                  <a:schemeClr val="tx2"/>
                </a:solidFill>
              </a:rPr>
              <a:t>is not too complex</a:t>
            </a:r>
          </a:p>
          <a:p>
            <a:pPr marL="266700" lvl="2" indent="-266700" eaLnBrk="1" hangingPunct="1">
              <a:spcBef>
                <a:spcPts val="300"/>
              </a:spcBef>
              <a:buClr>
                <a:schemeClr val="tx2"/>
              </a:buClr>
              <a:tabLst/>
              <a:defRPr/>
            </a:pPr>
            <a:r>
              <a:rPr lang="en-GB" sz="2800" dirty="0">
                <a:solidFill>
                  <a:schemeClr val="tx2"/>
                </a:solidFill>
              </a:rPr>
              <a:t>produces results that are easy to analyse</a:t>
            </a:r>
          </a:p>
          <a:p>
            <a:pPr marL="266700" lvl="2" indent="-266700" eaLnBrk="1" hangingPunct="1">
              <a:spcBef>
                <a:spcPts val="300"/>
              </a:spcBef>
              <a:buClr>
                <a:schemeClr val="tx2"/>
              </a:buClr>
              <a:tabLst/>
              <a:defRPr/>
            </a:pPr>
            <a:r>
              <a:rPr lang="en-GB" sz="2800" dirty="0">
                <a:solidFill>
                  <a:schemeClr val="tx2"/>
                </a:solidFill>
              </a:rPr>
              <a:t>supports an action plan</a:t>
            </a:r>
          </a:p>
          <a:p>
            <a:pPr marL="266700" lvl="2" indent="-266700" eaLnBrk="1" hangingPunct="1">
              <a:spcBef>
                <a:spcPts val="300"/>
              </a:spcBef>
              <a:buClr>
                <a:schemeClr val="tx2"/>
              </a:buClr>
              <a:tabLst/>
              <a:defRPr/>
            </a:pPr>
            <a:r>
              <a:rPr lang="en-GB" sz="2800" dirty="0">
                <a:solidFill>
                  <a:schemeClr val="tx2"/>
                </a:solidFill>
              </a:rPr>
              <a:t>enables regular monitoring</a:t>
            </a:r>
          </a:p>
          <a:p>
            <a:pPr marL="266700" lvl="2" indent="-266700" eaLnBrk="1" hangingPunct="1">
              <a:spcBef>
                <a:spcPts val="300"/>
              </a:spcBef>
              <a:buClr>
                <a:schemeClr val="tx2"/>
              </a:buClr>
              <a:tabLst/>
              <a:defRPr/>
            </a:pPr>
            <a:endParaRPr lang="en-US" sz="2800" b="1" dirty="0">
              <a:solidFill>
                <a:schemeClr val="tx2"/>
              </a:solidFill>
            </a:endParaRPr>
          </a:p>
          <a:p>
            <a:pPr eaLnBrk="1" hangingPunct="1">
              <a:lnSpc>
                <a:spcPct val="80000"/>
              </a:lnSpc>
              <a:buFontTx/>
              <a:buNone/>
              <a:defRPr/>
            </a:pPr>
            <a:r>
              <a:rPr lang="en-US" sz="2800" dirty="0"/>
              <a:t>The results should be owned by the school</a:t>
            </a:r>
          </a:p>
        </p:txBody>
      </p:sp>
      <p:sp>
        <p:nvSpPr>
          <p:cNvPr id="9220" name="Rectangle 4"/>
          <p:cNvSpPr>
            <a:spLocks noGrp="1" noChangeArrowheads="1"/>
          </p:cNvSpPr>
          <p:nvPr/>
        </p:nvSpPr>
        <p:spPr bwMode="auto">
          <a:xfrm>
            <a:off x="971550" y="836613"/>
            <a:ext cx="67230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GB" altLang="en-US" sz="2600" b="1">
                <a:solidFill>
                  <a:srgbClr val="514338"/>
                </a:solidFill>
              </a:rPr>
              <a:t> </a:t>
            </a:r>
            <a:endParaRPr lang="en-US" altLang="en-US" sz="3600" b="1">
              <a:solidFill>
                <a:srgbClr val="514338"/>
              </a:solidFill>
            </a:endParaRPr>
          </a:p>
        </p:txBody>
      </p:sp>
      <p:sp>
        <p:nvSpPr>
          <p:cNvPr id="7" name="TextBox 6"/>
          <p:cNvSpPr txBox="1"/>
          <p:nvPr/>
        </p:nvSpPr>
        <p:spPr>
          <a:xfrm>
            <a:off x="30485" y="689115"/>
            <a:ext cx="8964612" cy="1200329"/>
          </a:xfrm>
          <a:prstGeom prst="rect">
            <a:avLst/>
          </a:prstGeom>
          <a:noFill/>
        </p:spPr>
        <p:txBody>
          <a:bodyPr>
            <a:spAutoFit/>
          </a:bodyPr>
          <a:lstStyle/>
          <a:p>
            <a:pPr algn="ctr">
              <a:defRPr/>
            </a:pPr>
            <a:r>
              <a:rPr lang="en-GB" sz="3600" dirty="0">
                <a:solidFill>
                  <a:srgbClr val="FF0000"/>
                </a:solidFill>
                <a:latin typeface="+mj-lt"/>
              </a:rPr>
              <a:t>Characteristics of an effective Student Review</a:t>
            </a:r>
          </a:p>
        </p:txBody>
      </p:sp>
    </p:spTree>
    <p:extLst>
      <p:ext uri="{BB962C8B-B14F-4D97-AF65-F5344CB8AC3E}">
        <p14:creationId xmlns:p14="http://schemas.microsoft.com/office/powerpoint/2010/main" val="2854251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BD191-1B3C-4AD6-AF4D-EE3AAC64DE92}"/>
              </a:ext>
            </a:extLst>
          </p:cNvPr>
          <p:cNvSpPr>
            <a:spLocks noGrp="1"/>
          </p:cNvSpPr>
          <p:nvPr>
            <p:ph type="ctrTitle"/>
          </p:nvPr>
        </p:nvSpPr>
        <p:spPr/>
        <p:txBody>
          <a:bodyPr/>
          <a:lstStyle/>
          <a:p>
            <a:r>
              <a:rPr lang="en-US" dirty="0">
                <a:solidFill>
                  <a:srgbClr val="FF0000"/>
                </a:solidFill>
              </a:rPr>
              <a:t>LEADERSHIP</a:t>
            </a:r>
          </a:p>
        </p:txBody>
      </p:sp>
      <p:sp>
        <p:nvSpPr>
          <p:cNvPr id="3" name="Ondertitel 2">
            <a:extLst>
              <a:ext uri="{FF2B5EF4-FFF2-40B4-BE49-F238E27FC236}">
                <a16:creationId xmlns:a16="http://schemas.microsoft.com/office/drawing/2014/main" id="{C00640C3-FEF9-43D1-AE28-EFCEF6DDA07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56011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516" y="476672"/>
            <a:ext cx="8712968" cy="1143000"/>
          </a:xfrm>
        </p:spPr>
        <p:txBody>
          <a:bodyPr>
            <a:normAutofit/>
          </a:bodyPr>
          <a:lstStyle/>
          <a:p>
            <a:pPr algn="ctr"/>
            <a:r>
              <a:rPr lang="en-GB" sz="3600" dirty="0">
                <a:solidFill>
                  <a:srgbClr val="FF0000"/>
                </a:solidFill>
              </a:rPr>
              <a:t>Leaders that affect the school climate</a:t>
            </a:r>
          </a:p>
        </p:txBody>
      </p:sp>
      <p:sp>
        <p:nvSpPr>
          <p:cNvPr id="3" name="Content Placeholder 2"/>
          <p:cNvSpPr>
            <a:spLocks noGrp="1"/>
          </p:cNvSpPr>
          <p:nvPr>
            <p:ph idx="1"/>
          </p:nvPr>
        </p:nvSpPr>
        <p:spPr>
          <a:xfrm>
            <a:off x="467544" y="1772816"/>
            <a:ext cx="8229600" cy="4876800"/>
          </a:xfrm>
        </p:spPr>
        <p:txBody>
          <a:bodyPr/>
          <a:lstStyle/>
          <a:p>
            <a:pPr lvl="0"/>
            <a:r>
              <a:rPr lang="en-GB" sz="2400" dirty="0"/>
              <a:t>leaders do not merely impose goals, they work with others to create a shared sense of purpose and direction </a:t>
            </a:r>
            <a:endParaRPr lang="es-ES" sz="2400" dirty="0"/>
          </a:p>
          <a:p>
            <a:pPr lvl="0"/>
            <a:r>
              <a:rPr lang="en-GB" sz="2400" dirty="0"/>
              <a:t>leaders primarily work through and with other people. They also help to establish the conditions that enable others to be effective </a:t>
            </a:r>
            <a:endParaRPr lang="es-ES" sz="2400" dirty="0"/>
          </a:p>
          <a:p>
            <a:pPr lvl="0"/>
            <a:r>
              <a:rPr lang="en-GB" sz="2400" dirty="0"/>
              <a:t>leadership is more a function than a role. Although leadership is often invested in – or expected of – persons in positions of formal authority, leadership consists of functions that may be performed by many different people, in different roles, throughout a school. </a:t>
            </a:r>
            <a:endParaRPr lang="es-ES" sz="2400" dirty="0"/>
          </a:p>
          <a:p>
            <a:pPr marL="0" indent="0">
              <a:buNone/>
            </a:pPr>
            <a:endParaRPr lang="en-GB" sz="2400" dirty="0"/>
          </a:p>
        </p:txBody>
      </p:sp>
    </p:spTree>
    <p:extLst>
      <p:ext uri="{BB962C8B-B14F-4D97-AF65-F5344CB8AC3E}">
        <p14:creationId xmlns:p14="http://schemas.microsoft.com/office/powerpoint/2010/main" val="2637921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29E56B-91C2-4234-8862-AFF7821F1926}"/>
              </a:ext>
            </a:extLst>
          </p:cNvPr>
          <p:cNvSpPr>
            <a:spLocks noGrp="1"/>
          </p:cNvSpPr>
          <p:nvPr>
            <p:ph type="title"/>
          </p:nvPr>
        </p:nvSpPr>
        <p:spPr>
          <a:xfrm>
            <a:off x="457200" y="457200"/>
            <a:ext cx="8229600" cy="1143000"/>
          </a:xfrm>
        </p:spPr>
        <p:txBody>
          <a:bodyPr/>
          <a:lstStyle/>
          <a:p>
            <a:r>
              <a:rPr lang="es-ES" dirty="0">
                <a:solidFill>
                  <a:srgbClr val="FF0000"/>
                </a:solidFill>
              </a:rPr>
              <a:t>Leaders: emotional intelligence</a:t>
            </a:r>
          </a:p>
        </p:txBody>
      </p:sp>
      <p:sp>
        <p:nvSpPr>
          <p:cNvPr id="3" name="Marcador de contenido 2">
            <a:extLst>
              <a:ext uri="{FF2B5EF4-FFF2-40B4-BE49-F238E27FC236}">
                <a16:creationId xmlns:a16="http://schemas.microsoft.com/office/drawing/2014/main" id="{8509028F-83F2-4CBF-A8DA-B33E22C32E0F}"/>
              </a:ext>
            </a:extLst>
          </p:cNvPr>
          <p:cNvSpPr>
            <a:spLocks noGrp="1"/>
          </p:cNvSpPr>
          <p:nvPr>
            <p:ph idx="1"/>
          </p:nvPr>
        </p:nvSpPr>
        <p:spPr>
          <a:xfrm>
            <a:off x="899592" y="1600200"/>
            <a:ext cx="7787208" cy="4525963"/>
          </a:xfrm>
        </p:spPr>
        <p:txBody>
          <a:bodyPr/>
          <a:lstStyle/>
          <a:p>
            <a:pPr marL="0" indent="0">
              <a:buNone/>
            </a:pPr>
            <a:r>
              <a:rPr lang="en-US" sz="2800" dirty="0"/>
              <a:t>Leaders of an antibullying </a:t>
            </a:r>
            <a:r>
              <a:rPr lang="en-US" sz="2800" dirty="0" err="1"/>
              <a:t>programme</a:t>
            </a:r>
            <a:r>
              <a:rPr lang="en-US" sz="2800" dirty="0"/>
              <a:t> should therefore demonstrate the five aspects of emotional intelligence identified by Goleman:</a:t>
            </a:r>
          </a:p>
          <a:p>
            <a:pPr marL="0" indent="0">
              <a:buNone/>
            </a:pPr>
            <a:endParaRPr lang="es-ES" sz="1050" dirty="0"/>
          </a:p>
          <a:p>
            <a:pPr lvl="1">
              <a:buFont typeface="Wingdings" panose="05000000000000000000" pitchFamily="2" charset="2"/>
              <a:buChar char="§"/>
            </a:pPr>
            <a:r>
              <a:rPr lang="en-US" sz="2400" dirty="0"/>
              <a:t>self-awareness </a:t>
            </a:r>
            <a:endParaRPr lang="es-ES" sz="2400" dirty="0"/>
          </a:p>
          <a:p>
            <a:pPr lvl="1">
              <a:buFont typeface="Wingdings" panose="05000000000000000000" pitchFamily="2" charset="2"/>
              <a:buChar char="§"/>
            </a:pPr>
            <a:r>
              <a:rPr lang="en-US" sz="2400" dirty="0"/>
              <a:t>managing feelings </a:t>
            </a:r>
            <a:endParaRPr lang="es-ES" sz="2400" dirty="0"/>
          </a:p>
          <a:p>
            <a:pPr lvl="1">
              <a:buFont typeface="Wingdings" panose="05000000000000000000" pitchFamily="2" charset="2"/>
              <a:buChar char="§"/>
            </a:pPr>
            <a:r>
              <a:rPr lang="en-US" sz="2400" dirty="0"/>
              <a:t>motivation </a:t>
            </a:r>
            <a:endParaRPr lang="es-ES" sz="2400" dirty="0"/>
          </a:p>
          <a:p>
            <a:pPr lvl="1">
              <a:buFont typeface="Wingdings" panose="05000000000000000000" pitchFamily="2" charset="2"/>
              <a:buChar char="§"/>
            </a:pPr>
            <a:r>
              <a:rPr lang="en-US" sz="2400" dirty="0"/>
              <a:t>empathy </a:t>
            </a:r>
            <a:endParaRPr lang="es-ES" sz="2400" dirty="0"/>
          </a:p>
          <a:p>
            <a:pPr lvl="1">
              <a:buFont typeface="Wingdings" panose="05000000000000000000" pitchFamily="2" charset="2"/>
              <a:buChar char="§"/>
            </a:pPr>
            <a:r>
              <a:rPr lang="en-US" sz="2400" dirty="0"/>
              <a:t>social skills</a:t>
            </a:r>
            <a:r>
              <a:rPr lang="en-US" dirty="0"/>
              <a:t>.</a:t>
            </a:r>
            <a:endParaRPr lang="es-ES" dirty="0"/>
          </a:p>
          <a:p>
            <a:endParaRPr lang="es-ES" dirty="0"/>
          </a:p>
        </p:txBody>
      </p:sp>
    </p:spTree>
    <p:extLst>
      <p:ext uri="{BB962C8B-B14F-4D97-AF65-F5344CB8AC3E}">
        <p14:creationId xmlns:p14="http://schemas.microsoft.com/office/powerpoint/2010/main" val="15945945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65AB48-877B-44C5-BB05-0DF0631D9A68}"/>
              </a:ext>
            </a:extLst>
          </p:cNvPr>
          <p:cNvSpPr>
            <a:spLocks noGrp="1"/>
          </p:cNvSpPr>
          <p:nvPr>
            <p:ph type="title"/>
          </p:nvPr>
        </p:nvSpPr>
        <p:spPr>
          <a:xfrm>
            <a:off x="457200" y="457200"/>
            <a:ext cx="8229600" cy="1143000"/>
          </a:xfrm>
        </p:spPr>
        <p:txBody>
          <a:bodyPr/>
          <a:lstStyle/>
          <a:p>
            <a:r>
              <a:rPr lang="en-US" sz="3200" dirty="0">
                <a:solidFill>
                  <a:srgbClr val="FF0000"/>
                </a:solidFill>
              </a:rPr>
              <a:t>Generic</a:t>
            </a:r>
            <a:r>
              <a:rPr lang="en-US" sz="3600" dirty="0">
                <a:solidFill>
                  <a:srgbClr val="FF0000"/>
                </a:solidFill>
              </a:rPr>
              <a:t> leadership skills, the ability to: </a:t>
            </a:r>
            <a:endParaRPr lang="es-ES" dirty="0">
              <a:solidFill>
                <a:srgbClr val="FF0000"/>
              </a:solidFill>
            </a:endParaRPr>
          </a:p>
        </p:txBody>
      </p:sp>
      <p:sp>
        <p:nvSpPr>
          <p:cNvPr id="3" name="Marcador de contenido 2">
            <a:extLst>
              <a:ext uri="{FF2B5EF4-FFF2-40B4-BE49-F238E27FC236}">
                <a16:creationId xmlns:a16="http://schemas.microsoft.com/office/drawing/2014/main" id="{056604EC-BF38-4F9C-85DF-C2B1BA168279}"/>
              </a:ext>
            </a:extLst>
          </p:cNvPr>
          <p:cNvSpPr>
            <a:spLocks noGrp="1"/>
          </p:cNvSpPr>
          <p:nvPr>
            <p:ph idx="1"/>
          </p:nvPr>
        </p:nvSpPr>
        <p:spPr>
          <a:xfrm>
            <a:off x="683568" y="1605591"/>
            <a:ext cx="8229600" cy="4525963"/>
          </a:xfrm>
        </p:spPr>
        <p:txBody>
          <a:bodyPr/>
          <a:lstStyle/>
          <a:p>
            <a:r>
              <a:rPr lang="en-US" sz="1700" b="1" dirty="0" err="1"/>
              <a:t>analyse</a:t>
            </a:r>
            <a:r>
              <a:rPr lang="en-US" sz="1700" b="1" dirty="0"/>
              <a:t> and interpret information- </a:t>
            </a:r>
            <a:r>
              <a:rPr lang="en-GB" sz="1700" dirty="0"/>
              <a:t>seek out information from appropriate sources when necessary. Identify the significant content of available information. Identify links, patterns and underlying issues.</a:t>
            </a:r>
            <a:endParaRPr lang="es-ES" sz="1700" dirty="0"/>
          </a:p>
          <a:p>
            <a:pPr lvl="0"/>
            <a:r>
              <a:rPr lang="en-GB" sz="1700" b="1" dirty="0"/>
              <a:t>use professional judgement </a:t>
            </a:r>
            <a:r>
              <a:rPr lang="en-GB" sz="1700" dirty="0"/>
              <a:t>- make appropriate decisions based on clear principles and an accurate interpretation of available, relevant evidence.</a:t>
            </a:r>
            <a:endParaRPr lang="es-ES" sz="1700" dirty="0"/>
          </a:p>
          <a:p>
            <a:pPr lvl="0"/>
            <a:r>
              <a:rPr lang="en-GB" sz="1700" b="1" dirty="0"/>
              <a:t>think broadly and creatively to solve problems </a:t>
            </a:r>
            <a:r>
              <a:rPr lang="en-GB" sz="1700" dirty="0"/>
              <a:t>- keep a focus on what matters most. Balance short-term and long-term implications.</a:t>
            </a:r>
            <a:endParaRPr lang="es-ES" sz="1700" dirty="0"/>
          </a:p>
          <a:p>
            <a:pPr lvl="0"/>
            <a:r>
              <a:rPr lang="en-GB" sz="1700" b="1" dirty="0"/>
              <a:t>lead and manage others </a:t>
            </a:r>
            <a:r>
              <a:rPr lang="en-GB" sz="1700" dirty="0"/>
              <a:t>- secure acceptance of ideas. Influence, challenge, motivate and work with others to achieve agreed ends. Recognise and develop the potential in others.</a:t>
            </a:r>
            <a:endParaRPr lang="es-ES" sz="1700" dirty="0"/>
          </a:p>
          <a:p>
            <a:pPr lvl="0"/>
            <a:r>
              <a:rPr lang="en-GB" sz="1700" b="1" dirty="0"/>
              <a:t>organise - prioritise</a:t>
            </a:r>
            <a:r>
              <a:rPr lang="en-GB" sz="1700" dirty="0"/>
              <a:t>, reconcile demands and manage time. Create and implement clear and appropriate plans for action. Delegate appropriately. </a:t>
            </a:r>
            <a:endParaRPr lang="es-ES" sz="1700" dirty="0"/>
          </a:p>
          <a:p>
            <a:pPr lvl="0"/>
            <a:r>
              <a:rPr lang="en-GB" sz="1700" b="1" dirty="0"/>
              <a:t>communicate </a:t>
            </a:r>
            <a:r>
              <a:rPr lang="en-GB" sz="1700" dirty="0"/>
              <a:t>- communicate clearly orally and in writing. Listen to others and show that they have heard.</a:t>
            </a:r>
            <a:endParaRPr lang="es-ES" sz="1700" dirty="0"/>
          </a:p>
          <a:p>
            <a:endParaRPr lang="es-ES" dirty="0"/>
          </a:p>
        </p:txBody>
      </p:sp>
    </p:spTree>
    <p:extLst>
      <p:ext uri="{BB962C8B-B14F-4D97-AF65-F5344CB8AC3E}">
        <p14:creationId xmlns:p14="http://schemas.microsoft.com/office/powerpoint/2010/main" val="926286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372CF1-9456-47A8-A087-25ADD6E742F7}"/>
              </a:ext>
            </a:extLst>
          </p:cNvPr>
          <p:cNvSpPr>
            <a:spLocks noGrp="1"/>
          </p:cNvSpPr>
          <p:nvPr>
            <p:ph type="title"/>
          </p:nvPr>
        </p:nvSpPr>
        <p:spPr>
          <a:xfrm>
            <a:off x="539552" y="620688"/>
            <a:ext cx="8229600" cy="1143000"/>
          </a:xfrm>
        </p:spPr>
        <p:txBody>
          <a:bodyPr/>
          <a:lstStyle/>
          <a:p>
            <a:r>
              <a:rPr lang="en-GB" sz="4000" dirty="0">
                <a:solidFill>
                  <a:srgbClr val="FF0000"/>
                </a:solidFill>
              </a:rPr>
              <a:t>Leadership may be distributed: </a:t>
            </a:r>
            <a:endParaRPr lang="es-ES" sz="4000" dirty="0">
              <a:solidFill>
                <a:srgbClr val="FF0000"/>
              </a:solidFill>
            </a:endParaRPr>
          </a:p>
        </p:txBody>
      </p:sp>
      <p:sp>
        <p:nvSpPr>
          <p:cNvPr id="3" name="Marcador de contenido 2">
            <a:extLst>
              <a:ext uri="{FF2B5EF4-FFF2-40B4-BE49-F238E27FC236}">
                <a16:creationId xmlns:a16="http://schemas.microsoft.com/office/drawing/2014/main" id="{B89B37B7-746F-4895-B82A-A67374C49AF3}"/>
              </a:ext>
            </a:extLst>
          </p:cNvPr>
          <p:cNvSpPr>
            <a:spLocks noGrp="1"/>
          </p:cNvSpPr>
          <p:nvPr>
            <p:ph idx="1"/>
          </p:nvPr>
        </p:nvSpPr>
        <p:spPr>
          <a:xfrm>
            <a:off x="457200" y="1866950"/>
            <a:ext cx="8229600" cy="4525963"/>
          </a:xfrm>
        </p:spPr>
        <p:txBody>
          <a:bodyPr/>
          <a:lstStyle/>
          <a:p>
            <a:pPr lvl="0"/>
            <a:r>
              <a:rPr lang="en-GB" sz="2400" b="1" dirty="0"/>
              <a:t>formally - </a:t>
            </a:r>
            <a:r>
              <a:rPr lang="en-GB" sz="2400" dirty="0"/>
              <a:t>through designated roles or job descriptions</a:t>
            </a:r>
            <a:endParaRPr lang="es-ES" sz="2400" dirty="0"/>
          </a:p>
          <a:p>
            <a:pPr lvl="0"/>
            <a:r>
              <a:rPr lang="en-GB" sz="2400" b="1" dirty="0"/>
              <a:t>pragmatically </a:t>
            </a:r>
            <a:r>
              <a:rPr lang="en-GB" sz="2400" dirty="0"/>
              <a:t>- through necessity or often ad hoc delegation of workload</a:t>
            </a:r>
            <a:endParaRPr lang="es-ES" sz="2400" dirty="0"/>
          </a:p>
          <a:p>
            <a:pPr lvl="0"/>
            <a:r>
              <a:rPr lang="en-GB" sz="2400" b="1" dirty="0"/>
              <a:t>strategically</a:t>
            </a:r>
            <a:r>
              <a:rPr lang="en-GB" sz="2400" dirty="0"/>
              <a:t> - through planned appointment of individuals to contribute positively to the development of leadership throughout the school</a:t>
            </a:r>
            <a:endParaRPr lang="es-ES" sz="2400" dirty="0"/>
          </a:p>
          <a:p>
            <a:pPr lvl="0"/>
            <a:r>
              <a:rPr lang="en-GB" sz="2400" b="1" dirty="0"/>
              <a:t>incrementally</a:t>
            </a:r>
            <a:r>
              <a:rPr lang="en-GB" sz="2400" dirty="0"/>
              <a:t> - through gradual increase of responsibility as people demonstrate their capacity to lead.</a:t>
            </a:r>
            <a:endParaRPr lang="es-ES" sz="2400" dirty="0"/>
          </a:p>
          <a:p>
            <a:endParaRPr lang="es-ES" dirty="0"/>
          </a:p>
        </p:txBody>
      </p:sp>
    </p:spTree>
    <p:extLst>
      <p:ext uri="{BB962C8B-B14F-4D97-AF65-F5344CB8AC3E}">
        <p14:creationId xmlns:p14="http://schemas.microsoft.com/office/powerpoint/2010/main" val="387814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3F0B4A-2052-43E7-9213-FD349FD50521}"/>
              </a:ext>
            </a:extLst>
          </p:cNvPr>
          <p:cNvSpPr>
            <a:spLocks noGrp="1"/>
          </p:cNvSpPr>
          <p:nvPr>
            <p:ph type="ctrTitle"/>
          </p:nvPr>
        </p:nvSpPr>
        <p:spPr/>
        <p:txBody>
          <a:bodyPr/>
          <a:lstStyle/>
          <a:p>
            <a:r>
              <a:rPr lang="en-US" dirty="0">
                <a:solidFill>
                  <a:srgbClr val="FF0000"/>
                </a:solidFill>
              </a:rPr>
              <a:t>INTRODUCTION</a:t>
            </a:r>
          </a:p>
        </p:txBody>
      </p:sp>
      <p:sp>
        <p:nvSpPr>
          <p:cNvPr id="3" name="Ondertitel 2">
            <a:extLst>
              <a:ext uri="{FF2B5EF4-FFF2-40B4-BE49-F238E27FC236}">
                <a16:creationId xmlns:a16="http://schemas.microsoft.com/office/drawing/2014/main" id="{186CF16A-02E9-44B9-A632-C60835B070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01650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E802DE-68B1-4BAC-9571-F0DDC082205B}"/>
              </a:ext>
            </a:extLst>
          </p:cNvPr>
          <p:cNvSpPr>
            <a:spLocks noGrp="1"/>
          </p:cNvSpPr>
          <p:nvPr>
            <p:ph type="title"/>
          </p:nvPr>
        </p:nvSpPr>
        <p:spPr>
          <a:xfrm>
            <a:off x="457200" y="830994"/>
            <a:ext cx="8229600" cy="1143000"/>
          </a:xfrm>
        </p:spPr>
        <p:txBody>
          <a:bodyPr/>
          <a:lstStyle/>
          <a:p>
            <a:r>
              <a:rPr lang="en-US" sz="3200" dirty="0">
                <a:solidFill>
                  <a:srgbClr val="FF0000"/>
                </a:solidFill>
              </a:rPr>
              <a:t>Leadership styles for reducing bullying and other forms of violence</a:t>
            </a:r>
            <a:endParaRPr lang="es-ES" dirty="0">
              <a:solidFill>
                <a:srgbClr val="FF0000"/>
              </a:solidFill>
            </a:endParaRPr>
          </a:p>
        </p:txBody>
      </p:sp>
      <p:sp>
        <p:nvSpPr>
          <p:cNvPr id="3" name="Marcador de contenido 2">
            <a:extLst>
              <a:ext uri="{FF2B5EF4-FFF2-40B4-BE49-F238E27FC236}">
                <a16:creationId xmlns:a16="http://schemas.microsoft.com/office/drawing/2014/main" id="{7A5077F8-883C-4254-BFE3-3D58AC91FB0D}"/>
              </a:ext>
            </a:extLst>
          </p:cNvPr>
          <p:cNvSpPr>
            <a:spLocks noGrp="1"/>
          </p:cNvSpPr>
          <p:nvPr>
            <p:ph idx="1"/>
          </p:nvPr>
        </p:nvSpPr>
        <p:spPr>
          <a:xfrm>
            <a:off x="1547664" y="1988840"/>
            <a:ext cx="5616624" cy="4137323"/>
          </a:xfrm>
        </p:spPr>
        <p:txBody>
          <a:bodyPr/>
          <a:lstStyle/>
          <a:p>
            <a:pPr lvl="0"/>
            <a:r>
              <a:rPr lang="en-US" dirty="0"/>
              <a:t>Coercive</a:t>
            </a:r>
            <a:endParaRPr lang="es-ES" dirty="0"/>
          </a:p>
          <a:p>
            <a:pPr lvl="0"/>
            <a:r>
              <a:rPr lang="en-US" dirty="0"/>
              <a:t>Authoritative</a:t>
            </a:r>
            <a:endParaRPr lang="es-ES" dirty="0"/>
          </a:p>
          <a:p>
            <a:pPr lvl="0"/>
            <a:r>
              <a:rPr lang="en-US" dirty="0"/>
              <a:t>Affiliative</a:t>
            </a:r>
            <a:endParaRPr lang="es-ES" dirty="0"/>
          </a:p>
          <a:p>
            <a:pPr lvl="0"/>
            <a:r>
              <a:rPr lang="en-US" dirty="0"/>
              <a:t>Democratic</a:t>
            </a:r>
            <a:endParaRPr lang="es-ES" dirty="0"/>
          </a:p>
          <a:p>
            <a:pPr lvl="0"/>
            <a:r>
              <a:rPr lang="en-US" dirty="0"/>
              <a:t>Pace-setting</a:t>
            </a:r>
            <a:endParaRPr lang="es-ES" dirty="0"/>
          </a:p>
          <a:p>
            <a:pPr lvl="0"/>
            <a:r>
              <a:rPr lang="en-US" dirty="0"/>
              <a:t>Coaching</a:t>
            </a:r>
            <a:endParaRPr lang="es-ES" dirty="0"/>
          </a:p>
          <a:p>
            <a:endParaRPr lang="es-ES" dirty="0"/>
          </a:p>
        </p:txBody>
      </p:sp>
    </p:spTree>
    <p:extLst>
      <p:ext uri="{BB962C8B-B14F-4D97-AF65-F5344CB8AC3E}">
        <p14:creationId xmlns:p14="http://schemas.microsoft.com/office/powerpoint/2010/main" val="55883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5C1074-86C8-4F61-8966-FFFA0FA9C004}"/>
              </a:ext>
            </a:extLst>
          </p:cNvPr>
          <p:cNvSpPr>
            <a:spLocks noGrp="1"/>
          </p:cNvSpPr>
          <p:nvPr>
            <p:ph type="title"/>
          </p:nvPr>
        </p:nvSpPr>
        <p:spPr>
          <a:xfrm>
            <a:off x="251520" y="404664"/>
            <a:ext cx="8229600" cy="1143000"/>
          </a:xfrm>
        </p:spPr>
        <p:txBody>
          <a:bodyPr/>
          <a:lstStyle/>
          <a:p>
            <a:r>
              <a:rPr lang="en-US" i="1" dirty="0">
                <a:solidFill>
                  <a:srgbClr val="FF0000"/>
                </a:solidFill>
              </a:rPr>
              <a:t>Coercive</a:t>
            </a:r>
            <a:br>
              <a:rPr lang="es-ES" dirty="0"/>
            </a:br>
            <a:endParaRPr lang="es-ES" dirty="0"/>
          </a:p>
        </p:txBody>
      </p:sp>
      <p:sp>
        <p:nvSpPr>
          <p:cNvPr id="3" name="Marcador de contenido 2">
            <a:extLst>
              <a:ext uri="{FF2B5EF4-FFF2-40B4-BE49-F238E27FC236}">
                <a16:creationId xmlns:a16="http://schemas.microsoft.com/office/drawing/2014/main" id="{403D1CE7-42DB-4CA2-B210-F5C404967DD8}"/>
              </a:ext>
            </a:extLst>
          </p:cNvPr>
          <p:cNvSpPr>
            <a:spLocks noGrp="1"/>
          </p:cNvSpPr>
          <p:nvPr>
            <p:ph idx="1"/>
          </p:nvPr>
        </p:nvSpPr>
        <p:spPr>
          <a:xfrm>
            <a:off x="457200" y="1268760"/>
            <a:ext cx="8229600" cy="4525963"/>
          </a:xfrm>
        </p:spPr>
        <p:txBody>
          <a:bodyPr/>
          <a:lstStyle/>
          <a:p>
            <a:r>
              <a:rPr lang="en-US" sz="2400" i="1" dirty="0"/>
              <a:t>The aim:</a:t>
            </a:r>
            <a:r>
              <a:rPr lang="en-US" sz="2400" dirty="0"/>
              <a:t>  to seek immediate compliance. The leader gives orders, expects compliance, controls tightly, and imposes lots of sanctions with few rewards.</a:t>
            </a:r>
            <a:endParaRPr lang="es-ES" sz="2400" dirty="0"/>
          </a:p>
          <a:p>
            <a:r>
              <a:rPr lang="en-US" sz="2400" i="1" dirty="0"/>
              <a:t>The style in a phrase</a:t>
            </a:r>
            <a:r>
              <a:rPr lang="en-US" sz="2400" dirty="0"/>
              <a:t>: ‘Do what I tell you.’</a:t>
            </a:r>
            <a:endParaRPr lang="es-ES" sz="2400" dirty="0"/>
          </a:p>
          <a:p>
            <a:r>
              <a:rPr lang="en-US" sz="2400" i="1" dirty="0"/>
              <a:t>When the style works best</a:t>
            </a:r>
            <a:r>
              <a:rPr lang="en-US" sz="2400" dirty="0"/>
              <a:t>:  For simple straightforward tasks, for example, arranging the seating for a meeting or correcting someone who has not done what they had agreed to do.</a:t>
            </a:r>
            <a:endParaRPr lang="es-ES" sz="2400" dirty="0"/>
          </a:p>
          <a:p>
            <a:r>
              <a:rPr lang="en-US" sz="2400" i="1" dirty="0"/>
              <a:t>Overall impact on working atmosphere</a:t>
            </a:r>
            <a:r>
              <a:rPr lang="en-US" sz="2400" dirty="0"/>
              <a:t> : Can be negative – and should be used rarely. Is useful e.g. when the leader is giving instructions for a task.</a:t>
            </a:r>
            <a:endParaRPr lang="es-ES" sz="2400" dirty="0"/>
          </a:p>
          <a:p>
            <a:endParaRPr lang="es-ES" dirty="0"/>
          </a:p>
        </p:txBody>
      </p:sp>
    </p:spTree>
    <p:extLst>
      <p:ext uri="{BB962C8B-B14F-4D97-AF65-F5344CB8AC3E}">
        <p14:creationId xmlns:p14="http://schemas.microsoft.com/office/powerpoint/2010/main" val="2036722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888B69-93A7-419E-BA7B-64040DCDCDC7}"/>
              </a:ext>
            </a:extLst>
          </p:cNvPr>
          <p:cNvSpPr>
            <a:spLocks noGrp="1"/>
          </p:cNvSpPr>
          <p:nvPr>
            <p:ph type="title"/>
          </p:nvPr>
        </p:nvSpPr>
        <p:spPr/>
        <p:txBody>
          <a:bodyPr/>
          <a:lstStyle/>
          <a:p>
            <a:r>
              <a:rPr lang="en-US" i="1" dirty="0">
                <a:solidFill>
                  <a:srgbClr val="FF0000"/>
                </a:solidFill>
              </a:rPr>
              <a:t>Authoritative</a:t>
            </a:r>
            <a:endParaRPr lang="es-ES" i="1" dirty="0">
              <a:solidFill>
                <a:srgbClr val="FF0000"/>
              </a:solidFill>
            </a:endParaRPr>
          </a:p>
        </p:txBody>
      </p:sp>
      <p:sp>
        <p:nvSpPr>
          <p:cNvPr id="3" name="Marcador de contenido 2">
            <a:extLst>
              <a:ext uri="{FF2B5EF4-FFF2-40B4-BE49-F238E27FC236}">
                <a16:creationId xmlns:a16="http://schemas.microsoft.com/office/drawing/2014/main" id="{017568F9-27DF-4795-A9DF-79A469E2FCB7}"/>
              </a:ext>
            </a:extLst>
          </p:cNvPr>
          <p:cNvSpPr>
            <a:spLocks noGrp="1"/>
          </p:cNvSpPr>
          <p:nvPr>
            <p:ph idx="1"/>
          </p:nvPr>
        </p:nvSpPr>
        <p:spPr>
          <a:xfrm>
            <a:off x="539552" y="1417638"/>
            <a:ext cx="8229600" cy="4525963"/>
          </a:xfrm>
        </p:spPr>
        <p:txBody>
          <a:bodyPr/>
          <a:lstStyle/>
          <a:p>
            <a:r>
              <a:rPr lang="en-US" sz="2400" i="1" dirty="0"/>
              <a:t>The aim</a:t>
            </a:r>
            <a:r>
              <a:rPr lang="en-US" sz="2400" dirty="0"/>
              <a:t>:  to provide long-term direction and understanding for the group. The leader has a clear vision of the purpose of the whole task, and how each part contributes to this, and explains it to the group, persuading them of its importance. </a:t>
            </a:r>
            <a:endParaRPr lang="es-ES" sz="2400" dirty="0"/>
          </a:p>
          <a:p>
            <a:r>
              <a:rPr lang="en-US" sz="2400" i="1" dirty="0"/>
              <a:t>The style in a phrase</a:t>
            </a:r>
            <a:r>
              <a:rPr lang="en-US" sz="2400" dirty="0"/>
              <a:t>: ‘Come with me.’ </a:t>
            </a:r>
            <a:endParaRPr lang="es-ES" sz="2400" dirty="0"/>
          </a:p>
          <a:p>
            <a:r>
              <a:rPr lang="en-US" sz="2400" i="1" dirty="0"/>
              <a:t>When the style works best</a:t>
            </a:r>
            <a:r>
              <a:rPr lang="en-US" sz="2400" dirty="0"/>
              <a:t>: When changes require a new vision; or when a clear direction is needed. For example, when introducing a new initiative</a:t>
            </a:r>
            <a:endParaRPr lang="es-ES" sz="2400" dirty="0"/>
          </a:p>
          <a:p>
            <a:r>
              <a:rPr lang="en-US" sz="2400" i="1" dirty="0"/>
              <a:t>Overall impact on atmosphere in the group</a:t>
            </a:r>
            <a:r>
              <a:rPr lang="en-US" sz="2400" dirty="0"/>
              <a:t>: Positive – should be used often, particularly at the start of an initiative. </a:t>
            </a:r>
            <a:endParaRPr lang="es-ES" sz="2400" dirty="0"/>
          </a:p>
          <a:p>
            <a:endParaRPr lang="es-ES" dirty="0"/>
          </a:p>
        </p:txBody>
      </p:sp>
    </p:spTree>
    <p:extLst>
      <p:ext uri="{BB962C8B-B14F-4D97-AF65-F5344CB8AC3E}">
        <p14:creationId xmlns:p14="http://schemas.microsoft.com/office/powerpoint/2010/main" val="3352395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28153F-215E-4924-A3DE-57F41EDCD730}"/>
              </a:ext>
            </a:extLst>
          </p:cNvPr>
          <p:cNvSpPr>
            <a:spLocks noGrp="1"/>
          </p:cNvSpPr>
          <p:nvPr>
            <p:ph type="title"/>
          </p:nvPr>
        </p:nvSpPr>
        <p:spPr/>
        <p:txBody>
          <a:bodyPr/>
          <a:lstStyle/>
          <a:p>
            <a:r>
              <a:rPr lang="en-US" i="1" dirty="0">
                <a:solidFill>
                  <a:srgbClr val="FF0000"/>
                </a:solidFill>
              </a:rPr>
              <a:t>Affiliative</a:t>
            </a:r>
            <a:endParaRPr lang="es-ES" i="1" dirty="0">
              <a:solidFill>
                <a:srgbClr val="FF0000"/>
              </a:solidFill>
            </a:endParaRPr>
          </a:p>
        </p:txBody>
      </p:sp>
      <p:sp>
        <p:nvSpPr>
          <p:cNvPr id="3" name="Marcador de contenido 2">
            <a:extLst>
              <a:ext uri="{FF2B5EF4-FFF2-40B4-BE49-F238E27FC236}">
                <a16:creationId xmlns:a16="http://schemas.microsoft.com/office/drawing/2014/main" id="{7F486DD1-CB32-4270-8E37-4D34664CE246}"/>
              </a:ext>
            </a:extLst>
          </p:cNvPr>
          <p:cNvSpPr>
            <a:spLocks noGrp="1"/>
          </p:cNvSpPr>
          <p:nvPr>
            <p:ph idx="1"/>
          </p:nvPr>
        </p:nvSpPr>
        <p:spPr>
          <a:xfrm>
            <a:off x="473700" y="1440922"/>
            <a:ext cx="8229600" cy="4525963"/>
          </a:xfrm>
        </p:spPr>
        <p:txBody>
          <a:bodyPr/>
          <a:lstStyle/>
          <a:p>
            <a:r>
              <a:rPr lang="en-US" sz="1800" i="1" dirty="0"/>
              <a:t>The aim</a:t>
            </a:r>
            <a:r>
              <a:rPr lang="en-US" sz="1800" dirty="0"/>
              <a:t>:  to create harmony and build relationships amongst the group members and between the group and the leader. The leader is most concerned with promoting friendly interactions, placing an emphasis on group members’ personal needs rather than objectives/standards, caring for the whole person and avoiding misunderstandings</a:t>
            </a:r>
            <a:endParaRPr lang="es-ES" sz="1800" dirty="0"/>
          </a:p>
          <a:p>
            <a:r>
              <a:rPr lang="en-US" sz="1800" i="1" dirty="0"/>
              <a:t>The style in a phrase</a:t>
            </a:r>
            <a:r>
              <a:rPr lang="en-US" sz="1800" dirty="0"/>
              <a:t>: ‘People come first.’ </a:t>
            </a:r>
            <a:endParaRPr lang="es-ES" sz="1800" dirty="0"/>
          </a:p>
          <a:p>
            <a:r>
              <a:rPr lang="en-US" sz="1800" i="1" dirty="0"/>
              <a:t>When the style works best</a:t>
            </a:r>
            <a:r>
              <a:rPr lang="en-US" sz="1800" dirty="0"/>
              <a:t>: To heal disputes within the group or to motivate members during stressful circumstances - for example, if some members of the group are finding the work difficult or if something has happened outside the group that upsets and distracts them.</a:t>
            </a:r>
            <a:endParaRPr lang="es-ES" sz="1800" dirty="0"/>
          </a:p>
          <a:p>
            <a:r>
              <a:rPr lang="en-US" sz="1800" i="1" dirty="0"/>
              <a:t>Overall impact on atmosphere in the group</a:t>
            </a:r>
            <a:r>
              <a:rPr lang="en-US" sz="1800" dirty="0"/>
              <a:t>: Positive. -  should be used to show concern for the welfare of individuals and the group whilst still keeping a focus on the purpose of the task.</a:t>
            </a:r>
            <a:endParaRPr lang="es-ES" sz="1800" dirty="0"/>
          </a:p>
          <a:p>
            <a:endParaRPr lang="es-ES" dirty="0"/>
          </a:p>
        </p:txBody>
      </p:sp>
    </p:spTree>
    <p:extLst>
      <p:ext uri="{BB962C8B-B14F-4D97-AF65-F5344CB8AC3E}">
        <p14:creationId xmlns:p14="http://schemas.microsoft.com/office/powerpoint/2010/main" val="929370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906321-FCC7-43A8-B126-7DD33C2C50F3}"/>
              </a:ext>
            </a:extLst>
          </p:cNvPr>
          <p:cNvSpPr>
            <a:spLocks noGrp="1"/>
          </p:cNvSpPr>
          <p:nvPr>
            <p:ph type="title"/>
          </p:nvPr>
        </p:nvSpPr>
        <p:spPr/>
        <p:txBody>
          <a:bodyPr/>
          <a:lstStyle/>
          <a:p>
            <a:r>
              <a:rPr lang="en-US" i="1" dirty="0">
                <a:solidFill>
                  <a:srgbClr val="FF0000"/>
                </a:solidFill>
              </a:rPr>
              <a:t>Democratic </a:t>
            </a:r>
            <a:endParaRPr lang="es-ES" i="1" dirty="0">
              <a:solidFill>
                <a:srgbClr val="FF0000"/>
              </a:solidFill>
            </a:endParaRPr>
          </a:p>
        </p:txBody>
      </p:sp>
      <p:sp>
        <p:nvSpPr>
          <p:cNvPr id="3" name="Marcador de contenido 2">
            <a:extLst>
              <a:ext uri="{FF2B5EF4-FFF2-40B4-BE49-F238E27FC236}">
                <a16:creationId xmlns:a16="http://schemas.microsoft.com/office/drawing/2014/main" id="{AA31E7C1-3F53-4C1D-8E91-DF01324EF57D}"/>
              </a:ext>
            </a:extLst>
          </p:cNvPr>
          <p:cNvSpPr>
            <a:spLocks noGrp="1"/>
          </p:cNvSpPr>
          <p:nvPr>
            <p:ph idx="1"/>
          </p:nvPr>
        </p:nvSpPr>
        <p:spPr/>
        <p:txBody>
          <a:bodyPr/>
          <a:lstStyle/>
          <a:p>
            <a:r>
              <a:rPr lang="en-US" sz="1800" i="1" dirty="0"/>
              <a:t>The aim</a:t>
            </a:r>
            <a:r>
              <a:rPr lang="en-US" sz="1800" dirty="0"/>
              <a:t>: to build commitment to the ideas in the initiative and to generate new ideas from the group themselves. The leader encourages participation and seeks consensus, aiming to seek commitment through ownership.</a:t>
            </a:r>
            <a:endParaRPr lang="es-ES" sz="1800" dirty="0"/>
          </a:p>
          <a:p>
            <a:r>
              <a:rPr lang="en-US" sz="1800" i="1" dirty="0"/>
              <a:t>The style in a phrase</a:t>
            </a:r>
            <a:r>
              <a:rPr lang="en-US" sz="1800" dirty="0"/>
              <a:t>: ‘What do you think?’</a:t>
            </a:r>
            <a:endParaRPr lang="es-ES" sz="1800" dirty="0"/>
          </a:p>
          <a:p>
            <a:r>
              <a:rPr lang="en-US" sz="1800" i="1" dirty="0"/>
              <a:t>When the style works best</a:t>
            </a:r>
            <a:r>
              <a:rPr lang="en-US" sz="1800" dirty="0"/>
              <a:t>: To build involvement or consensus or to get input from group members’ own experience. Also when the vision is clear but actions for getting there are not so clear or more ownership by the group is required - for example, when deciding how best to implement an initiative in the particular context of the school.</a:t>
            </a:r>
            <a:endParaRPr lang="es-ES" sz="1800" dirty="0"/>
          </a:p>
          <a:p>
            <a:r>
              <a:rPr lang="en-US" sz="1800" i="1" dirty="0"/>
              <a:t>Overall impact on atmosphere in the group</a:t>
            </a:r>
            <a:r>
              <a:rPr lang="en-US" sz="1800" dirty="0"/>
              <a:t>: Positive – useful when deciding group tasks and when encouraging members to engage fully in them. Should be used increasingly as the group works together to develop ownership and involvement.</a:t>
            </a:r>
            <a:endParaRPr lang="es-ES" sz="1800" dirty="0"/>
          </a:p>
          <a:p>
            <a:endParaRPr lang="es-ES" dirty="0"/>
          </a:p>
        </p:txBody>
      </p:sp>
    </p:spTree>
    <p:extLst>
      <p:ext uri="{BB962C8B-B14F-4D97-AF65-F5344CB8AC3E}">
        <p14:creationId xmlns:p14="http://schemas.microsoft.com/office/powerpoint/2010/main" val="16402912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42F0ED-352D-4921-B91E-A8296C631FC6}"/>
              </a:ext>
            </a:extLst>
          </p:cNvPr>
          <p:cNvSpPr>
            <a:spLocks noGrp="1"/>
          </p:cNvSpPr>
          <p:nvPr>
            <p:ph type="title"/>
          </p:nvPr>
        </p:nvSpPr>
        <p:spPr/>
        <p:txBody>
          <a:bodyPr/>
          <a:lstStyle/>
          <a:p>
            <a:r>
              <a:rPr lang="en-US" i="1" dirty="0">
                <a:solidFill>
                  <a:srgbClr val="FF0000"/>
                </a:solidFill>
              </a:rPr>
              <a:t>Pace-setting</a:t>
            </a:r>
            <a:endParaRPr lang="es-ES" i="1" dirty="0">
              <a:solidFill>
                <a:srgbClr val="FF0000"/>
              </a:solidFill>
            </a:endParaRPr>
          </a:p>
        </p:txBody>
      </p:sp>
      <p:sp>
        <p:nvSpPr>
          <p:cNvPr id="3" name="Marcador de contenido 2">
            <a:extLst>
              <a:ext uri="{FF2B5EF4-FFF2-40B4-BE49-F238E27FC236}">
                <a16:creationId xmlns:a16="http://schemas.microsoft.com/office/drawing/2014/main" id="{2D1F40D8-0C38-4EA9-A445-121BC54E916B}"/>
              </a:ext>
            </a:extLst>
          </p:cNvPr>
          <p:cNvSpPr>
            <a:spLocks noGrp="1"/>
          </p:cNvSpPr>
          <p:nvPr>
            <p:ph idx="1"/>
          </p:nvPr>
        </p:nvSpPr>
        <p:spPr/>
        <p:txBody>
          <a:bodyPr/>
          <a:lstStyle/>
          <a:p>
            <a:r>
              <a:rPr lang="en-US" sz="2000" i="1" dirty="0"/>
              <a:t>The aim</a:t>
            </a:r>
            <a:r>
              <a:rPr lang="en-US" sz="2000" dirty="0"/>
              <a:t>: to accomplish tasks to high standards of excellence and in a set amount of time. The leader leads by example, demonstrates high standards, expects others to know the rationale behind what is being modelled and has little sympathy for slow workers.</a:t>
            </a:r>
            <a:endParaRPr lang="es-ES" sz="2000" dirty="0"/>
          </a:p>
          <a:p>
            <a:r>
              <a:rPr lang="en-US" sz="2000" i="1" dirty="0"/>
              <a:t>The style in a phrase</a:t>
            </a:r>
            <a:r>
              <a:rPr lang="en-US" sz="2000" dirty="0"/>
              <a:t>: ‘Do as I do and do it now.’ </a:t>
            </a:r>
            <a:endParaRPr lang="es-ES" sz="2000" dirty="0"/>
          </a:p>
          <a:p>
            <a:r>
              <a:rPr lang="en-US" sz="2000" i="1" dirty="0"/>
              <a:t>When the style works best</a:t>
            </a:r>
            <a:r>
              <a:rPr lang="en-US" sz="2000" dirty="0"/>
              <a:t>: To get quick results from a highly motivated and competent group - for example, a group that is enjoying the task but is not reaching their potential and will benefit from being challenged to do more.</a:t>
            </a:r>
            <a:endParaRPr lang="es-ES" sz="2000" dirty="0"/>
          </a:p>
          <a:p>
            <a:r>
              <a:rPr lang="en-US" sz="2000" i="1" dirty="0"/>
              <a:t>Overall impact on atmosphere in the group</a:t>
            </a:r>
            <a:r>
              <a:rPr lang="en-US" sz="2000" dirty="0"/>
              <a:t>: Can be negative. – most useful in short bursts to motivate a group. Needs care not to let the group become reliant on being pushed by the leader.</a:t>
            </a:r>
            <a:endParaRPr lang="es-ES" sz="2000" dirty="0"/>
          </a:p>
          <a:p>
            <a:endParaRPr lang="es-ES" dirty="0"/>
          </a:p>
        </p:txBody>
      </p:sp>
    </p:spTree>
    <p:extLst>
      <p:ext uri="{BB962C8B-B14F-4D97-AF65-F5344CB8AC3E}">
        <p14:creationId xmlns:p14="http://schemas.microsoft.com/office/powerpoint/2010/main" val="2469098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D90A74-8FA6-43B5-8D19-9B18B210959D}"/>
              </a:ext>
            </a:extLst>
          </p:cNvPr>
          <p:cNvSpPr>
            <a:spLocks noGrp="1"/>
          </p:cNvSpPr>
          <p:nvPr>
            <p:ph type="title"/>
          </p:nvPr>
        </p:nvSpPr>
        <p:spPr/>
        <p:txBody>
          <a:bodyPr/>
          <a:lstStyle/>
          <a:p>
            <a:r>
              <a:rPr lang="en-US" i="1" dirty="0">
                <a:solidFill>
                  <a:srgbClr val="FF0000"/>
                </a:solidFill>
              </a:rPr>
              <a:t>Coaching</a:t>
            </a:r>
            <a:endParaRPr lang="es-ES" i="1" dirty="0">
              <a:solidFill>
                <a:srgbClr val="FF0000"/>
              </a:solidFill>
            </a:endParaRPr>
          </a:p>
        </p:txBody>
      </p:sp>
      <p:sp>
        <p:nvSpPr>
          <p:cNvPr id="3" name="Marcador de contenido 2">
            <a:extLst>
              <a:ext uri="{FF2B5EF4-FFF2-40B4-BE49-F238E27FC236}">
                <a16:creationId xmlns:a16="http://schemas.microsoft.com/office/drawing/2014/main" id="{87BB234B-0B80-486F-B411-FEC87EB70672}"/>
              </a:ext>
            </a:extLst>
          </p:cNvPr>
          <p:cNvSpPr>
            <a:spLocks noGrp="1"/>
          </p:cNvSpPr>
          <p:nvPr>
            <p:ph idx="1"/>
          </p:nvPr>
        </p:nvSpPr>
        <p:spPr/>
        <p:txBody>
          <a:bodyPr/>
          <a:lstStyle/>
          <a:p>
            <a:r>
              <a:rPr lang="en-US" sz="2000" i="1" dirty="0"/>
              <a:t>The aim</a:t>
            </a:r>
            <a:r>
              <a:rPr lang="en-US" sz="2000" dirty="0"/>
              <a:t>: to support the long-term development of group members. The leader helps members of the group to identify their unique strengths and weaknesses, encourages them to plan for continued development after the initiative, reaches agreement on the way ahead, provides ongoing advice and feedback and may trade immediate standards of performance for long term development. </a:t>
            </a:r>
            <a:endParaRPr lang="es-ES" sz="2000" dirty="0"/>
          </a:p>
          <a:p>
            <a:r>
              <a:rPr lang="en-US" sz="2000" i="1" dirty="0"/>
              <a:t>The style in a phrase</a:t>
            </a:r>
            <a:r>
              <a:rPr lang="en-US" sz="2000" dirty="0"/>
              <a:t>: ‘Try this.’</a:t>
            </a:r>
            <a:endParaRPr lang="es-ES" sz="2000" dirty="0"/>
          </a:p>
          <a:p>
            <a:r>
              <a:rPr lang="en-US" sz="2000" i="1" dirty="0"/>
              <a:t>When the style works best</a:t>
            </a:r>
            <a:r>
              <a:rPr lang="en-US" sz="2000" dirty="0"/>
              <a:t>: To help group members apply what they have learned in their working situation and to develop long-term strengths.</a:t>
            </a:r>
            <a:endParaRPr lang="es-ES" sz="2000" dirty="0"/>
          </a:p>
          <a:p>
            <a:r>
              <a:rPr lang="en-US" sz="2000" i="1" dirty="0"/>
              <a:t>Overall impact on atmosphere in the group</a:t>
            </a:r>
            <a:r>
              <a:rPr lang="en-US" sz="2000" dirty="0"/>
              <a:t>: Positive.  A useful style for applying what has been learned from an initiative to the ongoing work of the group.</a:t>
            </a:r>
            <a:endParaRPr lang="es-ES" sz="2000" dirty="0"/>
          </a:p>
          <a:p>
            <a:endParaRPr lang="es-ES" dirty="0"/>
          </a:p>
        </p:txBody>
      </p:sp>
    </p:spTree>
    <p:extLst>
      <p:ext uri="{BB962C8B-B14F-4D97-AF65-F5344CB8AC3E}">
        <p14:creationId xmlns:p14="http://schemas.microsoft.com/office/powerpoint/2010/main" val="40639853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9D8D12-D524-4AE9-A52D-1EBBF3886EE3}"/>
              </a:ext>
            </a:extLst>
          </p:cNvPr>
          <p:cNvSpPr>
            <a:spLocks noGrp="1"/>
          </p:cNvSpPr>
          <p:nvPr>
            <p:ph type="title"/>
          </p:nvPr>
        </p:nvSpPr>
        <p:spPr>
          <a:xfrm>
            <a:off x="444376" y="569881"/>
            <a:ext cx="8229600" cy="1143000"/>
          </a:xfrm>
        </p:spPr>
        <p:txBody>
          <a:bodyPr/>
          <a:lstStyle/>
          <a:p>
            <a:r>
              <a:rPr lang="en-US" dirty="0">
                <a:solidFill>
                  <a:srgbClr val="FF0000"/>
                </a:solidFill>
              </a:rPr>
              <a:t>Summary leadership styles</a:t>
            </a:r>
            <a:endParaRPr lang="es-ES" dirty="0">
              <a:solidFill>
                <a:srgbClr val="FF0000"/>
              </a:solidFill>
            </a:endParaRPr>
          </a:p>
        </p:txBody>
      </p:sp>
      <p:sp>
        <p:nvSpPr>
          <p:cNvPr id="3" name="Marcador de contenido 2">
            <a:extLst>
              <a:ext uri="{FF2B5EF4-FFF2-40B4-BE49-F238E27FC236}">
                <a16:creationId xmlns:a16="http://schemas.microsoft.com/office/drawing/2014/main" id="{32D90B3B-9706-4769-B3D4-59B1E47FF1A1}"/>
              </a:ext>
            </a:extLst>
          </p:cNvPr>
          <p:cNvSpPr>
            <a:spLocks noGrp="1"/>
          </p:cNvSpPr>
          <p:nvPr>
            <p:ph idx="1"/>
          </p:nvPr>
        </p:nvSpPr>
        <p:spPr>
          <a:xfrm>
            <a:off x="457200" y="1700808"/>
            <a:ext cx="8229600" cy="4093915"/>
          </a:xfrm>
        </p:spPr>
        <p:txBody>
          <a:bodyPr/>
          <a:lstStyle/>
          <a:p>
            <a:r>
              <a:rPr lang="en-US" sz="1800" dirty="0"/>
              <a:t>It is important to know which style to use in which situation, and which style most suits not only the combination of personalities in a group but also what needs to be achieved. It is important to have a broad repertoire of styles to match different situations.</a:t>
            </a:r>
            <a:endParaRPr lang="es-ES" sz="1800" dirty="0"/>
          </a:p>
          <a:p>
            <a:r>
              <a:rPr lang="en-US" sz="1800" dirty="0"/>
              <a:t>Note that:</a:t>
            </a:r>
            <a:endParaRPr lang="es-ES" sz="1800" dirty="0"/>
          </a:p>
          <a:p>
            <a:pPr lvl="0"/>
            <a:r>
              <a:rPr lang="en-US" sz="1800" dirty="0"/>
              <a:t>the list of styles is not hierarchical; all styles may be appropriate</a:t>
            </a:r>
            <a:endParaRPr lang="es-ES" sz="1800" dirty="0"/>
          </a:p>
          <a:p>
            <a:pPr lvl="0"/>
            <a:r>
              <a:rPr lang="en-US" sz="1800" dirty="0"/>
              <a:t>there is no right and wrong style</a:t>
            </a:r>
            <a:endParaRPr lang="es-ES" sz="1800" dirty="0"/>
          </a:p>
          <a:p>
            <a:pPr lvl="0"/>
            <a:r>
              <a:rPr lang="en-US" sz="1800" dirty="0"/>
              <a:t>there is no need for anyone to use a style which makes them feel uncomfortable</a:t>
            </a:r>
            <a:endParaRPr lang="es-ES" sz="1800" dirty="0"/>
          </a:p>
          <a:p>
            <a:pPr lvl="0"/>
            <a:r>
              <a:rPr lang="en-US" sz="1800" dirty="0"/>
              <a:t>leaders who use all six styles at some stage in an initiative are most likely to be effective</a:t>
            </a:r>
            <a:endParaRPr lang="es-ES" sz="1800" dirty="0"/>
          </a:p>
          <a:p>
            <a:pPr lvl="0"/>
            <a:r>
              <a:rPr lang="en-US" sz="1800" dirty="0"/>
              <a:t>this is a simple, straightforward way of thinking about leading a group which can be readily applied to violence reduction in the school as a whole and in the classroom.</a:t>
            </a:r>
            <a:endParaRPr lang="es-ES" sz="1800" dirty="0"/>
          </a:p>
          <a:p>
            <a:endParaRPr lang="es-ES" dirty="0"/>
          </a:p>
        </p:txBody>
      </p:sp>
    </p:spTree>
    <p:extLst>
      <p:ext uri="{BB962C8B-B14F-4D97-AF65-F5344CB8AC3E}">
        <p14:creationId xmlns:p14="http://schemas.microsoft.com/office/powerpoint/2010/main" val="38560202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146" y="652040"/>
            <a:ext cx="8258204" cy="1071562"/>
          </a:xfrm>
        </p:spPr>
        <p:txBody>
          <a:bodyPr>
            <a:normAutofit fontScale="90000"/>
          </a:bodyPr>
          <a:lstStyle/>
          <a:p>
            <a:pPr algn="ctr"/>
            <a:r>
              <a:rPr lang="en-GB" sz="4000" dirty="0">
                <a:solidFill>
                  <a:srgbClr val="FF0000"/>
                </a:solidFill>
              </a:rPr>
              <a:t>Factors that affect the school climate</a:t>
            </a:r>
          </a:p>
        </p:txBody>
      </p:sp>
      <p:sp>
        <p:nvSpPr>
          <p:cNvPr id="3" name="Content Placeholder 2"/>
          <p:cNvSpPr>
            <a:spLocks noGrp="1"/>
          </p:cNvSpPr>
          <p:nvPr>
            <p:ph idx="1"/>
          </p:nvPr>
        </p:nvSpPr>
        <p:spPr>
          <a:xfrm>
            <a:off x="470328" y="1844824"/>
            <a:ext cx="8229600" cy="4525963"/>
          </a:xfrm>
        </p:spPr>
        <p:txBody>
          <a:bodyPr/>
          <a:lstStyle/>
          <a:p>
            <a:pPr marL="0" indent="0">
              <a:buNone/>
            </a:pPr>
            <a:r>
              <a:rPr lang="en-GB" dirty="0"/>
              <a:t>Work in your table groups. You have 15 minutes to list the factors that affect convivençia and are:</a:t>
            </a:r>
          </a:p>
          <a:p>
            <a:pPr marL="800100" lvl="2" indent="0" eaLnBrk="1" hangingPunct="1">
              <a:buClr>
                <a:schemeClr val="accent1"/>
              </a:buClr>
              <a:buSzPct val="85000"/>
              <a:buNone/>
            </a:pPr>
            <a:r>
              <a:rPr lang="en-GB" sz="2000" kern="1200" dirty="0">
                <a:solidFill>
                  <a:schemeClr val="tx2"/>
                </a:solidFill>
              </a:rPr>
              <a:t>Student-related</a:t>
            </a:r>
          </a:p>
          <a:p>
            <a:pPr marL="800100" lvl="2" indent="0" eaLnBrk="1" hangingPunct="1">
              <a:buClr>
                <a:schemeClr val="accent1"/>
              </a:buClr>
              <a:buSzPct val="85000"/>
              <a:buNone/>
            </a:pPr>
            <a:r>
              <a:rPr lang="en-GB" sz="2000" kern="1200" dirty="0">
                <a:solidFill>
                  <a:schemeClr val="tx2"/>
                </a:solidFill>
              </a:rPr>
              <a:t>Adult-related</a:t>
            </a:r>
          </a:p>
          <a:p>
            <a:pPr marL="800100" lvl="2" indent="0" eaLnBrk="1" hangingPunct="1">
              <a:buClr>
                <a:schemeClr val="accent1"/>
              </a:buClr>
              <a:buSzPct val="85000"/>
              <a:buNone/>
            </a:pPr>
            <a:r>
              <a:rPr lang="en-GB" sz="2000" kern="1200" dirty="0">
                <a:solidFill>
                  <a:schemeClr val="tx2"/>
                </a:solidFill>
              </a:rPr>
              <a:t>Facilities/buildings-related</a:t>
            </a:r>
          </a:p>
          <a:p>
            <a:pPr marL="800100" lvl="2" indent="0" eaLnBrk="1" hangingPunct="1">
              <a:buClr>
                <a:schemeClr val="accent1"/>
              </a:buClr>
              <a:buSzPct val="85000"/>
              <a:buNone/>
            </a:pPr>
            <a:r>
              <a:rPr lang="en-GB" sz="2000" kern="1200" dirty="0">
                <a:solidFill>
                  <a:schemeClr val="tx2"/>
                </a:solidFill>
              </a:rPr>
              <a:t>Outside school/ community-related</a:t>
            </a:r>
          </a:p>
          <a:p>
            <a:pPr marL="0" indent="0">
              <a:buNone/>
            </a:pPr>
            <a:r>
              <a:rPr lang="en-GB" dirty="0"/>
              <a:t>Then cut your sheet into four strips and put them in order of importance - 1</a:t>
            </a:r>
            <a:r>
              <a:rPr lang="en-GB" baseline="30000" dirty="0"/>
              <a:t>st</a:t>
            </a:r>
            <a:r>
              <a:rPr lang="en-GB" dirty="0"/>
              <a:t>, 2</a:t>
            </a:r>
            <a:r>
              <a:rPr lang="en-GB" baseline="30000" dirty="0"/>
              <a:t>nd</a:t>
            </a:r>
            <a:r>
              <a:rPr lang="en-GB" dirty="0"/>
              <a:t>, 3</a:t>
            </a:r>
            <a:r>
              <a:rPr lang="en-GB" baseline="30000" dirty="0"/>
              <a:t>rd</a:t>
            </a:r>
            <a:r>
              <a:rPr lang="en-GB" dirty="0"/>
              <a:t>, 4</a:t>
            </a:r>
            <a:r>
              <a:rPr lang="en-GB" baseline="30000" dirty="0"/>
              <a:t>th</a:t>
            </a:r>
            <a:r>
              <a:rPr lang="en-GB" dirty="0"/>
              <a:t> </a:t>
            </a:r>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38</a:t>
            </a:fld>
            <a:endParaRPr lang="en-US" dirty="0"/>
          </a:p>
        </p:txBody>
      </p:sp>
      <p:sp>
        <p:nvSpPr>
          <p:cNvPr id="5" name="CuadroTexto 4">
            <a:extLst>
              <a:ext uri="{FF2B5EF4-FFF2-40B4-BE49-F238E27FC236}">
                <a16:creationId xmlns:a16="http://schemas.microsoft.com/office/drawing/2014/main" id="{9C13F07B-ABB1-49BE-96AD-3C121ABE4443}"/>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GROUP ACTIVITY        15 min</a:t>
            </a:r>
          </a:p>
        </p:txBody>
      </p:sp>
    </p:spTree>
    <p:extLst>
      <p:ext uri="{BB962C8B-B14F-4D97-AF65-F5344CB8AC3E}">
        <p14:creationId xmlns:p14="http://schemas.microsoft.com/office/powerpoint/2010/main" val="36379016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000E0B-95F1-4E8A-B7AB-D7921506F92C}"/>
              </a:ext>
            </a:extLst>
          </p:cNvPr>
          <p:cNvSpPr>
            <a:spLocks noGrp="1"/>
          </p:cNvSpPr>
          <p:nvPr>
            <p:ph type="ctrTitle"/>
          </p:nvPr>
        </p:nvSpPr>
        <p:spPr/>
        <p:txBody>
          <a:bodyPr/>
          <a:lstStyle/>
          <a:p>
            <a:r>
              <a:rPr lang="en-US" dirty="0">
                <a:solidFill>
                  <a:srgbClr val="FF0000"/>
                </a:solidFill>
              </a:rPr>
              <a:t>PRESENTING RESULTS</a:t>
            </a:r>
          </a:p>
        </p:txBody>
      </p:sp>
      <p:sp>
        <p:nvSpPr>
          <p:cNvPr id="3" name="Ondertitel 2">
            <a:extLst>
              <a:ext uri="{FF2B5EF4-FFF2-40B4-BE49-F238E27FC236}">
                <a16:creationId xmlns:a16="http://schemas.microsoft.com/office/drawing/2014/main" id="{7050EFEF-34B3-4E9A-A323-A0160320E08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18800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64704"/>
            <a:ext cx="8229600" cy="720080"/>
          </a:xfrm>
        </p:spPr>
        <p:txBody>
          <a:bodyPr>
            <a:normAutofit fontScale="90000"/>
          </a:bodyPr>
          <a:lstStyle/>
          <a:p>
            <a:pPr eaLnBrk="1" hangingPunct="1"/>
            <a:r>
              <a:rPr lang="en-GB" altLang="en-US" dirty="0">
                <a:solidFill>
                  <a:srgbClr val="FF0000"/>
                </a:solidFill>
              </a:rPr>
              <a:t>Aims for the teacher's workshop</a:t>
            </a:r>
            <a:endParaRPr lang="en-US" altLang="en-US" dirty="0">
              <a:solidFill>
                <a:srgbClr val="FF0000"/>
              </a:solidFill>
            </a:endParaRPr>
          </a:p>
        </p:txBody>
      </p:sp>
      <p:sp>
        <p:nvSpPr>
          <p:cNvPr id="3" name="Content Placeholder 2"/>
          <p:cNvSpPr>
            <a:spLocks noGrp="1"/>
          </p:cNvSpPr>
          <p:nvPr>
            <p:ph idx="1"/>
          </p:nvPr>
        </p:nvSpPr>
        <p:spPr>
          <a:xfrm>
            <a:off x="611560" y="1700808"/>
            <a:ext cx="8229600" cy="4320480"/>
          </a:xfrm>
        </p:spPr>
        <p:txBody>
          <a:bodyPr rtlCol="0">
            <a:normAutofit fontScale="70000" lnSpcReduction="20000"/>
          </a:bodyPr>
          <a:lstStyle/>
          <a:p>
            <a:pPr marL="266700" indent="-266700">
              <a:defRPr/>
            </a:pPr>
            <a:r>
              <a:rPr lang="en-GB" dirty="0"/>
              <a:t>Helping participants to gain a full knowledge and understanding of strategies for reducing bullying and other forms of violence in schools.</a:t>
            </a:r>
          </a:p>
          <a:p>
            <a:pPr marL="266700" indent="-266700">
              <a:defRPr/>
            </a:pPr>
            <a:r>
              <a:rPr lang="en-GB" dirty="0"/>
              <a:t>Modelling training styles and techniques that are appropriate for antibullying programmes </a:t>
            </a:r>
          </a:p>
          <a:p>
            <a:pPr marL="266700" indent="-266700">
              <a:defRPr/>
            </a:pPr>
            <a:r>
              <a:rPr lang="en-GB" dirty="0"/>
              <a:t>Developing the skills of participants so that they are confident leaders for the next steps of the antibullying programme</a:t>
            </a:r>
          </a:p>
          <a:p>
            <a:pPr marL="266700" indent="-266700">
              <a:defRPr/>
            </a:pPr>
            <a:r>
              <a:rPr lang="en-GB" dirty="0"/>
              <a:t>Providing opportunities for participants to practise, and receive feedback on, the skills they need to lead an antibullying programme in school.</a:t>
            </a:r>
          </a:p>
          <a:p>
            <a:pPr marL="266700" indent="-266700">
              <a:defRPr/>
            </a:pPr>
            <a:r>
              <a:rPr lang="en-GB" dirty="0"/>
              <a:t>Creating a team of the facilitators and school leaders of the antibullying programme who will form a learning community, supporting each other as they share their experience and good practice and continue to develop their skills.</a:t>
            </a:r>
          </a:p>
          <a:p>
            <a:pPr marL="266700" indent="-266700" eaLnBrk="1" fontAlgn="auto" hangingPunct="1">
              <a:spcAft>
                <a:spcPts val="0"/>
              </a:spcAft>
              <a:buFont typeface="Arial" pitchFamily="34" charset="0"/>
              <a:buChar char="•"/>
              <a:defRPr/>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11560" y="1268760"/>
            <a:ext cx="8229600" cy="1143000"/>
          </a:xfrm>
        </p:spPr>
        <p:txBody>
          <a:bodyPr>
            <a:noAutofit/>
          </a:bodyPr>
          <a:lstStyle/>
          <a:p>
            <a:r>
              <a:rPr lang="en-GB" altLang="en-US" b="0" dirty="0">
                <a:solidFill>
                  <a:srgbClr val="FF0000"/>
                </a:solidFill>
              </a:rPr>
              <a:t>Why use surveys</a:t>
            </a:r>
            <a:br>
              <a:rPr lang="en-GB" altLang="en-US" b="0" dirty="0">
                <a:solidFill>
                  <a:srgbClr val="FF0000"/>
                </a:solidFill>
              </a:rPr>
            </a:br>
            <a:r>
              <a:rPr lang="en-GB" altLang="en-US" b="0" dirty="0">
                <a:solidFill>
                  <a:srgbClr val="FF0000"/>
                </a:solidFill>
              </a:rPr>
              <a:t>and a student review? </a:t>
            </a:r>
          </a:p>
        </p:txBody>
      </p:sp>
      <p:sp>
        <p:nvSpPr>
          <p:cNvPr id="7171" name="Subtitle 2"/>
          <p:cNvSpPr>
            <a:spLocks noGrp="1"/>
          </p:cNvSpPr>
          <p:nvPr>
            <p:ph idx="1"/>
          </p:nvPr>
        </p:nvSpPr>
        <p:spPr>
          <a:xfrm>
            <a:off x="755576" y="2708920"/>
            <a:ext cx="8229600" cy="2088232"/>
          </a:xfrm>
        </p:spPr>
        <p:txBody>
          <a:bodyPr>
            <a:normAutofit fontScale="92500" lnSpcReduction="10000"/>
          </a:bodyPr>
          <a:lstStyle/>
          <a:p>
            <a:pPr marL="0" indent="0" algn="l" eaLnBrk="1" hangingPunct="1">
              <a:buNone/>
            </a:pPr>
            <a:r>
              <a:rPr lang="en-GB" altLang="en-US" i="1" dirty="0">
                <a:solidFill>
                  <a:schemeClr val="tx2"/>
                </a:solidFill>
              </a:rPr>
              <a:t>“It is irresponsible for a school to mobilise, initiate and act without any conscious way of determining whether such expenditure of time and energy is having a desirable effect” </a:t>
            </a:r>
          </a:p>
          <a:p>
            <a:pPr marL="0" indent="0" algn="r" eaLnBrk="1" hangingPunct="1">
              <a:buNone/>
            </a:pPr>
            <a:r>
              <a:rPr lang="en-GB" altLang="en-US" sz="1900" i="1" dirty="0"/>
              <a:t>Glickman 1993</a:t>
            </a:r>
          </a:p>
          <a:p>
            <a:endParaRPr lang="en-GB" altLang="en-US" dirty="0"/>
          </a:p>
        </p:txBody>
      </p:sp>
    </p:spTree>
    <p:extLst>
      <p:ext uri="{BB962C8B-B14F-4D97-AF65-F5344CB8AC3E}">
        <p14:creationId xmlns:p14="http://schemas.microsoft.com/office/powerpoint/2010/main" val="21090898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56079-3749-46B6-88D3-61D4C1382E70}"/>
              </a:ext>
            </a:extLst>
          </p:cNvPr>
          <p:cNvSpPr>
            <a:spLocks noGrp="1"/>
          </p:cNvSpPr>
          <p:nvPr>
            <p:ph type="title"/>
          </p:nvPr>
        </p:nvSpPr>
        <p:spPr>
          <a:xfrm>
            <a:off x="539552" y="1052736"/>
            <a:ext cx="8229600" cy="1143000"/>
          </a:xfrm>
        </p:spPr>
        <p:txBody>
          <a:bodyPr/>
          <a:lstStyle/>
          <a:p>
            <a:r>
              <a:rPr lang="en-US" dirty="0">
                <a:solidFill>
                  <a:srgbClr val="FF0000"/>
                </a:solidFill>
              </a:rPr>
              <a:t>Main survey results</a:t>
            </a:r>
          </a:p>
        </p:txBody>
      </p:sp>
      <p:sp>
        <p:nvSpPr>
          <p:cNvPr id="3" name="Tijdelijke aanduiding voor inhoud 2">
            <a:extLst>
              <a:ext uri="{FF2B5EF4-FFF2-40B4-BE49-F238E27FC236}">
                <a16:creationId xmlns:a16="http://schemas.microsoft.com/office/drawing/2014/main" id="{24C940A6-24A1-4BB9-8333-B7B74DFB659F}"/>
              </a:ext>
            </a:extLst>
          </p:cNvPr>
          <p:cNvSpPr>
            <a:spLocks noGrp="1"/>
          </p:cNvSpPr>
          <p:nvPr>
            <p:ph idx="1"/>
          </p:nvPr>
        </p:nvSpPr>
        <p:spPr>
          <a:xfrm>
            <a:off x="457200" y="2348880"/>
            <a:ext cx="8229600" cy="3777283"/>
          </a:xfrm>
        </p:spPr>
        <p:txBody>
          <a:bodyPr/>
          <a:lstStyle/>
          <a:p>
            <a:endParaRPr lang="en-US" dirty="0"/>
          </a:p>
        </p:txBody>
      </p:sp>
    </p:spTree>
    <p:extLst>
      <p:ext uri="{BB962C8B-B14F-4D97-AF65-F5344CB8AC3E}">
        <p14:creationId xmlns:p14="http://schemas.microsoft.com/office/powerpoint/2010/main" val="1564233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56079-3749-46B6-88D3-61D4C1382E70}"/>
              </a:ext>
            </a:extLst>
          </p:cNvPr>
          <p:cNvSpPr>
            <a:spLocks noGrp="1"/>
          </p:cNvSpPr>
          <p:nvPr>
            <p:ph type="title"/>
          </p:nvPr>
        </p:nvSpPr>
        <p:spPr>
          <a:xfrm>
            <a:off x="539552" y="1052736"/>
            <a:ext cx="8229600" cy="1143000"/>
          </a:xfrm>
        </p:spPr>
        <p:txBody>
          <a:bodyPr/>
          <a:lstStyle/>
          <a:p>
            <a:r>
              <a:rPr lang="en-US" dirty="0">
                <a:solidFill>
                  <a:srgbClr val="FF0000"/>
                </a:solidFill>
              </a:rPr>
              <a:t>Main student recommendations</a:t>
            </a:r>
          </a:p>
        </p:txBody>
      </p:sp>
      <p:sp>
        <p:nvSpPr>
          <p:cNvPr id="3" name="Tijdelijke aanduiding voor inhoud 2">
            <a:extLst>
              <a:ext uri="{FF2B5EF4-FFF2-40B4-BE49-F238E27FC236}">
                <a16:creationId xmlns:a16="http://schemas.microsoft.com/office/drawing/2014/main" id="{24C940A6-24A1-4BB9-8333-B7B74DFB659F}"/>
              </a:ext>
            </a:extLst>
          </p:cNvPr>
          <p:cNvSpPr>
            <a:spLocks noGrp="1"/>
          </p:cNvSpPr>
          <p:nvPr>
            <p:ph idx="1"/>
          </p:nvPr>
        </p:nvSpPr>
        <p:spPr>
          <a:xfrm>
            <a:off x="457200" y="2348880"/>
            <a:ext cx="8229600" cy="3777283"/>
          </a:xfrm>
        </p:spPr>
        <p:txBody>
          <a:bodyPr/>
          <a:lstStyle/>
          <a:p>
            <a:endParaRPr lang="en-US" dirty="0"/>
          </a:p>
        </p:txBody>
      </p:sp>
    </p:spTree>
    <p:extLst>
      <p:ext uri="{BB962C8B-B14F-4D97-AF65-F5344CB8AC3E}">
        <p14:creationId xmlns:p14="http://schemas.microsoft.com/office/powerpoint/2010/main" val="42043632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4F5324-0175-42AF-B7EF-AF19DB20665F}"/>
              </a:ext>
            </a:extLst>
          </p:cNvPr>
          <p:cNvSpPr>
            <a:spLocks noGrp="1"/>
          </p:cNvSpPr>
          <p:nvPr>
            <p:ph type="title"/>
          </p:nvPr>
        </p:nvSpPr>
        <p:spPr>
          <a:xfrm>
            <a:off x="457200" y="1340768"/>
            <a:ext cx="8229600" cy="76870"/>
          </a:xfrm>
        </p:spPr>
        <p:txBody>
          <a:bodyPr/>
          <a:lstStyle/>
          <a:p>
            <a:r>
              <a:rPr lang="en-US" dirty="0">
                <a:solidFill>
                  <a:srgbClr val="FF0000"/>
                </a:solidFill>
              </a:rPr>
              <a:t>Effective elements of antibullying policy</a:t>
            </a:r>
          </a:p>
        </p:txBody>
      </p:sp>
      <p:sp>
        <p:nvSpPr>
          <p:cNvPr id="3" name="Tijdelijke aanduiding voor inhoud 2">
            <a:extLst>
              <a:ext uri="{FF2B5EF4-FFF2-40B4-BE49-F238E27FC236}">
                <a16:creationId xmlns:a16="http://schemas.microsoft.com/office/drawing/2014/main" id="{63A6978F-28EC-404C-9311-07AD9EC8103C}"/>
              </a:ext>
            </a:extLst>
          </p:cNvPr>
          <p:cNvSpPr>
            <a:spLocks noGrp="1"/>
          </p:cNvSpPr>
          <p:nvPr>
            <p:ph idx="1"/>
          </p:nvPr>
        </p:nvSpPr>
        <p:spPr>
          <a:xfrm>
            <a:off x="457200" y="2204864"/>
            <a:ext cx="8229600" cy="3921299"/>
          </a:xfrm>
        </p:spPr>
        <p:txBody>
          <a:bodyPr/>
          <a:lstStyle/>
          <a:p>
            <a:pPr marL="457200" indent="-457200">
              <a:buFont typeface="+mj-lt"/>
              <a:buAutoNum type="arabicPeriod"/>
            </a:pPr>
            <a:r>
              <a:rPr lang="en-US" sz="2000" dirty="0"/>
              <a:t>Start the school year with creating safe class groups</a:t>
            </a:r>
            <a:endParaRPr lang="nl-NL" sz="2000" dirty="0"/>
          </a:p>
          <a:p>
            <a:pPr marL="457200" indent="-457200">
              <a:buFont typeface="+mj-lt"/>
              <a:buAutoNum type="arabicPeriod"/>
            </a:pPr>
            <a:r>
              <a:rPr lang="en-US" sz="2000" dirty="0"/>
              <a:t>Learn how bullying works (group processes) and how to act against it</a:t>
            </a:r>
            <a:endParaRPr lang="nl-NL" sz="2000" dirty="0"/>
          </a:p>
          <a:p>
            <a:pPr marL="457200" indent="-457200">
              <a:buFont typeface="+mj-lt"/>
              <a:buAutoNum type="arabicPeriod"/>
            </a:pPr>
            <a:r>
              <a:rPr lang="en-US" sz="2000" dirty="0"/>
              <a:t>Involve all staff, students and parents in the development of safe school policy</a:t>
            </a:r>
            <a:endParaRPr lang="nl-NL" sz="2000" dirty="0"/>
          </a:p>
          <a:p>
            <a:pPr marL="457200" indent="-457200">
              <a:buFont typeface="+mj-lt"/>
              <a:buAutoNum type="arabicPeriod"/>
            </a:pPr>
            <a:r>
              <a:rPr lang="en-US" sz="2000" dirty="0"/>
              <a:t>Support positive behavior and avoid putdowns and punishment</a:t>
            </a:r>
            <a:endParaRPr lang="nl-NL" sz="2000" dirty="0"/>
          </a:p>
          <a:p>
            <a:pPr marL="457200" indent="-457200">
              <a:buFont typeface="+mj-lt"/>
              <a:buAutoNum type="arabicPeriod"/>
            </a:pPr>
            <a:r>
              <a:rPr lang="en-US" sz="2000" dirty="0"/>
              <a:t>Creating a positive school climate and avoid only attention on handling incidents </a:t>
            </a:r>
            <a:endParaRPr lang="nl-NL" sz="2000" dirty="0"/>
          </a:p>
          <a:p>
            <a:pPr marL="457200" indent="-457200">
              <a:buFont typeface="+mj-lt"/>
              <a:buAutoNum type="arabicPeriod"/>
            </a:pPr>
            <a:r>
              <a:rPr lang="en-US" sz="2000" dirty="0"/>
              <a:t>Jointly revise the school rules every year, make them clear and carry them out consistently</a:t>
            </a:r>
            <a:endParaRPr lang="nl-NL" sz="2000" dirty="0"/>
          </a:p>
          <a:p>
            <a:endParaRPr lang="en-US" dirty="0"/>
          </a:p>
        </p:txBody>
      </p:sp>
    </p:spTree>
    <p:extLst>
      <p:ext uri="{BB962C8B-B14F-4D97-AF65-F5344CB8AC3E}">
        <p14:creationId xmlns:p14="http://schemas.microsoft.com/office/powerpoint/2010/main" val="2100876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15950"/>
            <a:ext cx="8229600" cy="990600"/>
          </a:xfrm>
        </p:spPr>
        <p:txBody>
          <a:bodyPr>
            <a:noAutofit/>
          </a:bodyPr>
          <a:lstStyle/>
          <a:p>
            <a:r>
              <a:rPr lang="en-GB" sz="3600" dirty="0">
                <a:solidFill>
                  <a:srgbClr val="FF0000"/>
                </a:solidFill>
              </a:rPr>
              <a:t>Outcomes expected in a model school</a:t>
            </a:r>
          </a:p>
        </p:txBody>
      </p:sp>
      <p:sp>
        <p:nvSpPr>
          <p:cNvPr id="3" name="Content Placeholder 2"/>
          <p:cNvSpPr>
            <a:spLocks noGrp="1"/>
          </p:cNvSpPr>
          <p:nvPr>
            <p:ph idx="1"/>
          </p:nvPr>
        </p:nvSpPr>
        <p:spPr>
          <a:xfrm>
            <a:off x="1115616" y="1606550"/>
            <a:ext cx="7344816" cy="4876800"/>
          </a:xfrm>
        </p:spPr>
        <p:txBody>
          <a:bodyPr>
            <a:noAutofit/>
          </a:bodyPr>
          <a:lstStyle/>
          <a:p>
            <a:pPr marL="266700" indent="-266700">
              <a:buFont typeface="+mj-lt"/>
              <a:buAutoNum type="arabicPeriod"/>
            </a:pPr>
            <a:r>
              <a:rPr lang="en-GB" sz="1600" dirty="0"/>
              <a:t>Awareness of the effects of bullying and other forms of violence on students amongst all stakeholders </a:t>
            </a:r>
          </a:p>
          <a:p>
            <a:pPr marL="266700" indent="-266700">
              <a:buFont typeface="+mj-lt"/>
              <a:buAutoNum type="arabicPeriod"/>
            </a:pPr>
            <a:r>
              <a:rPr lang="en-GB" sz="1600" dirty="0"/>
              <a:t>Regular school visitations of bullying and other violent behaviour and what the school is doing to reduce it </a:t>
            </a:r>
          </a:p>
          <a:p>
            <a:pPr marL="266700" indent="-266700">
              <a:buFont typeface="+mj-lt"/>
              <a:buAutoNum type="arabicPeriod"/>
            </a:pPr>
            <a:r>
              <a:rPr lang="en-GB" sz="1600" dirty="0"/>
              <a:t>Effective whole school policies and strategies for creating a non-violent learning environment and addressing the causes of bullying and other forms of violence</a:t>
            </a:r>
          </a:p>
          <a:p>
            <a:pPr marL="266700" indent="-266700">
              <a:buFont typeface="+mj-lt"/>
              <a:buAutoNum type="arabicPeriod"/>
            </a:pPr>
            <a:r>
              <a:rPr lang="en-GB" sz="1600" dirty="0"/>
              <a:t>School leadership for development</a:t>
            </a:r>
          </a:p>
          <a:p>
            <a:pPr marL="266700" indent="-266700">
              <a:buFont typeface="+mj-lt"/>
              <a:buAutoNum type="arabicPeriod"/>
            </a:pPr>
            <a:r>
              <a:rPr lang="en-GB" sz="1600" dirty="0"/>
              <a:t>A “taught and caught” (formal and informal) Social and Emotional Learning (SEL) curriculum designed to improve learning behaviour</a:t>
            </a:r>
          </a:p>
          <a:p>
            <a:pPr marL="266700" indent="-266700">
              <a:buFont typeface="+mj-lt"/>
              <a:buAutoNum type="arabicPeriod"/>
            </a:pPr>
            <a:r>
              <a:rPr lang="en-GB" sz="1600" dirty="0"/>
              <a:t>Effective strategies to make the school and its environment safe</a:t>
            </a:r>
          </a:p>
          <a:p>
            <a:pPr marL="266700" indent="-266700">
              <a:buFont typeface="+mj-lt"/>
              <a:buAutoNum type="arabicPeriod"/>
            </a:pPr>
            <a:r>
              <a:rPr lang="en-GB" sz="1600" dirty="0"/>
              <a:t>Staff training </a:t>
            </a:r>
          </a:p>
          <a:p>
            <a:pPr marL="266700" indent="-266700">
              <a:buFont typeface="+mj-lt"/>
              <a:buAutoNum type="arabicPeriod"/>
            </a:pPr>
            <a:r>
              <a:rPr lang="en-GB" sz="1600" dirty="0"/>
              <a:t>Involvement of students</a:t>
            </a:r>
          </a:p>
          <a:p>
            <a:pPr marL="266700" indent="-266700">
              <a:buFont typeface="+mj-lt"/>
              <a:buAutoNum type="arabicPeriod"/>
            </a:pPr>
            <a:r>
              <a:rPr lang="en-GB" sz="1600" dirty="0"/>
              <a:t>Involvement of families</a:t>
            </a:r>
          </a:p>
          <a:p>
            <a:pPr marL="266700" indent="-266700">
              <a:buFont typeface="+mj-lt"/>
              <a:buAutoNum type="arabicPeriod"/>
            </a:pPr>
            <a:r>
              <a:rPr lang="en-GB" sz="1600" dirty="0"/>
              <a:t>Engagement with and in the local community and with the values of society</a:t>
            </a:r>
          </a:p>
        </p:txBody>
      </p:sp>
    </p:spTree>
    <p:extLst>
      <p:ext uri="{BB962C8B-B14F-4D97-AF65-F5344CB8AC3E}">
        <p14:creationId xmlns:p14="http://schemas.microsoft.com/office/powerpoint/2010/main" val="10862124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5536" y="397669"/>
            <a:ext cx="8229600" cy="1143000"/>
          </a:xfrm>
        </p:spPr>
        <p:txBody>
          <a:bodyPr/>
          <a:lstStyle/>
          <a:p>
            <a:r>
              <a:rPr lang="en-GB" altLang="en-US" dirty="0">
                <a:solidFill>
                  <a:srgbClr val="FF0000"/>
                </a:solidFill>
              </a:rPr>
              <a:t>A positive emphasis</a:t>
            </a:r>
          </a:p>
        </p:txBody>
      </p:sp>
      <p:sp>
        <p:nvSpPr>
          <p:cNvPr id="10243" name="Content Placeholder 2"/>
          <p:cNvSpPr>
            <a:spLocks noGrp="1"/>
          </p:cNvSpPr>
          <p:nvPr>
            <p:ph idx="1"/>
          </p:nvPr>
        </p:nvSpPr>
        <p:spPr/>
        <p:txBody>
          <a:bodyPr/>
          <a:lstStyle/>
          <a:p>
            <a:pPr marL="266700" indent="-266700"/>
            <a:r>
              <a:rPr lang="en-GB" altLang="en-US" sz="2800" dirty="0"/>
              <a:t>Change is more effective if it begins by improving what is already working well.</a:t>
            </a:r>
          </a:p>
          <a:p>
            <a:pPr marL="266700" indent="-266700"/>
            <a:r>
              <a:rPr lang="en-GB" altLang="en-US" sz="2800" dirty="0"/>
              <a:t>The  school visitation shows where the school is already successful. </a:t>
            </a:r>
          </a:p>
          <a:p>
            <a:pPr marL="266700" indent="-266700"/>
            <a:r>
              <a:rPr lang="en-GB" altLang="en-US" sz="2800" dirty="0"/>
              <a:t>Everyone is involved from the beginning – this helps them understand, participate willingly and benefit from the results</a:t>
            </a:r>
            <a:r>
              <a:rPr lang="en-GB" altLang="en-US" dirty="0"/>
              <a:t>.</a:t>
            </a:r>
          </a:p>
          <a:p>
            <a:pPr>
              <a:buFont typeface="Arial" charset="0"/>
              <a:buNone/>
            </a:pPr>
            <a:endParaRPr lang="en-GB" altLang="en-US" dirty="0"/>
          </a:p>
        </p:txBody>
      </p:sp>
      <p:sp>
        <p:nvSpPr>
          <p:cNvPr id="10244" name="Slide Number Placeholder 3"/>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solidFill>
                  <a:prstClr val="black"/>
                </a:solidFill>
                <a:latin typeface="Arial" panose="020B0604020202020204" pitchFamily="34" charset="0"/>
                <a:cs typeface="Arial" panose="020B0604020202020204" pitchFamily="34" charset="0"/>
              </a:rPr>
              <a:t>1.19</a:t>
            </a:r>
            <a:endParaRPr lang="en-US" altLang="en-US"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960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545D63-8BA6-4F2A-A761-BA41983D5A0A}"/>
              </a:ext>
            </a:extLst>
          </p:cNvPr>
          <p:cNvSpPr>
            <a:spLocks noGrp="1"/>
          </p:cNvSpPr>
          <p:nvPr>
            <p:ph type="ctrTitle"/>
          </p:nvPr>
        </p:nvSpPr>
        <p:spPr/>
        <p:txBody>
          <a:bodyPr/>
          <a:lstStyle/>
          <a:p>
            <a:r>
              <a:rPr lang="en-US" dirty="0">
                <a:solidFill>
                  <a:srgbClr val="FF0000"/>
                </a:solidFill>
              </a:rPr>
              <a:t>Developing recommendations</a:t>
            </a:r>
          </a:p>
        </p:txBody>
      </p:sp>
      <p:sp>
        <p:nvSpPr>
          <p:cNvPr id="3" name="Ondertitel 2">
            <a:extLst>
              <a:ext uri="{FF2B5EF4-FFF2-40B4-BE49-F238E27FC236}">
                <a16:creationId xmlns:a16="http://schemas.microsoft.com/office/drawing/2014/main" id="{916B789E-1FFB-4FFF-93C7-7AF13C1936D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31704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764704"/>
            <a:ext cx="8229600" cy="720080"/>
          </a:xfrm>
        </p:spPr>
        <p:txBody>
          <a:bodyPr>
            <a:noAutofit/>
          </a:bodyPr>
          <a:lstStyle/>
          <a:p>
            <a:pPr eaLnBrk="1" hangingPunct="1"/>
            <a:r>
              <a:rPr lang="en-GB" altLang="en-US" dirty="0">
                <a:solidFill>
                  <a:srgbClr val="FF0000"/>
                </a:solidFill>
              </a:rPr>
              <a:t>Preparing  the action plan</a:t>
            </a:r>
            <a:endParaRPr lang="en-US" altLang="en-US" dirty="0">
              <a:solidFill>
                <a:srgbClr val="FF0000"/>
              </a:solidFill>
            </a:endParaRPr>
          </a:p>
        </p:txBody>
      </p:sp>
      <p:sp>
        <p:nvSpPr>
          <p:cNvPr id="106499" name="Rectangle 3"/>
          <p:cNvSpPr>
            <a:spLocks noGrp="1" noChangeArrowheads="1"/>
          </p:cNvSpPr>
          <p:nvPr>
            <p:ph idx="1"/>
          </p:nvPr>
        </p:nvSpPr>
        <p:spPr>
          <a:xfrm>
            <a:off x="827584" y="1628800"/>
            <a:ext cx="8064896" cy="4372744"/>
          </a:xfrm>
        </p:spPr>
        <p:txBody>
          <a:bodyPr>
            <a:normAutofit fontScale="92500"/>
          </a:bodyPr>
          <a:lstStyle/>
          <a:p>
            <a:pPr marL="609600" indent="-609600" eaLnBrk="1" hangingPunct="1">
              <a:lnSpc>
                <a:spcPct val="90000"/>
              </a:lnSpc>
              <a:buFontTx/>
              <a:buNone/>
              <a:defRPr/>
            </a:pPr>
            <a:r>
              <a:rPr lang="en-US" sz="2800" dirty="0">
                <a:solidFill>
                  <a:schemeClr val="tx2">
                    <a:lumMod val="75000"/>
                  </a:schemeClr>
                </a:solidFill>
              </a:rPr>
              <a:t>		On the basis of </a:t>
            </a:r>
            <a:r>
              <a:rPr lang="en-US" sz="2800" b="1" dirty="0">
                <a:solidFill>
                  <a:schemeClr val="tx2">
                    <a:lumMod val="75000"/>
                  </a:schemeClr>
                </a:solidFill>
              </a:rPr>
              <a:t>self-assessment </a:t>
            </a:r>
            <a:r>
              <a:rPr lang="en-US" sz="2800" dirty="0">
                <a:solidFill>
                  <a:schemeClr val="tx2">
                    <a:lumMod val="75000"/>
                  </a:schemeClr>
                </a:solidFill>
              </a:rPr>
              <a:t>and other 	evidences:</a:t>
            </a:r>
          </a:p>
          <a:p>
            <a:pPr marL="609600" indent="-609600" eaLnBrk="1" hangingPunct="1">
              <a:lnSpc>
                <a:spcPct val="90000"/>
              </a:lnSpc>
              <a:buFontTx/>
              <a:buNone/>
              <a:defRPr/>
            </a:pPr>
            <a:endParaRPr lang="en-US" sz="1100" dirty="0">
              <a:solidFill>
                <a:schemeClr val="tx2">
                  <a:lumMod val="75000"/>
                </a:schemeClr>
              </a:solidFill>
            </a:endParaRPr>
          </a:p>
          <a:p>
            <a:pPr marL="719138" indent="-361950" eaLnBrk="1" hangingPunct="1">
              <a:spcBef>
                <a:spcPts val="600"/>
              </a:spcBef>
              <a:buFontTx/>
              <a:buAutoNum type="arabicPeriod"/>
              <a:defRPr/>
            </a:pPr>
            <a:r>
              <a:rPr lang="en-GB" sz="2600" dirty="0"/>
              <a:t>Which areas have high scores –  areas of strength. What are the reasons for the success?</a:t>
            </a:r>
            <a:r>
              <a:rPr lang="en-GB" sz="2600" b="1" dirty="0"/>
              <a:t> </a:t>
            </a:r>
            <a:endParaRPr lang="en-GB" sz="2600" dirty="0"/>
          </a:p>
          <a:p>
            <a:pPr marL="719138" indent="-361950" eaLnBrk="1" hangingPunct="1">
              <a:spcBef>
                <a:spcPts val="600"/>
              </a:spcBef>
              <a:buFontTx/>
              <a:buAutoNum type="arabicPeriod"/>
              <a:defRPr/>
            </a:pPr>
            <a:r>
              <a:rPr lang="en-GB" sz="2600" dirty="0"/>
              <a:t>Which areas have low scores? – areas for improvement.  What are the reasons for low scores?</a:t>
            </a:r>
          </a:p>
          <a:p>
            <a:pPr marL="719138" indent="-361950" eaLnBrk="1" hangingPunct="1">
              <a:spcBef>
                <a:spcPts val="600"/>
              </a:spcBef>
              <a:buFontTx/>
              <a:buAutoNum type="arabicPeriod"/>
              <a:defRPr/>
            </a:pPr>
            <a:r>
              <a:rPr lang="en-GB" sz="2600" dirty="0"/>
              <a:t>How can successful areas be further strengthened?</a:t>
            </a:r>
          </a:p>
          <a:p>
            <a:pPr marL="719138" indent="-361950" eaLnBrk="1" hangingPunct="1">
              <a:spcBef>
                <a:spcPts val="600"/>
              </a:spcBef>
              <a:buFontTx/>
              <a:buAutoNum type="arabicPeriod"/>
              <a:defRPr/>
            </a:pPr>
            <a:r>
              <a:rPr lang="en-GB" sz="2600" dirty="0"/>
              <a:t>How can the successful strategies be applied to less successful areas?</a:t>
            </a:r>
          </a:p>
          <a:p>
            <a:pPr marL="719138" indent="-361950" eaLnBrk="1" hangingPunct="1">
              <a:spcBef>
                <a:spcPts val="600"/>
              </a:spcBef>
              <a:buFontTx/>
              <a:buAutoNum type="arabicPeriod"/>
              <a:defRPr/>
            </a:pPr>
            <a:r>
              <a:rPr lang="en-GB" sz="2600" dirty="0"/>
              <a:t>What are the priorities for development?</a:t>
            </a:r>
          </a:p>
        </p:txBody>
      </p:sp>
    </p:spTree>
    <p:extLst>
      <p:ext uri="{BB962C8B-B14F-4D97-AF65-F5344CB8AC3E}">
        <p14:creationId xmlns:p14="http://schemas.microsoft.com/office/powerpoint/2010/main" val="19248664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692696"/>
            <a:ext cx="8229600" cy="936104"/>
          </a:xfrm>
        </p:spPr>
        <p:txBody>
          <a:bodyPr>
            <a:normAutofit/>
          </a:bodyPr>
          <a:lstStyle/>
          <a:p>
            <a:r>
              <a:rPr lang="en-GB" altLang="en-US" dirty="0">
                <a:solidFill>
                  <a:srgbClr val="FF0000"/>
                </a:solidFill>
              </a:rPr>
              <a:t>Action Planning</a:t>
            </a:r>
          </a:p>
        </p:txBody>
      </p:sp>
      <p:sp>
        <p:nvSpPr>
          <p:cNvPr id="11268" name="Rectangle 3"/>
          <p:cNvSpPr>
            <a:spLocks noGrp="1" noChangeArrowheads="1"/>
          </p:cNvSpPr>
          <p:nvPr>
            <p:ph idx="1"/>
          </p:nvPr>
        </p:nvSpPr>
        <p:spPr>
          <a:xfrm>
            <a:off x="755576" y="1772816"/>
            <a:ext cx="8229600" cy="4093915"/>
          </a:xfrm>
        </p:spPr>
        <p:txBody>
          <a:bodyPr>
            <a:normAutofit/>
          </a:bodyPr>
          <a:lstStyle/>
          <a:p>
            <a:pPr marL="0" indent="0">
              <a:lnSpc>
                <a:spcPct val="90000"/>
              </a:lnSpc>
              <a:buFont typeface="Arial" charset="0"/>
              <a:buNone/>
              <a:defRPr/>
            </a:pPr>
            <a:r>
              <a:rPr lang="en-GB" sz="2800" dirty="0"/>
              <a:t>An action plan will usually include:</a:t>
            </a:r>
          </a:p>
          <a:p>
            <a:pPr marL="638175" indent="-457200">
              <a:lnSpc>
                <a:spcPct val="90000"/>
              </a:lnSpc>
              <a:defRPr/>
            </a:pPr>
            <a:r>
              <a:rPr lang="en-GB" sz="2800" dirty="0"/>
              <a:t>SMART targets (outcomes)</a:t>
            </a:r>
          </a:p>
          <a:p>
            <a:pPr marL="638175" indent="-457200">
              <a:lnSpc>
                <a:spcPct val="90000"/>
              </a:lnSpc>
              <a:defRPr/>
            </a:pPr>
            <a:r>
              <a:rPr lang="en-GB" sz="2800" dirty="0"/>
              <a:t>A clear strategy for achieving the targets </a:t>
            </a:r>
          </a:p>
          <a:p>
            <a:pPr marL="638175" indent="-457200">
              <a:lnSpc>
                <a:spcPct val="90000"/>
              </a:lnSpc>
              <a:defRPr/>
            </a:pPr>
            <a:r>
              <a:rPr lang="en-GB" sz="2800" dirty="0"/>
              <a:t>Resource implications and how they will be managed</a:t>
            </a:r>
          </a:p>
          <a:p>
            <a:pPr marL="638175" indent="-457200">
              <a:lnSpc>
                <a:spcPct val="90000"/>
              </a:lnSpc>
              <a:defRPr/>
            </a:pPr>
            <a:r>
              <a:rPr lang="en-GB" sz="2800" dirty="0"/>
              <a:t>Roles and responsibilities</a:t>
            </a:r>
          </a:p>
          <a:p>
            <a:pPr marL="638175" indent="-457200">
              <a:lnSpc>
                <a:spcPct val="90000"/>
              </a:lnSpc>
              <a:defRPr/>
            </a:pPr>
            <a:r>
              <a:rPr lang="en-GB" sz="2800" dirty="0"/>
              <a:t>A timetable for achieving targets</a:t>
            </a:r>
          </a:p>
          <a:p>
            <a:pPr marL="638175" indent="-457200">
              <a:lnSpc>
                <a:spcPct val="90000"/>
              </a:lnSpc>
              <a:defRPr/>
            </a:pPr>
            <a:r>
              <a:rPr lang="en-GB" sz="2800" dirty="0"/>
              <a:t>Monitoring and review arrangements relevant to the targets</a:t>
            </a:r>
          </a:p>
        </p:txBody>
      </p:sp>
    </p:spTree>
    <p:extLst>
      <p:ext uri="{BB962C8B-B14F-4D97-AF65-F5344CB8AC3E}">
        <p14:creationId xmlns:p14="http://schemas.microsoft.com/office/powerpoint/2010/main" val="29048247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1500" y="1268759"/>
            <a:ext cx="9108504" cy="648073"/>
          </a:xfrm>
        </p:spPr>
        <p:txBody>
          <a:bodyPr>
            <a:noAutofit/>
          </a:bodyPr>
          <a:lstStyle/>
          <a:p>
            <a:pPr eaLnBrk="1" hangingPunct="1"/>
            <a:r>
              <a:rPr lang="en-GB" altLang="en-US" sz="3400" dirty="0">
                <a:solidFill>
                  <a:srgbClr val="FF0000"/>
                </a:solidFill>
              </a:rPr>
              <a:t>Writing action plans </a:t>
            </a:r>
            <a:br>
              <a:rPr lang="en-GB" altLang="en-US" sz="3400" dirty="0">
                <a:solidFill>
                  <a:srgbClr val="FF0000"/>
                </a:solidFill>
              </a:rPr>
            </a:br>
            <a:r>
              <a:rPr lang="en-GB" altLang="en-US" sz="3400" dirty="0">
                <a:solidFill>
                  <a:srgbClr val="FF0000"/>
                </a:solidFill>
              </a:rPr>
              <a:t>What? How? When? Who?</a:t>
            </a:r>
            <a:br>
              <a:rPr lang="en-US" altLang="en-US" sz="3400" dirty="0">
                <a:solidFill>
                  <a:srgbClr val="FF0000"/>
                </a:solidFill>
              </a:rPr>
            </a:br>
            <a:endParaRPr lang="en-US" altLang="en-US" sz="3400" dirty="0">
              <a:solidFill>
                <a:srgbClr val="FF0000"/>
              </a:solidFill>
            </a:endParaRPr>
          </a:p>
        </p:txBody>
      </p:sp>
      <p:sp>
        <p:nvSpPr>
          <p:cNvPr id="15363" name="Rectangle 3"/>
          <p:cNvSpPr>
            <a:spLocks noGrp="1" noChangeArrowheads="1"/>
          </p:cNvSpPr>
          <p:nvPr>
            <p:ph idx="1"/>
          </p:nvPr>
        </p:nvSpPr>
        <p:spPr>
          <a:xfrm>
            <a:off x="143508" y="2060848"/>
            <a:ext cx="9036496" cy="4673278"/>
          </a:xfrm>
        </p:spPr>
        <p:txBody>
          <a:bodyPr>
            <a:normAutofit/>
          </a:bodyPr>
          <a:lstStyle/>
          <a:p>
            <a:pPr marL="814388" indent="-457200" eaLnBrk="1" hangingPunct="1">
              <a:spcBef>
                <a:spcPts val="600"/>
              </a:spcBef>
              <a:buFont typeface="+mj-lt"/>
              <a:buAutoNum type="arabicPeriod"/>
            </a:pPr>
            <a:r>
              <a:rPr lang="en-GB" altLang="en-US" sz="2000" dirty="0">
                <a:latin typeface="+mj-lt"/>
              </a:rPr>
              <a:t>Develop </a:t>
            </a:r>
            <a:r>
              <a:rPr lang="en-GB" altLang="en-US" sz="2000" dirty="0">
                <a:solidFill>
                  <a:schemeClr val="tx2"/>
                </a:solidFill>
                <a:latin typeface="+mj-lt"/>
              </a:rPr>
              <a:t>SMART</a:t>
            </a:r>
            <a:r>
              <a:rPr lang="en-GB" altLang="en-US" sz="2000" dirty="0">
                <a:latin typeface="+mj-lt"/>
              </a:rPr>
              <a:t> targets  (</a:t>
            </a:r>
            <a:r>
              <a:rPr lang="en-GB" altLang="en-US" sz="2000" u="sng" dirty="0">
                <a:solidFill>
                  <a:schemeClr val="tx2"/>
                </a:solidFill>
                <a:latin typeface="+mj-lt"/>
              </a:rPr>
              <a:t>S</a:t>
            </a:r>
            <a:r>
              <a:rPr lang="en-GB" altLang="en-US" sz="2000" dirty="0">
                <a:latin typeface="+mj-lt"/>
              </a:rPr>
              <a:t>pecific, </a:t>
            </a:r>
            <a:r>
              <a:rPr lang="en-GB" altLang="en-US" sz="2000" u="sng" dirty="0">
                <a:solidFill>
                  <a:schemeClr val="tx2"/>
                </a:solidFill>
                <a:latin typeface="+mj-lt"/>
              </a:rPr>
              <a:t>M</a:t>
            </a:r>
            <a:r>
              <a:rPr lang="en-GB" altLang="en-US" sz="2000" dirty="0">
                <a:latin typeface="+mj-lt"/>
              </a:rPr>
              <a:t>easurable, </a:t>
            </a:r>
            <a:r>
              <a:rPr lang="en-GB" altLang="en-US" sz="2000" u="sng" dirty="0">
                <a:solidFill>
                  <a:schemeClr val="tx2"/>
                </a:solidFill>
                <a:latin typeface="+mj-lt"/>
              </a:rPr>
              <a:t>A</a:t>
            </a:r>
            <a:r>
              <a:rPr lang="en-GB" altLang="en-US" sz="2000" dirty="0">
                <a:latin typeface="+mj-lt"/>
              </a:rPr>
              <a:t>ttainable </a:t>
            </a:r>
            <a:r>
              <a:rPr lang="en-GB" altLang="en-US" sz="2000" u="sng" dirty="0">
                <a:solidFill>
                  <a:schemeClr val="tx2"/>
                </a:solidFill>
                <a:latin typeface="+mj-lt"/>
              </a:rPr>
              <a:t>R</a:t>
            </a:r>
            <a:r>
              <a:rPr lang="en-GB" altLang="en-US" sz="2000" dirty="0">
                <a:latin typeface="+mj-lt"/>
              </a:rPr>
              <a:t>ealistic and </a:t>
            </a:r>
            <a:r>
              <a:rPr lang="en-GB" altLang="en-US" sz="2000" u="sng" dirty="0">
                <a:solidFill>
                  <a:schemeClr val="tx2"/>
                </a:solidFill>
                <a:latin typeface="+mj-lt"/>
              </a:rPr>
              <a:t>T</a:t>
            </a:r>
            <a:r>
              <a:rPr lang="en-GB" altLang="en-US" sz="2000" dirty="0">
                <a:latin typeface="+mj-lt"/>
              </a:rPr>
              <a:t>ime Limited)</a:t>
            </a:r>
          </a:p>
          <a:p>
            <a:pPr marL="814388" indent="-457200" eaLnBrk="1" hangingPunct="1">
              <a:spcBef>
                <a:spcPts val="600"/>
              </a:spcBef>
              <a:buFont typeface="+mj-lt"/>
              <a:buAutoNum type="arabicPeriod"/>
            </a:pPr>
            <a:r>
              <a:rPr lang="en-GB" altLang="en-US" sz="2000" dirty="0">
                <a:latin typeface="+mj-lt"/>
              </a:rPr>
              <a:t>Prioritise the targets and develop short and long term goals</a:t>
            </a:r>
          </a:p>
          <a:p>
            <a:pPr marL="814388" indent="-457200">
              <a:spcBef>
                <a:spcPts val="600"/>
              </a:spcBef>
              <a:buFont typeface="+mj-lt"/>
              <a:buAutoNum type="arabicPeriod"/>
            </a:pPr>
            <a:r>
              <a:rPr lang="en-GB" altLang="en-US" sz="2000" dirty="0">
                <a:latin typeface="+mj-lt"/>
              </a:rPr>
              <a:t>Write a strategy – what will be done by whom and when</a:t>
            </a:r>
          </a:p>
          <a:p>
            <a:pPr marL="814388" indent="-457200">
              <a:spcBef>
                <a:spcPts val="600"/>
              </a:spcBef>
              <a:buFont typeface="+mj-lt"/>
              <a:buAutoNum type="arabicPeriod"/>
            </a:pPr>
            <a:r>
              <a:rPr lang="en-GB" altLang="en-US" sz="2000" dirty="0">
                <a:latin typeface="+mj-lt"/>
              </a:rPr>
              <a:t>Decide who will take responsibility for achieving each of the targets</a:t>
            </a:r>
          </a:p>
          <a:p>
            <a:pPr marL="814388" indent="-457200" eaLnBrk="1" hangingPunct="1">
              <a:spcBef>
                <a:spcPts val="600"/>
              </a:spcBef>
              <a:buFont typeface="+mj-lt"/>
              <a:buAutoNum type="arabicPeriod"/>
            </a:pPr>
            <a:r>
              <a:rPr lang="en-GB" altLang="en-US" sz="2000" dirty="0">
                <a:latin typeface="+mj-lt"/>
              </a:rPr>
              <a:t>Identify the resources and time needed to achieve the targets</a:t>
            </a:r>
          </a:p>
          <a:p>
            <a:pPr marL="814388" indent="-457200" eaLnBrk="1" hangingPunct="1">
              <a:spcBef>
                <a:spcPts val="600"/>
              </a:spcBef>
              <a:buFont typeface="+mj-lt"/>
              <a:buAutoNum type="arabicPeriod"/>
            </a:pPr>
            <a:r>
              <a:rPr lang="en-GB" altLang="en-US" sz="2000" dirty="0">
                <a:latin typeface="+mj-lt"/>
              </a:rPr>
              <a:t>Devise a training programme for staff</a:t>
            </a:r>
          </a:p>
          <a:p>
            <a:pPr marL="814388" indent="-457200" eaLnBrk="1" hangingPunct="1">
              <a:spcBef>
                <a:spcPts val="600"/>
              </a:spcBef>
              <a:buFont typeface="+mj-lt"/>
              <a:buAutoNum type="arabicPeriod"/>
            </a:pPr>
            <a:r>
              <a:rPr lang="en-GB" altLang="en-US" sz="2000" dirty="0">
                <a:latin typeface="+mj-lt"/>
              </a:rPr>
              <a:t>Decide how and when the progress in achieving the targets will be monitored</a:t>
            </a:r>
          </a:p>
          <a:p>
            <a:pPr marL="814388" indent="-457200" eaLnBrk="1" hangingPunct="1">
              <a:spcBef>
                <a:spcPts val="600"/>
              </a:spcBef>
              <a:buFont typeface="+mj-lt"/>
              <a:buAutoNum type="arabicPeriod"/>
            </a:pPr>
            <a:r>
              <a:rPr lang="en-GB" altLang="en-US" sz="2000" dirty="0">
                <a:latin typeface="+mj-lt"/>
              </a:rPr>
              <a:t>Decide when the action plan will be reviewed and a new action plan created</a:t>
            </a:r>
          </a:p>
        </p:txBody>
      </p:sp>
    </p:spTree>
    <p:extLst>
      <p:ext uri="{BB962C8B-B14F-4D97-AF65-F5344CB8AC3E}">
        <p14:creationId xmlns:p14="http://schemas.microsoft.com/office/powerpoint/2010/main" val="4272074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95404" y="854909"/>
            <a:ext cx="8229600" cy="990600"/>
          </a:xfrm>
        </p:spPr>
        <p:txBody>
          <a:bodyPr>
            <a:normAutofit/>
          </a:bodyPr>
          <a:lstStyle/>
          <a:p>
            <a:pPr eaLnBrk="1" hangingPunct="1"/>
            <a:r>
              <a:rPr lang="en-GB" altLang="en-US" sz="4000" dirty="0">
                <a:solidFill>
                  <a:srgbClr val="FF0000"/>
                </a:solidFill>
              </a:rPr>
              <a:t>Expectations and concerns </a:t>
            </a:r>
            <a:endParaRPr lang="en-US" altLang="en-US" sz="4000" dirty="0">
              <a:solidFill>
                <a:srgbClr val="FF0000"/>
              </a:solidFill>
            </a:endParaRPr>
          </a:p>
        </p:txBody>
      </p:sp>
      <p:sp>
        <p:nvSpPr>
          <p:cNvPr id="4" name="Content Placeholder 3"/>
          <p:cNvSpPr>
            <a:spLocks noGrp="1"/>
          </p:cNvSpPr>
          <p:nvPr>
            <p:ph idx="1"/>
          </p:nvPr>
        </p:nvSpPr>
        <p:spPr>
          <a:xfrm>
            <a:off x="495404" y="1845509"/>
            <a:ext cx="8352928" cy="4660776"/>
          </a:xfrm>
        </p:spPr>
        <p:txBody>
          <a:bodyPr rtlCol="0">
            <a:normAutofit/>
          </a:bodyPr>
          <a:lstStyle/>
          <a:p>
            <a:pPr marL="271463" indent="-271463" algn="just" eaLnBrk="1" fontAlgn="auto" hangingPunct="1">
              <a:spcBef>
                <a:spcPts val="600"/>
              </a:spcBef>
              <a:spcAft>
                <a:spcPts val="0"/>
              </a:spcAft>
              <a:buFont typeface="+mj-lt"/>
              <a:buAutoNum type="arabicPeriod"/>
              <a:defRPr/>
            </a:pPr>
            <a:r>
              <a:rPr lang="en-US" sz="2600" dirty="0"/>
              <a:t>In pairs, consider what you would like to get out of the training, and any concerns that you have about it.    </a:t>
            </a:r>
          </a:p>
          <a:p>
            <a:pPr marL="271463" indent="-271463" algn="just" eaLnBrk="1" fontAlgn="auto" hangingPunct="1">
              <a:spcBef>
                <a:spcPts val="600"/>
              </a:spcBef>
              <a:spcAft>
                <a:spcPts val="0"/>
              </a:spcAft>
              <a:buFont typeface="+mj-lt"/>
              <a:buAutoNum type="arabicPeriod"/>
              <a:defRPr/>
            </a:pPr>
            <a:r>
              <a:rPr lang="en-US" sz="2600" dirty="0"/>
              <a:t>Individually, note one expectation and one concern on sticky notes in LARGE characters that can be easily read.</a:t>
            </a:r>
          </a:p>
          <a:p>
            <a:pPr marL="271463" indent="-271463" algn="just" eaLnBrk="1" fontAlgn="auto" hangingPunct="1">
              <a:spcBef>
                <a:spcPts val="600"/>
              </a:spcBef>
              <a:spcAft>
                <a:spcPts val="0"/>
              </a:spcAft>
              <a:buFont typeface="+mj-lt"/>
              <a:buAutoNum type="arabicPeriod"/>
              <a:defRPr/>
            </a:pPr>
            <a:r>
              <a:rPr lang="en-US" sz="2600" dirty="0"/>
              <a:t>Put the notes on the relevant chart on the wall.</a:t>
            </a:r>
          </a:p>
          <a:p>
            <a:pPr marL="271463" indent="-271463" algn="just" eaLnBrk="1" fontAlgn="auto" hangingPunct="1">
              <a:spcBef>
                <a:spcPts val="600"/>
              </a:spcBef>
              <a:spcAft>
                <a:spcPts val="0"/>
              </a:spcAft>
              <a:buFont typeface="+mj-lt"/>
              <a:buAutoNum type="arabicPeriod"/>
              <a:defRPr/>
            </a:pPr>
            <a:r>
              <a:rPr lang="en-US" sz="2600" dirty="0"/>
              <a:t>If your note is the same, or nearly the same, as another on the chart please put it on top of the similar note</a:t>
            </a:r>
          </a:p>
        </p:txBody>
      </p:sp>
      <p:sp>
        <p:nvSpPr>
          <p:cNvPr id="2" name="CuadroTexto 1">
            <a:extLst>
              <a:ext uri="{FF2B5EF4-FFF2-40B4-BE49-F238E27FC236}">
                <a16:creationId xmlns:a16="http://schemas.microsoft.com/office/drawing/2014/main" id="{83C8412D-8FB2-4BBC-9EFA-D50EA9CBFEDF}"/>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GROUP ACTIVITY       10 min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71562"/>
          </a:xfrm>
        </p:spPr>
        <p:txBody>
          <a:bodyPr>
            <a:normAutofit/>
          </a:bodyPr>
          <a:lstStyle/>
          <a:p>
            <a:pPr algn="ctr"/>
            <a:r>
              <a:rPr lang="en-GB" dirty="0">
                <a:solidFill>
                  <a:srgbClr val="FF0000"/>
                </a:solidFill>
              </a:rPr>
              <a:t>The miracle has happened!</a:t>
            </a:r>
          </a:p>
        </p:txBody>
      </p:sp>
      <p:sp>
        <p:nvSpPr>
          <p:cNvPr id="3" name="Content Placeholder 2"/>
          <p:cNvSpPr>
            <a:spLocks noGrp="1"/>
          </p:cNvSpPr>
          <p:nvPr>
            <p:ph idx="1"/>
          </p:nvPr>
        </p:nvSpPr>
        <p:spPr>
          <a:xfrm>
            <a:off x="457200" y="1600200"/>
            <a:ext cx="8382000" cy="4525963"/>
          </a:xfrm>
        </p:spPr>
        <p:txBody>
          <a:bodyPr>
            <a:normAutofit fontScale="85000" lnSpcReduction="10000"/>
          </a:bodyPr>
          <a:lstStyle/>
          <a:p>
            <a:pPr marL="0" indent="0">
              <a:buNone/>
            </a:pPr>
            <a:r>
              <a:rPr lang="en-GB" dirty="0">
                <a:solidFill>
                  <a:schemeClr val="tx2"/>
                </a:solidFill>
              </a:rPr>
              <a:t>You wake up in the morning and there is </a:t>
            </a:r>
            <a:r>
              <a:rPr lang="en-GB" dirty="0" err="1">
                <a:solidFill>
                  <a:schemeClr val="tx2"/>
                </a:solidFill>
              </a:rPr>
              <a:t>convivencia</a:t>
            </a:r>
            <a:r>
              <a:rPr lang="en-GB" dirty="0">
                <a:solidFill>
                  <a:schemeClr val="tx2"/>
                </a:solidFill>
              </a:rPr>
              <a:t> in your school </a:t>
            </a:r>
          </a:p>
          <a:p>
            <a:r>
              <a:rPr lang="en-GB" dirty="0"/>
              <a:t>What core values would be applied in the school?</a:t>
            </a:r>
          </a:p>
          <a:p>
            <a:r>
              <a:rPr lang="en-GB" dirty="0"/>
              <a:t>What would members of the school community be doing and how would they be speaking or relating to one another?</a:t>
            </a:r>
          </a:p>
          <a:p>
            <a:r>
              <a:rPr lang="en-GB" dirty="0"/>
              <a:t>How would the school be organised in key areas such as curriculum, support systems, environmental space – inside and out?</a:t>
            </a:r>
          </a:p>
          <a:p>
            <a:pPr marL="0" indent="0">
              <a:buNone/>
            </a:pPr>
            <a:r>
              <a:rPr lang="en-GB" dirty="0">
                <a:solidFill>
                  <a:schemeClr val="tx2"/>
                </a:solidFill>
              </a:rPr>
              <a:t>Discuss answers to these questions with a partner for 5 minutes</a:t>
            </a:r>
          </a:p>
          <a:p>
            <a:endParaRPr lang="en-GB" dirty="0"/>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50</a:t>
            </a:fld>
            <a:endParaRPr lang="en-US" dirty="0"/>
          </a:p>
        </p:txBody>
      </p:sp>
      <p:sp>
        <p:nvSpPr>
          <p:cNvPr id="5" name="CuadroTexto 4">
            <a:extLst>
              <a:ext uri="{FF2B5EF4-FFF2-40B4-BE49-F238E27FC236}">
                <a16:creationId xmlns:a16="http://schemas.microsoft.com/office/drawing/2014/main" id="{E1430207-2BAF-453A-8C30-05699B9453E0}"/>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GROUP ACTIVITY           15 min</a:t>
            </a:r>
          </a:p>
        </p:txBody>
      </p:sp>
    </p:spTree>
    <p:extLst>
      <p:ext uri="{BB962C8B-B14F-4D97-AF65-F5344CB8AC3E}">
        <p14:creationId xmlns:p14="http://schemas.microsoft.com/office/powerpoint/2010/main" val="29412184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7778"/>
            <a:ext cx="8229600" cy="523220"/>
          </a:xfrm>
        </p:spPr>
        <p:txBody>
          <a:bodyPr/>
          <a:lstStyle/>
          <a:p>
            <a:pPr algn="ctr"/>
            <a:r>
              <a:rPr lang="en-GB" dirty="0">
                <a:solidFill>
                  <a:srgbClr val="FF0000"/>
                </a:solidFill>
              </a:rPr>
              <a:t>Case studies</a:t>
            </a:r>
          </a:p>
        </p:txBody>
      </p:sp>
      <p:sp>
        <p:nvSpPr>
          <p:cNvPr id="3" name="Content Placeholder 2"/>
          <p:cNvSpPr>
            <a:spLocks noGrp="1"/>
          </p:cNvSpPr>
          <p:nvPr>
            <p:ph idx="1"/>
          </p:nvPr>
        </p:nvSpPr>
        <p:spPr>
          <a:xfrm>
            <a:off x="539552" y="1409520"/>
            <a:ext cx="8229600" cy="4876800"/>
          </a:xfrm>
        </p:spPr>
        <p:txBody>
          <a:bodyPr>
            <a:normAutofit fontScale="77500" lnSpcReduction="20000"/>
          </a:bodyPr>
          <a:lstStyle/>
          <a:p>
            <a:pPr marL="0" indent="0">
              <a:buNone/>
            </a:pPr>
            <a:r>
              <a:rPr lang="en-GB" sz="2300" b="1" dirty="0"/>
              <a:t>School A</a:t>
            </a:r>
            <a:endParaRPr lang="en-GB" sz="2300" dirty="0"/>
          </a:p>
          <a:p>
            <a:pPr marL="0" indent="0">
              <a:buNone/>
            </a:pPr>
            <a:r>
              <a:rPr lang="en-GB" sz="2300" dirty="0"/>
              <a:t>The teachers, but not the other staff in the school, have undergone training as part of the antibullying programme. They have agreed a definition of bullying that includes verbal and emotional, as well as physical, violence. They have carried out a self-review of the current situation regarding bullying in the school and have a clear antibullying policy. The review identified a problem of bullying during break times and before and after school and parents say that these are increasing. Teachers’ focus is on standards of behaviour during lesson times and they are unwilling to take responsibility for what happens outside the classroom.</a:t>
            </a:r>
          </a:p>
          <a:p>
            <a:pPr marL="0" indent="0">
              <a:buNone/>
            </a:pPr>
            <a:r>
              <a:rPr lang="en-GB" sz="2300" b="1" dirty="0"/>
              <a:t>School B</a:t>
            </a:r>
            <a:endParaRPr lang="en-GB" sz="2300" dirty="0"/>
          </a:p>
          <a:p>
            <a:pPr marL="0" indent="0">
              <a:buNone/>
            </a:pPr>
            <a:r>
              <a:rPr lang="en-GB" sz="2300" dirty="0"/>
              <a:t>The school has a well-established programme of social and emotional learning. Although there is little written documentation about bullying, the leadership team has always prided itself on being able to identify and deal with physical bullying and few incidents are now reported. Most staff had been at the school for a long time and were happy with this situation but recently a number of them have retired and new staff are unsure about how to respond to any violent behaviour that they encounter. Students say that cyber bullying is now a growing problem and its extent is not known</a:t>
            </a:r>
            <a:r>
              <a:rPr lang="en-GB" dirty="0"/>
              <a:t>. </a:t>
            </a:r>
          </a:p>
        </p:txBody>
      </p:sp>
      <p:sp>
        <p:nvSpPr>
          <p:cNvPr id="4" name="Slide Number Placeholder 3"/>
          <p:cNvSpPr>
            <a:spLocks noGrp="1"/>
          </p:cNvSpPr>
          <p:nvPr>
            <p:ph type="sldNum" sz="quarter" idx="12"/>
          </p:nvPr>
        </p:nvSpPr>
        <p:spPr/>
        <p:txBody>
          <a:bodyPr/>
          <a:lstStyle/>
          <a:p>
            <a:r>
              <a:rPr lang="en-US"/>
              <a:t>1. </a:t>
            </a:r>
            <a:fld id="{0BBECC2B-A114-4847-BFC2-01A404B31E28}" type="slidenum">
              <a:rPr lang="en-US" smtClean="0"/>
              <a:pPr/>
              <a:t>51</a:t>
            </a:fld>
            <a:endParaRPr lang="en-US" dirty="0"/>
          </a:p>
        </p:txBody>
      </p:sp>
      <p:sp>
        <p:nvSpPr>
          <p:cNvPr id="5" name="CuadroTexto 4">
            <a:extLst>
              <a:ext uri="{FF2B5EF4-FFF2-40B4-BE49-F238E27FC236}">
                <a16:creationId xmlns:a16="http://schemas.microsoft.com/office/drawing/2014/main" id="{530B82EF-1829-40CC-A7FA-825482B4AF4F}"/>
              </a:ext>
            </a:extLst>
          </p:cNvPr>
          <p:cNvSpPr txBox="1"/>
          <p:nvPr/>
        </p:nvSpPr>
        <p:spPr>
          <a:xfrm>
            <a:off x="539552" y="126036"/>
            <a:ext cx="5616624" cy="523220"/>
          </a:xfrm>
          <a:prstGeom prst="rect">
            <a:avLst/>
          </a:prstGeom>
          <a:noFill/>
        </p:spPr>
        <p:txBody>
          <a:bodyPr wrap="square" rtlCol="0">
            <a:spAutoFit/>
          </a:bodyPr>
          <a:lstStyle/>
          <a:p>
            <a:r>
              <a:rPr lang="es-ES" sz="2800" b="1" dirty="0">
                <a:solidFill>
                  <a:schemeClr val="accent2"/>
                </a:solidFill>
              </a:rPr>
              <a:t>GROUP ACTIVITY          15 min</a:t>
            </a:r>
          </a:p>
        </p:txBody>
      </p:sp>
    </p:spTree>
    <p:extLst>
      <p:ext uri="{BB962C8B-B14F-4D97-AF65-F5344CB8AC3E}">
        <p14:creationId xmlns:p14="http://schemas.microsoft.com/office/powerpoint/2010/main" val="4450463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F439BC-E5BB-4065-A5B9-38F7EB737588}"/>
              </a:ext>
            </a:extLst>
          </p:cNvPr>
          <p:cNvSpPr>
            <a:spLocks noGrp="1"/>
          </p:cNvSpPr>
          <p:nvPr>
            <p:ph type="title"/>
          </p:nvPr>
        </p:nvSpPr>
        <p:spPr>
          <a:xfrm>
            <a:off x="457200" y="908720"/>
            <a:ext cx="8229600" cy="1224136"/>
          </a:xfrm>
        </p:spPr>
        <p:txBody>
          <a:bodyPr/>
          <a:lstStyle/>
          <a:p>
            <a:r>
              <a:rPr lang="en-US" dirty="0">
                <a:solidFill>
                  <a:srgbClr val="FF0000"/>
                </a:solidFill>
              </a:rPr>
              <a:t>Staff recommendations</a:t>
            </a:r>
          </a:p>
        </p:txBody>
      </p:sp>
      <p:sp>
        <p:nvSpPr>
          <p:cNvPr id="3" name="Tijdelijke aanduiding voor inhoud 2">
            <a:extLst>
              <a:ext uri="{FF2B5EF4-FFF2-40B4-BE49-F238E27FC236}">
                <a16:creationId xmlns:a16="http://schemas.microsoft.com/office/drawing/2014/main" id="{17A49810-2E34-4BBC-9162-25675B30B13E}"/>
              </a:ext>
            </a:extLst>
          </p:cNvPr>
          <p:cNvSpPr>
            <a:spLocks noGrp="1"/>
          </p:cNvSpPr>
          <p:nvPr>
            <p:ph idx="1"/>
          </p:nvPr>
        </p:nvSpPr>
        <p:spPr>
          <a:xfrm>
            <a:off x="457200" y="2132856"/>
            <a:ext cx="8229600" cy="3993307"/>
          </a:xfrm>
        </p:spPr>
        <p:txBody>
          <a:bodyPr/>
          <a:lstStyle/>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endParaRPr lang="en-US" dirty="0"/>
          </a:p>
        </p:txBody>
      </p:sp>
    </p:spTree>
    <p:extLst>
      <p:ext uri="{BB962C8B-B14F-4D97-AF65-F5344CB8AC3E}">
        <p14:creationId xmlns:p14="http://schemas.microsoft.com/office/powerpoint/2010/main" val="13912427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09639"/>
            <a:ext cx="8839200" cy="1071562"/>
          </a:xfrm>
        </p:spPr>
        <p:txBody>
          <a:bodyPr>
            <a:noAutofit/>
          </a:bodyPr>
          <a:lstStyle/>
          <a:p>
            <a:pPr algn="ctr"/>
            <a:r>
              <a:rPr lang="en-GB" sz="4000" dirty="0">
                <a:solidFill>
                  <a:srgbClr val="FF0000"/>
                </a:solidFill>
              </a:rPr>
              <a:t>Communicating and monitoring the antibullying school policy</a:t>
            </a:r>
          </a:p>
        </p:txBody>
      </p:sp>
      <p:sp>
        <p:nvSpPr>
          <p:cNvPr id="3" name="Content Placeholder 2"/>
          <p:cNvSpPr>
            <a:spLocks noGrp="1"/>
          </p:cNvSpPr>
          <p:nvPr>
            <p:ph idx="1"/>
          </p:nvPr>
        </p:nvSpPr>
        <p:spPr>
          <a:xfrm>
            <a:off x="539552" y="2492896"/>
            <a:ext cx="8305800" cy="4495800"/>
          </a:xfrm>
        </p:spPr>
        <p:txBody>
          <a:bodyPr/>
          <a:lstStyle/>
          <a:p>
            <a:pPr marL="0" indent="0">
              <a:buNone/>
            </a:pPr>
            <a:r>
              <a:rPr lang="en-GB" dirty="0"/>
              <a:t>Work in groups of 3 to discuss  briefly how your school policy on violence reduction would be</a:t>
            </a:r>
          </a:p>
          <a:p>
            <a:pPr marL="0" indent="0">
              <a:buNone/>
            </a:pPr>
            <a:r>
              <a:rPr lang="en-GB" dirty="0"/>
              <a:t>	</a:t>
            </a:r>
            <a:r>
              <a:rPr lang="en-GB" dirty="0">
                <a:solidFill>
                  <a:schemeClr val="tx2"/>
                </a:solidFill>
              </a:rPr>
              <a:t>a) communicated to all stakeholders</a:t>
            </a:r>
          </a:p>
          <a:p>
            <a:pPr marL="0" indent="0">
              <a:buNone/>
            </a:pPr>
            <a:r>
              <a:rPr lang="en-GB" dirty="0">
                <a:solidFill>
                  <a:schemeClr val="tx2"/>
                </a:solidFill>
              </a:rPr>
              <a:t>	b) monitored and regularly updated</a:t>
            </a:r>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53</a:t>
            </a:fld>
            <a:endParaRPr lang="en-US" dirty="0"/>
          </a:p>
        </p:txBody>
      </p:sp>
      <p:sp>
        <p:nvSpPr>
          <p:cNvPr id="5" name="CuadroTexto 4">
            <a:extLst>
              <a:ext uri="{FF2B5EF4-FFF2-40B4-BE49-F238E27FC236}">
                <a16:creationId xmlns:a16="http://schemas.microsoft.com/office/drawing/2014/main" id="{55083E20-32D3-41FE-B13A-70F35BC268EB}"/>
              </a:ext>
            </a:extLst>
          </p:cNvPr>
          <p:cNvSpPr txBox="1"/>
          <p:nvPr/>
        </p:nvSpPr>
        <p:spPr>
          <a:xfrm>
            <a:off x="539552" y="126036"/>
            <a:ext cx="5616624" cy="523220"/>
          </a:xfrm>
          <a:prstGeom prst="rect">
            <a:avLst/>
          </a:prstGeom>
          <a:noFill/>
        </p:spPr>
        <p:txBody>
          <a:bodyPr wrap="square" rtlCol="0">
            <a:spAutoFit/>
          </a:bodyPr>
          <a:lstStyle/>
          <a:p>
            <a:r>
              <a:rPr lang="es-ES" sz="2800" b="1" dirty="0">
                <a:solidFill>
                  <a:schemeClr val="accent2"/>
                </a:solidFill>
              </a:rPr>
              <a:t>GROUP ACTIVITY          15 min</a:t>
            </a:r>
          </a:p>
        </p:txBody>
      </p:sp>
    </p:spTree>
    <p:extLst>
      <p:ext uri="{BB962C8B-B14F-4D97-AF65-F5344CB8AC3E}">
        <p14:creationId xmlns:p14="http://schemas.microsoft.com/office/powerpoint/2010/main" val="275035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347472"/>
            <a:ext cx="8382000" cy="1143000"/>
          </a:xfrm>
        </p:spPr>
        <p:txBody>
          <a:bodyPr>
            <a:noAutofit/>
          </a:bodyPr>
          <a:lstStyle/>
          <a:p>
            <a:pPr eaLnBrk="1" hangingPunct="1"/>
            <a:r>
              <a:rPr lang="en-US" altLang="en-US" sz="3600" dirty="0">
                <a:solidFill>
                  <a:srgbClr val="FF0000"/>
                </a:solidFill>
              </a:rPr>
              <a:t>Learning outcomes for the workshop </a:t>
            </a:r>
          </a:p>
        </p:txBody>
      </p:sp>
      <p:sp>
        <p:nvSpPr>
          <p:cNvPr id="3" name="Content Placeholder 2"/>
          <p:cNvSpPr>
            <a:spLocks noGrp="1"/>
          </p:cNvSpPr>
          <p:nvPr>
            <p:ph idx="1"/>
          </p:nvPr>
        </p:nvSpPr>
        <p:spPr>
          <a:xfrm>
            <a:off x="755576" y="1447800"/>
            <a:ext cx="8236024" cy="4876800"/>
          </a:xfrm>
        </p:spPr>
        <p:txBody>
          <a:bodyPr rtlCol="0">
            <a:normAutofit fontScale="70000" lnSpcReduction="20000"/>
          </a:bodyPr>
          <a:lstStyle/>
          <a:p>
            <a:r>
              <a:rPr lang="en-GB" dirty="0">
                <a:solidFill>
                  <a:schemeClr val="tx2"/>
                </a:solidFill>
              </a:rPr>
              <a:t>Understanding the aims and structure of the training</a:t>
            </a:r>
          </a:p>
          <a:p>
            <a:r>
              <a:rPr lang="en-GB" dirty="0">
                <a:solidFill>
                  <a:schemeClr val="tx2"/>
                </a:solidFill>
              </a:rPr>
              <a:t>Starting to work together effectively as a group with  ownership of the group working expectations</a:t>
            </a:r>
          </a:p>
          <a:p>
            <a:r>
              <a:rPr lang="en-GB" dirty="0"/>
              <a:t>Sharing the outcomes of preliminary interviews to establish the need for the programme and identify priorities for training, to define what we mean by bullying and other forms of violence in schools and identify the violent activities that cause us concern</a:t>
            </a:r>
          </a:p>
          <a:p>
            <a:r>
              <a:rPr lang="en-GB" dirty="0"/>
              <a:t>Defining ‘convivençia’ – living together in harmony’ - and identifying the factors which affect the school’s climate for convivençia</a:t>
            </a:r>
          </a:p>
          <a:p>
            <a:r>
              <a:rPr lang="en-GB" dirty="0"/>
              <a:t>Considering a more detailed school self- review to assess bullying and other forms of violence to record what the school is already doing about it and what more needs to be done</a:t>
            </a:r>
          </a:p>
          <a:p>
            <a:r>
              <a:rPr lang="en-GB" dirty="0"/>
              <a:t>Considering policies and strategies for creating a non-violent environment in school</a:t>
            </a:r>
          </a:p>
          <a:p>
            <a:pPr marL="0" indent="0" eaLnBrk="1" fontAlgn="auto" hangingPunct="1">
              <a:lnSpc>
                <a:spcPct val="110000"/>
              </a:lnSpc>
              <a:spcBef>
                <a:spcPts val="600"/>
              </a:spcBef>
              <a:spcAft>
                <a:spcPts val="0"/>
              </a:spcAft>
              <a:buFont typeface="Arial" charset="0"/>
              <a:buNone/>
              <a:defRPr/>
            </a:pPr>
            <a:endParaRPr lang="en-US" dirty="0"/>
          </a:p>
        </p:txBody>
      </p:sp>
      <p:sp>
        <p:nvSpPr>
          <p:cNvPr id="15364" name="Slide Number Placeholder 5"/>
          <p:cNvSpPr>
            <a:spLocks noGrp="1"/>
          </p:cNvSpPr>
          <p:nvPr>
            <p:ph type="sldNum" sz="quarter" idx="12"/>
          </p:nvPr>
        </p:nvSpPr>
        <p:spPr bwMode="auto">
          <a:xfrm>
            <a:off x="6705600" y="6248401"/>
            <a:ext cx="2133600" cy="609600"/>
          </a:xfrm>
          <a:noFill/>
          <a:ln>
            <a:miter lim="800000"/>
            <a:headEnd/>
            <a:tailEnd/>
          </a:ln>
        </p:spPr>
        <p:txBody>
          <a:bodyPr vert="horz" wrap="square" lIns="91440" tIns="45720" rIns="91440" bIns="45720" numCol="1" anchor="t" anchorCtr="0" compatLnSpc="1">
            <a:prstTxWarp prst="textNoShape">
              <a:avLst/>
            </a:prstTxWarp>
          </a:bodyPr>
          <a:lstStyle/>
          <a:p>
            <a:pPr algn="r"/>
            <a:r>
              <a:rPr lang="en-US" altLang="en-US" dirty="0">
                <a:latin typeface="Arial" panose="020B0604020202020204" pitchFamily="34" charset="0"/>
                <a:cs typeface="Arial" panose="020B0604020202020204" pitchFamily="34" charset="0"/>
              </a:rPr>
              <a:t>1.5</a:t>
            </a:r>
          </a:p>
        </p:txBody>
      </p:sp>
      <p:sp>
        <p:nvSpPr>
          <p:cNvPr id="5" name="Slide Number Placeholder 3"/>
          <p:cNvSpPr txBox="1">
            <a:spLocks/>
          </p:cNvSpPr>
          <p:nvPr/>
        </p:nvSpPr>
        <p:spPr>
          <a:xfrm>
            <a:off x="7620000" y="18288"/>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b="0" dirty="0"/>
              <a:t>1.</a:t>
            </a:r>
            <a:fld id="{64DDB948-8E47-49F4-B698-8E2E7AC2DF63}" type="slidenum">
              <a:rPr lang="en-US" b="0" smtClean="0"/>
              <a:pPr algn="ctr">
                <a:defRPr/>
              </a:pPr>
              <a:t>6</a:t>
            </a:fld>
            <a:endParaRPr lang="en-US"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821" y="470030"/>
            <a:ext cx="8229600" cy="1143000"/>
          </a:xfrm>
        </p:spPr>
        <p:txBody>
          <a:bodyPr>
            <a:normAutofit/>
          </a:bodyPr>
          <a:lstStyle/>
          <a:p>
            <a:r>
              <a:rPr lang="en-GB" sz="3600" b="0" dirty="0"/>
              <a:t>The antibullying improvement cycle</a:t>
            </a:r>
          </a:p>
        </p:txBody>
      </p:sp>
      <p:sp>
        <p:nvSpPr>
          <p:cNvPr id="3" name="Subtitle 2"/>
          <p:cNvSpPr>
            <a:spLocks noGrp="1"/>
          </p:cNvSpPr>
          <p:nvPr>
            <p:ph idx="1"/>
          </p:nvPr>
        </p:nvSpPr>
        <p:spPr/>
        <p:txBody>
          <a:bodyPr/>
          <a:lstStyle/>
          <a:p>
            <a:pPr marL="0" indent="0">
              <a:buNone/>
            </a:pPr>
            <a:r>
              <a:rPr lang="en-GB" dirty="0"/>
              <a:t> </a:t>
            </a:r>
          </a:p>
        </p:txBody>
      </p:sp>
      <p:grpSp>
        <p:nvGrpSpPr>
          <p:cNvPr id="9" name="Diagram 3"/>
          <p:cNvGrpSpPr>
            <a:grpSpLocks/>
          </p:cNvGrpSpPr>
          <p:nvPr/>
        </p:nvGrpSpPr>
        <p:grpSpPr bwMode="auto">
          <a:xfrm>
            <a:off x="2493267" y="1906842"/>
            <a:ext cx="4391356" cy="3750240"/>
            <a:chOff x="2969" y="11061"/>
            <a:chExt cx="9821" cy="8384"/>
          </a:xfrm>
        </p:grpSpPr>
        <p:sp>
          <p:nvSpPr>
            <p:cNvPr id="10" name="_s2052"/>
            <p:cNvSpPr>
              <a:spLocks noChangeArrowheads="1" noTextEdit="1"/>
            </p:cNvSpPr>
            <p:nvPr/>
          </p:nvSpPr>
          <p:spPr bwMode="auto">
            <a:xfrm>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1" name="_s2053"/>
            <p:cNvSpPr>
              <a:spLocks noChangeArrowheads="1" noTextEdit="1"/>
            </p:cNvSpPr>
            <p:nvPr/>
          </p:nvSpPr>
          <p:spPr bwMode="auto">
            <a:xfrm rot="4320000">
              <a:off x="4289" y="11121"/>
              <a:ext cx="7237" cy="7160"/>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2" name="_s2054"/>
            <p:cNvSpPr>
              <a:spLocks noChangeArrowheads="1" noTextEdit="1"/>
            </p:cNvSpPr>
            <p:nvPr/>
          </p:nvSpPr>
          <p:spPr bwMode="auto">
            <a:xfrm rot="864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3" name="_s2055"/>
            <p:cNvSpPr>
              <a:spLocks noChangeArrowheads="1" noTextEdit="1"/>
            </p:cNvSpPr>
            <p:nvPr/>
          </p:nvSpPr>
          <p:spPr bwMode="auto">
            <a:xfrm rot="1296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4" name="_s2056"/>
            <p:cNvSpPr>
              <a:spLocks noChangeArrowheads="1" noTextEdit="1"/>
            </p:cNvSpPr>
            <p:nvPr/>
          </p:nvSpPr>
          <p:spPr bwMode="auto">
            <a:xfrm rot="1728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5" name="_s2057"/>
            <p:cNvSpPr>
              <a:spLocks noChangeArrowheads="1"/>
            </p:cNvSpPr>
            <p:nvPr/>
          </p:nvSpPr>
          <p:spPr bwMode="auto">
            <a:xfrm>
              <a:off x="9371" y="11832"/>
              <a:ext cx="3060" cy="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514338"/>
                  </a:solidFill>
                  <a:effectLst/>
                  <a:latin typeface="Arial" charset="0"/>
                </a:rPr>
                <a:t>School self evaluation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514338"/>
                  </a:solidFill>
                  <a:effectLst/>
                  <a:latin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rgbClr val="514338"/>
                </a:solidFill>
                <a:effectLst/>
                <a:latin typeface="Arial" charset="0"/>
              </a:endParaRPr>
            </a:p>
          </p:txBody>
        </p:sp>
        <p:sp>
          <p:nvSpPr>
            <p:cNvPr id="16" name="_s2058"/>
            <p:cNvSpPr>
              <a:spLocks noChangeArrowheads="1"/>
            </p:cNvSpPr>
            <p:nvPr/>
          </p:nvSpPr>
          <p:spPr bwMode="auto">
            <a:xfrm>
              <a:off x="6190" y="18295"/>
              <a:ext cx="3980" cy="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a:ln>
                    <a:noFill/>
                  </a:ln>
                  <a:solidFill>
                    <a:srgbClr val="514338"/>
                  </a:solidFill>
                  <a:effectLst/>
                  <a:latin typeface="Arial" charset="0"/>
                </a:rPr>
                <a:t>Staff training and implementation of the plan</a:t>
              </a:r>
            </a:p>
          </p:txBody>
        </p:sp>
        <p:sp>
          <p:nvSpPr>
            <p:cNvPr id="17" name="_s2059"/>
            <p:cNvSpPr>
              <a:spLocks noChangeArrowheads="1"/>
            </p:cNvSpPr>
            <p:nvPr/>
          </p:nvSpPr>
          <p:spPr bwMode="auto">
            <a:xfrm>
              <a:off x="3384" y="11061"/>
              <a:ext cx="3728" cy="1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400" b="1" dirty="0">
                  <a:solidFill>
                    <a:srgbClr val="514338"/>
                  </a:solidFill>
                </a:rPr>
                <a:t>A</a:t>
              </a:r>
              <a:r>
                <a:rPr kumimoji="0" lang="en-GB" altLang="en-US" sz="1400" b="1" i="0" u="none" strike="noStrike" cap="none" normalizeH="0" baseline="0" dirty="0">
                  <a:ln>
                    <a:noFill/>
                  </a:ln>
                  <a:solidFill>
                    <a:srgbClr val="514338"/>
                  </a:solidFill>
                  <a:effectLst/>
                  <a:latin typeface="Arial" charset="0"/>
                </a:rPr>
                <a:t>ntibullying</a:t>
              </a:r>
              <a:r>
                <a:rPr kumimoji="0" lang="en-GB" altLang="en-US" sz="1400" b="1" i="0" u="none" strike="noStrike" cap="none" normalizeH="0" dirty="0">
                  <a:ln>
                    <a:noFill/>
                  </a:ln>
                  <a:solidFill>
                    <a:srgbClr val="514338"/>
                  </a:solidFill>
                  <a:effectLst/>
                  <a:latin typeface="Arial" charset="0"/>
                </a:rPr>
                <a:t> </a:t>
              </a:r>
              <a:r>
                <a:rPr kumimoji="0" lang="en-GB" altLang="en-US" sz="1400" b="1" i="0" u="none" strike="noStrike" cap="none" normalizeH="0" baseline="0" dirty="0">
                  <a:ln>
                    <a:noFill/>
                  </a:ln>
                  <a:solidFill>
                    <a:srgbClr val="514338"/>
                  </a:solidFill>
                  <a:effectLst/>
                  <a:latin typeface="Arial" charset="0"/>
                </a:rPr>
                <a:t>workshop for </a:t>
              </a:r>
              <a:r>
                <a:rPr kumimoji="0" lang="en-GB" altLang="en-US" sz="1400" b="1" i="0" u="none" strike="noStrike" cap="none" normalizeH="0" dirty="0">
                  <a:ln>
                    <a:noFill/>
                  </a:ln>
                  <a:solidFill>
                    <a:srgbClr val="514338"/>
                  </a:solidFill>
                  <a:effectLst/>
                  <a:latin typeface="Arial" charset="0"/>
                </a:rPr>
                <a:t> school leaders</a:t>
              </a:r>
              <a:endParaRPr kumimoji="0" lang="en-GB" altLang="en-US" sz="1400" b="0" i="0" u="none" strike="noStrike" cap="none" normalizeH="0" baseline="0" dirty="0">
                <a:ln>
                  <a:noFill/>
                </a:ln>
                <a:solidFill>
                  <a:srgbClr val="514338"/>
                </a:solidFill>
                <a:effectLst/>
                <a:latin typeface="Arial" charset="0"/>
              </a:endParaRPr>
            </a:p>
          </p:txBody>
        </p:sp>
        <p:sp>
          <p:nvSpPr>
            <p:cNvPr id="18" name="_s2060"/>
            <p:cNvSpPr>
              <a:spLocks noChangeArrowheads="1"/>
            </p:cNvSpPr>
            <p:nvPr/>
          </p:nvSpPr>
          <p:spPr bwMode="auto">
            <a:xfrm>
              <a:off x="9914" y="14654"/>
              <a:ext cx="2876" cy="1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400" b="1" dirty="0">
                  <a:solidFill>
                    <a:srgbClr val="514338"/>
                  </a:solidFill>
                </a:rPr>
                <a:t>A</a:t>
              </a:r>
              <a:r>
                <a:rPr kumimoji="0" lang="en-GB" altLang="en-US" sz="1400" b="1" i="0" u="none" strike="noStrike" cap="none" normalizeH="0" baseline="0" dirty="0">
                  <a:ln>
                    <a:noFill/>
                  </a:ln>
                  <a:solidFill>
                    <a:srgbClr val="514338"/>
                  </a:solidFill>
                  <a:effectLst/>
                  <a:latin typeface="Arial" charset="0"/>
                </a:rPr>
                <a:t>ntibullying action plan </a:t>
              </a:r>
            </a:p>
          </p:txBody>
        </p:sp>
        <p:sp>
          <p:nvSpPr>
            <p:cNvPr id="19" name="_s2061"/>
            <p:cNvSpPr>
              <a:spLocks noChangeArrowheads="1"/>
            </p:cNvSpPr>
            <p:nvPr/>
          </p:nvSpPr>
          <p:spPr bwMode="auto">
            <a:xfrm>
              <a:off x="2969" y="15076"/>
              <a:ext cx="3011" cy="1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400" b="1" dirty="0">
                  <a:solidFill>
                    <a:srgbClr val="514338"/>
                  </a:solidFill>
                </a:rPr>
                <a:t>R</a:t>
              </a:r>
              <a:r>
                <a:rPr kumimoji="0" lang="en-GB" altLang="en-US" sz="1400" b="1" i="0" u="none" strike="noStrike" cap="none" normalizeH="0" baseline="0" dirty="0">
                  <a:ln>
                    <a:noFill/>
                  </a:ln>
                  <a:solidFill>
                    <a:srgbClr val="514338"/>
                  </a:solidFill>
                  <a:effectLst/>
                  <a:latin typeface="Arial" charset="0"/>
                </a:rPr>
                <a:t>eduction in bullying </a:t>
              </a:r>
              <a:r>
                <a:rPr lang="en-GB" altLang="en-US" sz="1400" b="1" dirty="0">
                  <a:solidFill>
                    <a:srgbClr val="514338"/>
                  </a:solidFill>
                </a:rPr>
                <a:t>of </a:t>
              </a:r>
              <a:r>
                <a:rPr kumimoji="0" lang="en-GB" altLang="en-US" sz="1400" b="1" i="0" u="none" strike="noStrike" cap="none" normalizeH="0" baseline="0" dirty="0">
                  <a:ln>
                    <a:noFill/>
                  </a:ln>
                  <a:solidFill>
                    <a:srgbClr val="514338"/>
                  </a:solidFill>
                  <a:effectLst/>
                  <a:latin typeface="Arial" charset="0"/>
                </a:rPr>
                <a:t>students</a:t>
              </a:r>
              <a:endParaRPr kumimoji="0" lang="en-GB" altLang="en-US" sz="1400" b="0" i="0" u="none" strike="noStrike" cap="none" normalizeH="0" baseline="0" dirty="0">
                <a:ln>
                  <a:noFill/>
                </a:ln>
                <a:solidFill>
                  <a:srgbClr val="514338"/>
                </a:solidFill>
                <a:effectLst/>
                <a:latin typeface="Arial" charset="0"/>
              </a:endParaRPr>
            </a:p>
          </p:txBody>
        </p:sp>
        <p:sp>
          <p:nvSpPr>
            <p:cNvPr id="20" name="AutoShape 15"/>
            <p:cNvSpPr>
              <a:spLocks noChangeArrowheads="1"/>
            </p:cNvSpPr>
            <p:nvPr/>
          </p:nvSpPr>
          <p:spPr bwMode="auto">
            <a:xfrm>
              <a:off x="7512" y="12549"/>
              <a:ext cx="2460" cy="4073"/>
            </a:xfrm>
            <a:prstGeom prst="curvedLeftArrow">
              <a:avLst>
                <a:gd name="adj1" fmla="val 33114"/>
                <a:gd name="adj2" fmla="val 66228"/>
                <a:gd name="adj3" fmla="val 33333"/>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4035082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a:solidFill>
                  <a:srgbClr val="FF0000"/>
                </a:solidFill>
              </a:rPr>
              <a:t>What is bullying?</a:t>
            </a:r>
          </a:p>
        </p:txBody>
      </p:sp>
      <p:sp>
        <p:nvSpPr>
          <p:cNvPr id="3" name="Content Placeholder 2"/>
          <p:cNvSpPr>
            <a:spLocks noGrp="1"/>
          </p:cNvSpPr>
          <p:nvPr>
            <p:ph idx="1"/>
          </p:nvPr>
        </p:nvSpPr>
        <p:spPr>
          <a:xfrm>
            <a:off x="457200" y="1600200"/>
            <a:ext cx="8229600" cy="4277072"/>
          </a:xfrm>
        </p:spPr>
        <p:txBody>
          <a:bodyPr>
            <a:normAutofit fontScale="70000" lnSpcReduction="20000"/>
          </a:bodyPr>
          <a:lstStyle/>
          <a:p>
            <a:pPr marL="266700" indent="-266700">
              <a:lnSpc>
                <a:spcPct val="120000"/>
              </a:lnSpc>
              <a:spcBef>
                <a:spcPts val="600"/>
              </a:spcBef>
            </a:pPr>
            <a:r>
              <a:rPr lang="en-GB" sz="3400" dirty="0"/>
              <a:t>Is bullying necessarily physical? Is violence necessarily physical?</a:t>
            </a:r>
          </a:p>
          <a:p>
            <a:pPr marL="266700" indent="-266700">
              <a:lnSpc>
                <a:spcPct val="120000"/>
              </a:lnSpc>
              <a:spcBef>
                <a:spcPts val="600"/>
              </a:spcBef>
            </a:pPr>
            <a:r>
              <a:rPr lang="en-GB" sz="3400" dirty="0"/>
              <a:t>Is violence necessarily against a person?</a:t>
            </a:r>
          </a:p>
          <a:p>
            <a:pPr marL="266700" indent="-266700">
              <a:lnSpc>
                <a:spcPct val="120000"/>
              </a:lnSpc>
              <a:spcBef>
                <a:spcPts val="600"/>
              </a:spcBef>
            </a:pPr>
            <a:r>
              <a:rPr lang="en-GB" sz="3400" dirty="0"/>
              <a:t>Does bullying have to cause damage or just threaten to do so?</a:t>
            </a:r>
          </a:p>
          <a:p>
            <a:pPr marL="266700" indent="-266700">
              <a:lnSpc>
                <a:spcPct val="120000"/>
              </a:lnSpc>
              <a:spcBef>
                <a:spcPts val="600"/>
              </a:spcBef>
            </a:pPr>
            <a:r>
              <a:rPr lang="en-GB" sz="3400" dirty="0"/>
              <a:t>Can a violent action be legal?</a:t>
            </a:r>
          </a:p>
          <a:p>
            <a:pPr marL="266700" indent="-266700">
              <a:lnSpc>
                <a:spcPct val="120000"/>
              </a:lnSpc>
              <a:spcBef>
                <a:spcPts val="600"/>
              </a:spcBef>
            </a:pPr>
            <a:r>
              <a:rPr lang="en-GB" sz="3400" dirty="0"/>
              <a:t>Must violence be done by a person or can it be done impersonally by an organisation?</a:t>
            </a:r>
          </a:p>
          <a:p>
            <a:pPr marL="266700" indent="-266700">
              <a:lnSpc>
                <a:spcPct val="120000"/>
              </a:lnSpc>
              <a:spcBef>
                <a:spcPts val="600"/>
              </a:spcBef>
            </a:pPr>
            <a:r>
              <a:rPr lang="en-GB" sz="3400" dirty="0"/>
              <a:t>How serious must harm be before we say it is violence?</a:t>
            </a:r>
          </a:p>
          <a:p>
            <a:pPr marL="0" lvl="0" indent="0" algn="r">
              <a:buNone/>
            </a:pPr>
            <a:endParaRPr lang="en-GB" kern="0" dirty="0">
              <a:solidFill>
                <a:schemeClr val="accent5">
                  <a:lumMod val="75000"/>
                </a:schemeClr>
              </a:solidFill>
              <a:latin typeface="Arial"/>
            </a:endParaRPr>
          </a:p>
          <a:p>
            <a:pPr marL="0" lvl="0" indent="0" algn="r">
              <a:buNone/>
            </a:pPr>
            <a:endParaRPr lang="en-GB" kern="0" dirty="0">
              <a:solidFill>
                <a:schemeClr val="accent5">
                  <a:lumMod val="75000"/>
                </a:schemeClr>
              </a:solidFill>
              <a:latin typeface="Arial"/>
            </a:endParaRPr>
          </a:p>
          <a:p>
            <a:endParaRPr lang="en-GB" dirty="0"/>
          </a:p>
        </p:txBody>
      </p:sp>
    </p:spTree>
    <p:extLst>
      <p:ext uri="{BB962C8B-B14F-4D97-AF65-F5344CB8AC3E}">
        <p14:creationId xmlns:p14="http://schemas.microsoft.com/office/powerpoint/2010/main" val="3089316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rgbClr val="FF0000"/>
                </a:solidFill>
              </a:rPr>
              <a:t>Violence-Bullying</a:t>
            </a:r>
            <a:endParaRPr lang="el-GR" dirty="0">
              <a:solidFill>
                <a:srgbClr val="FF0000"/>
              </a:solidFill>
            </a:endParaRP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1640" y="1700808"/>
            <a:ext cx="3240360"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31245" y="2276872"/>
            <a:ext cx="2088232" cy="338554"/>
          </a:xfrm>
          <a:prstGeom prst="rect">
            <a:avLst/>
          </a:prstGeom>
          <a:noFill/>
        </p:spPr>
        <p:txBody>
          <a:bodyPr wrap="square" rtlCol="0">
            <a:spAutoFit/>
          </a:bodyPr>
          <a:lstStyle/>
          <a:p>
            <a:r>
              <a:rPr lang="en-US" sz="1600" dirty="0"/>
              <a:t>School violence</a:t>
            </a:r>
            <a:endParaRPr lang="el-GR" sz="1600" dirty="0"/>
          </a:p>
        </p:txBody>
      </p:sp>
      <p:sp>
        <p:nvSpPr>
          <p:cNvPr id="6" name="9 - Έλλειψη"/>
          <p:cNvSpPr/>
          <p:nvPr/>
        </p:nvSpPr>
        <p:spPr bwMode="auto">
          <a:xfrm>
            <a:off x="2266745" y="3501008"/>
            <a:ext cx="1632298" cy="720080"/>
          </a:xfrm>
          <a:prstGeom prst="ellipse">
            <a:avLst/>
          </a:prstGeom>
          <a:solidFill>
            <a:srgbClr val="008EC8"/>
          </a:solidFill>
          <a:ln w="9525" cap="flat" cmpd="sng" algn="ctr">
            <a:solidFill>
              <a:schemeClr val="tx1"/>
            </a:solidFill>
            <a:prstDash val="solid"/>
            <a:round/>
            <a:headEnd type="none" w="med" len="med"/>
            <a:tailEnd type="none" w="med" len="med"/>
          </a:ln>
          <a:effectLst/>
        </p:spPr>
        <p:txBody>
          <a:bodyPr/>
          <a:lstStyle/>
          <a:p>
            <a:pPr defTabSz="1090613">
              <a:defRPr/>
            </a:pPr>
            <a:r>
              <a:rPr lang="en-US" sz="1600" dirty="0">
                <a:solidFill>
                  <a:schemeClr val="accent2">
                    <a:lumMod val="50000"/>
                  </a:schemeClr>
                </a:solidFill>
              </a:rPr>
              <a:t>Bullying</a:t>
            </a:r>
            <a:endParaRPr lang="el-GR" sz="1600" dirty="0">
              <a:solidFill>
                <a:schemeClr val="accent2">
                  <a:lumMod val="50000"/>
                </a:schemeClr>
              </a:solidFill>
            </a:endParaRPr>
          </a:p>
        </p:txBody>
      </p:sp>
      <p:sp>
        <p:nvSpPr>
          <p:cNvPr id="7" name="Oval 15"/>
          <p:cNvSpPr>
            <a:spLocks noChangeArrowheads="1"/>
          </p:cNvSpPr>
          <p:nvPr/>
        </p:nvSpPr>
        <p:spPr bwMode="auto">
          <a:xfrm>
            <a:off x="5673725" y="1866900"/>
            <a:ext cx="1994619" cy="1490092"/>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har char="•"/>
              <a:defRPr sz="3800">
                <a:solidFill>
                  <a:schemeClr val="tx1"/>
                </a:solidFill>
                <a:latin typeface="Arial" charset="0"/>
                <a:cs typeface="Arial" charset="0"/>
              </a:defRPr>
            </a:lvl1pPr>
            <a:lvl2pPr marL="742950" indent="-285750" eaLnBrk="0" hangingPunct="0">
              <a:spcBef>
                <a:spcPct val="20000"/>
              </a:spcBef>
              <a:buChar char="–"/>
              <a:defRPr sz="3300">
                <a:solidFill>
                  <a:schemeClr val="tx1"/>
                </a:solidFill>
                <a:latin typeface="Arial" charset="0"/>
                <a:cs typeface="Arial" charset="0"/>
              </a:defRPr>
            </a:lvl2pPr>
            <a:lvl3pPr marL="1143000" indent="-228600" eaLnBrk="0" hangingPunct="0">
              <a:spcBef>
                <a:spcPct val="20000"/>
              </a:spcBef>
              <a:buChar char="•"/>
              <a:defRPr sz="2900">
                <a:solidFill>
                  <a:schemeClr val="tx1"/>
                </a:solidFill>
                <a:latin typeface="Arial" charset="0"/>
                <a:cs typeface="Arial" charset="0"/>
              </a:defRPr>
            </a:lvl3pPr>
            <a:lvl4pPr marL="1600200" indent="-228600" eaLnBrk="0" hangingPunct="0">
              <a:spcBef>
                <a:spcPct val="20000"/>
              </a:spcBef>
              <a:buChar char="–"/>
              <a:defRPr sz="2400">
                <a:solidFill>
                  <a:schemeClr val="tx1"/>
                </a:solidFill>
                <a:latin typeface="Arial" charset="0"/>
                <a:cs typeface="Arial" charset="0"/>
              </a:defRPr>
            </a:lvl4pPr>
            <a:lvl5pPr marL="2057400" indent="-228600" eaLnBrk="0" hangingPunct="0">
              <a:spcBef>
                <a:spcPct val="20000"/>
              </a:spcBef>
              <a:buChar char="»"/>
              <a:defRPr sz="2400">
                <a:solidFill>
                  <a:schemeClr val="tx1"/>
                </a:solidFill>
                <a:latin typeface="Arial" charset="0"/>
                <a:cs typeface="Arial" charset="0"/>
              </a:defRPr>
            </a:lvl5pPr>
            <a:lvl6pPr marL="2514600" indent="-228600" eaLnBrk="0" fontAlgn="base" hangingPunct="0">
              <a:spcBef>
                <a:spcPct val="20000"/>
              </a:spcBef>
              <a:spcAft>
                <a:spcPct val="0"/>
              </a:spcAft>
              <a:buChar char="»"/>
              <a:defRPr sz="2400">
                <a:solidFill>
                  <a:schemeClr val="tx1"/>
                </a:solidFill>
                <a:latin typeface="Arial" charset="0"/>
                <a:cs typeface="Arial" charset="0"/>
              </a:defRPr>
            </a:lvl6pPr>
            <a:lvl7pPr marL="2971800" indent="-228600" eaLnBrk="0" fontAlgn="base" hangingPunct="0">
              <a:spcBef>
                <a:spcPct val="20000"/>
              </a:spcBef>
              <a:spcAft>
                <a:spcPct val="0"/>
              </a:spcAft>
              <a:buChar char="»"/>
              <a:defRPr sz="2400">
                <a:solidFill>
                  <a:schemeClr val="tx1"/>
                </a:solidFill>
                <a:latin typeface="Arial" charset="0"/>
                <a:cs typeface="Arial" charset="0"/>
              </a:defRPr>
            </a:lvl7pPr>
            <a:lvl8pPr marL="3429000" indent="-228600" eaLnBrk="0" fontAlgn="base" hangingPunct="0">
              <a:spcBef>
                <a:spcPct val="20000"/>
              </a:spcBef>
              <a:spcAft>
                <a:spcPct val="0"/>
              </a:spcAft>
              <a:buChar char="»"/>
              <a:defRPr sz="2400">
                <a:solidFill>
                  <a:schemeClr val="tx1"/>
                </a:solidFill>
                <a:latin typeface="Arial" charset="0"/>
                <a:cs typeface="Arial" charset="0"/>
              </a:defRPr>
            </a:lvl8pPr>
            <a:lvl9pPr marL="3886200" indent="-228600" eaLnBrk="0" fontAlgn="base" hangingPunct="0">
              <a:spcBef>
                <a:spcPct val="20000"/>
              </a:spcBef>
              <a:spcAft>
                <a:spcPct val="0"/>
              </a:spcAft>
              <a:buChar char="»"/>
              <a:defRPr sz="2400">
                <a:solidFill>
                  <a:schemeClr val="tx1"/>
                </a:solidFill>
                <a:latin typeface="Arial" charset="0"/>
                <a:cs typeface="Arial" charset="0"/>
              </a:defRPr>
            </a:lvl9pPr>
          </a:lstStyle>
          <a:p>
            <a:pPr eaLnBrk="1" hangingPunct="1">
              <a:spcBef>
                <a:spcPct val="0"/>
              </a:spcBef>
              <a:buFontTx/>
              <a:buNone/>
            </a:pPr>
            <a:r>
              <a:rPr lang="en-US" altLang="el-GR" sz="1600" dirty="0"/>
              <a:t>Conflict/ Teasing</a:t>
            </a:r>
            <a:endParaRPr lang="el-GR" altLang="el-GR" sz="1600" dirty="0"/>
          </a:p>
        </p:txBody>
      </p:sp>
    </p:spTree>
    <p:extLst>
      <p:ext uri="{BB962C8B-B14F-4D97-AF65-F5344CB8AC3E}">
        <p14:creationId xmlns:p14="http://schemas.microsoft.com/office/powerpoint/2010/main" val="82974964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TotalTime>
  <Words>3854</Words>
  <Application>Microsoft Office PowerPoint</Application>
  <PresentationFormat>Diavoorstelling (4:3)</PresentationFormat>
  <Paragraphs>348</Paragraphs>
  <Slides>53</Slides>
  <Notes>15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53</vt:i4>
      </vt:variant>
    </vt:vector>
  </HeadingPairs>
  <TitlesOfParts>
    <vt:vector size="57" baseType="lpstr">
      <vt:lpstr>Arial</vt:lpstr>
      <vt:lpstr>Calibri</vt:lpstr>
      <vt:lpstr>Wingdings</vt:lpstr>
      <vt:lpstr>Default Design</vt:lpstr>
      <vt:lpstr>Antibullying Strategy  Staff workshop</vt:lpstr>
      <vt:lpstr>INSERT HERE THE NAME OF THE SCHOOL</vt:lpstr>
      <vt:lpstr>INTRODUCTION</vt:lpstr>
      <vt:lpstr>Aims for the teacher's workshop</vt:lpstr>
      <vt:lpstr>Expectations and concerns </vt:lpstr>
      <vt:lpstr>Learning outcomes for the workshop </vt:lpstr>
      <vt:lpstr>The antibullying improvement cycle</vt:lpstr>
      <vt:lpstr>What is bullying?</vt:lpstr>
      <vt:lpstr>Violence-Bullying</vt:lpstr>
      <vt:lpstr>What is bullying?</vt:lpstr>
      <vt:lpstr>Types of bullying?</vt:lpstr>
      <vt:lpstr>Convivencia</vt:lpstr>
      <vt:lpstr>Convivencia</vt:lpstr>
      <vt:lpstr>Violent activities that cause us concern</vt:lpstr>
      <vt:lpstr>If an antibullying programme is to be successful,</vt:lpstr>
      <vt:lpstr>FACILITATING THE SELF-ASSESSMENT</vt:lpstr>
      <vt:lpstr>PowerPoint-presentatie</vt:lpstr>
      <vt:lpstr>Communication and involvement</vt:lpstr>
      <vt:lpstr>PREPARING THE STUDENT REVIEW</vt:lpstr>
      <vt:lpstr>PowerPoint-presentatie</vt:lpstr>
      <vt:lpstr>    </vt:lpstr>
      <vt:lpstr>Getting the best from students</vt:lpstr>
      <vt:lpstr>Benefits of a Student Review</vt:lpstr>
      <vt:lpstr>PowerPoint-presentatie</vt:lpstr>
      <vt:lpstr>LEADERSHIP</vt:lpstr>
      <vt:lpstr>Leaders that affect the school climate</vt:lpstr>
      <vt:lpstr>Leaders: emotional intelligence</vt:lpstr>
      <vt:lpstr>Generic leadership skills, the ability to: </vt:lpstr>
      <vt:lpstr>Leadership may be distributed: </vt:lpstr>
      <vt:lpstr>Leadership styles for reducing bullying and other forms of violence</vt:lpstr>
      <vt:lpstr>Coercive </vt:lpstr>
      <vt:lpstr>Authoritative</vt:lpstr>
      <vt:lpstr>Affiliative</vt:lpstr>
      <vt:lpstr>Democratic </vt:lpstr>
      <vt:lpstr>Pace-setting</vt:lpstr>
      <vt:lpstr>Coaching</vt:lpstr>
      <vt:lpstr>Summary leadership styles</vt:lpstr>
      <vt:lpstr>Factors that affect the school climate</vt:lpstr>
      <vt:lpstr>PRESENTING RESULTS</vt:lpstr>
      <vt:lpstr>Why use surveys and a student review? </vt:lpstr>
      <vt:lpstr>Main survey results</vt:lpstr>
      <vt:lpstr>Main student recommendations</vt:lpstr>
      <vt:lpstr>Effective elements of antibullying policy</vt:lpstr>
      <vt:lpstr>Outcomes expected in a model school</vt:lpstr>
      <vt:lpstr>A positive emphasis</vt:lpstr>
      <vt:lpstr>Developing recommendations</vt:lpstr>
      <vt:lpstr>Preparing  the action plan</vt:lpstr>
      <vt:lpstr>Action Planning</vt:lpstr>
      <vt:lpstr>Writing action plans  What? How? When? Who? </vt:lpstr>
      <vt:lpstr>The miracle has happened!</vt:lpstr>
      <vt:lpstr>Case studies</vt:lpstr>
      <vt:lpstr>Staff recommendations</vt:lpstr>
      <vt:lpstr>Communicating and monitoring the antibullying school policy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sec</dc:creator>
  <cp:lastModifiedBy>Peter Dankmeijer</cp:lastModifiedBy>
  <cp:revision>74</cp:revision>
  <dcterms:created xsi:type="dcterms:W3CDTF">2013-09-23T14:36:38Z</dcterms:created>
  <dcterms:modified xsi:type="dcterms:W3CDTF">2020-04-22T14:31:39Z</dcterms:modified>
</cp:coreProperties>
</file>