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308" r:id="rId3"/>
    <p:sldId id="319" r:id="rId4"/>
    <p:sldId id="258" r:id="rId5"/>
    <p:sldId id="259" r:id="rId6"/>
    <p:sldId id="307" r:id="rId7"/>
    <p:sldId id="272" r:id="rId8"/>
    <p:sldId id="262" r:id="rId9"/>
    <p:sldId id="318" r:id="rId10"/>
    <p:sldId id="328" r:id="rId11"/>
    <p:sldId id="317" r:id="rId12"/>
    <p:sldId id="263" r:id="rId13"/>
    <p:sldId id="269" r:id="rId14"/>
    <p:sldId id="277" r:id="rId15"/>
    <p:sldId id="295" r:id="rId16"/>
    <p:sldId id="327" r:id="rId17"/>
    <p:sldId id="283" r:id="rId18"/>
    <p:sldId id="291" r:id="rId19"/>
    <p:sldId id="321" r:id="rId20"/>
    <p:sldId id="288" r:id="rId21"/>
    <p:sldId id="310" r:id="rId22"/>
    <p:sldId id="290" r:id="rId23"/>
    <p:sldId id="273" r:id="rId24"/>
    <p:sldId id="274" r:id="rId25"/>
    <p:sldId id="320" r:id="rId26"/>
    <p:sldId id="266" r:id="rId27"/>
    <p:sldId id="296" r:id="rId28"/>
    <p:sldId id="297" r:id="rId29"/>
    <p:sldId id="298" r:id="rId30"/>
    <p:sldId id="299" r:id="rId31"/>
    <p:sldId id="300" r:id="rId32"/>
    <p:sldId id="301" r:id="rId33"/>
    <p:sldId id="302" r:id="rId34"/>
    <p:sldId id="303" r:id="rId35"/>
    <p:sldId id="304" r:id="rId36"/>
    <p:sldId id="305" r:id="rId37"/>
    <p:sldId id="306" r:id="rId38"/>
    <p:sldId id="309" r:id="rId39"/>
    <p:sldId id="322" r:id="rId40"/>
    <p:sldId id="271" r:id="rId41"/>
    <p:sldId id="323" r:id="rId42"/>
    <p:sldId id="324" r:id="rId43"/>
    <p:sldId id="316" r:id="rId44"/>
    <p:sldId id="275" r:id="rId45"/>
    <p:sldId id="278" r:id="rId46"/>
    <p:sldId id="326" r:id="rId47"/>
    <p:sldId id="292" r:id="rId48"/>
    <p:sldId id="293" r:id="rId49"/>
    <p:sldId id="294" r:id="rId50"/>
    <p:sldId id="312" r:id="rId51"/>
    <p:sldId id="311" r:id="rId52"/>
    <p:sldId id="325" r:id="rId53"/>
    <p:sldId id="315" r:id="rId54"/>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60"/>
      </p:cViewPr>
      <p:guideLst>
        <p:guide orient="horz" pos="2160"/>
        <p:guide pos="2880"/>
      </p:guideLst>
    </p:cSldViewPr>
  </p:slideViewPr>
  <p:notesTextViewPr>
    <p:cViewPr>
      <p:scale>
        <a:sx n="100" d="100"/>
        <a:sy n="100" d="100"/>
      </p:scale>
      <p:origin x="0" y="0"/>
    </p:cViewPr>
  </p:notesTextViewPr>
  <p:notesViewPr>
    <p:cSldViewPr showGuides="1">
      <p:cViewPr varScale="1">
        <p:scale>
          <a:sx n="49" d="100"/>
          <a:sy n="49" d="100"/>
        </p:scale>
        <p:origin x="2668" y="4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FC2DF1-48DA-4997-82E7-DC8D996BF408}" type="datetimeFigureOut">
              <a:rPr lang="es-ES" smtClean="0"/>
              <a:t>20/05/2020</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EC6F43-C947-49ED-99DA-25B47C189D05}" type="slidenum">
              <a:rPr lang="es-ES" smtClean="0"/>
              <a:t>‹N›</a:t>
            </a:fld>
            <a:endParaRPr lang="es-ES"/>
          </a:p>
        </p:txBody>
      </p:sp>
    </p:spTree>
    <p:extLst>
      <p:ext uri="{BB962C8B-B14F-4D97-AF65-F5344CB8AC3E}">
        <p14:creationId xmlns:p14="http://schemas.microsoft.com/office/powerpoint/2010/main" val="1995188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8875" cy="3727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D49E0F-B123-5D4A-961C-D66BEE4691F2}" type="slidenum">
              <a:rPr lang="en-US" smtClean="0"/>
              <a:t>1</a:t>
            </a:fld>
            <a:endParaRPr lang="en-US" dirty="0"/>
          </a:p>
        </p:txBody>
      </p:sp>
    </p:spTree>
    <p:extLst>
      <p:ext uri="{BB962C8B-B14F-4D97-AF65-F5344CB8AC3E}">
        <p14:creationId xmlns:p14="http://schemas.microsoft.com/office/powerpoint/2010/main" val="4680937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21</a:t>
            </a:fld>
            <a:endParaRPr lang="en-GB">
              <a:solidFill>
                <a:prstClr val="black"/>
              </a:solidFill>
            </a:endParaRPr>
          </a:p>
        </p:txBody>
      </p:sp>
    </p:spTree>
    <p:extLst>
      <p:ext uri="{BB962C8B-B14F-4D97-AF65-F5344CB8AC3E}">
        <p14:creationId xmlns:p14="http://schemas.microsoft.com/office/powerpoint/2010/main" val="4177727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22</a:t>
            </a:fld>
            <a:endParaRPr lang="en-GB">
              <a:solidFill>
                <a:prstClr val="black"/>
              </a:solidFill>
            </a:endParaRPr>
          </a:p>
        </p:txBody>
      </p:sp>
    </p:spTree>
    <p:extLst>
      <p:ext uri="{BB962C8B-B14F-4D97-AF65-F5344CB8AC3E}">
        <p14:creationId xmlns:p14="http://schemas.microsoft.com/office/powerpoint/2010/main" val="473888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24</a:t>
            </a:fld>
            <a:endParaRPr lang="en-GB">
              <a:solidFill>
                <a:prstClr val="black"/>
              </a:solidFill>
            </a:endParaRPr>
          </a:p>
        </p:txBody>
      </p:sp>
    </p:spTree>
    <p:extLst>
      <p:ext uri="{BB962C8B-B14F-4D97-AF65-F5344CB8AC3E}">
        <p14:creationId xmlns:p14="http://schemas.microsoft.com/office/powerpoint/2010/main" val="3153022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40</a:t>
            </a:fld>
            <a:endParaRPr lang="en-GB">
              <a:solidFill>
                <a:prstClr val="black"/>
              </a:solidFill>
            </a:endParaRPr>
          </a:p>
        </p:txBody>
      </p:sp>
    </p:spTree>
    <p:extLst>
      <p:ext uri="{BB962C8B-B14F-4D97-AF65-F5344CB8AC3E}">
        <p14:creationId xmlns:p14="http://schemas.microsoft.com/office/powerpoint/2010/main" val="1056483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45</a:t>
            </a:fld>
            <a:endParaRPr lang="en-GB">
              <a:solidFill>
                <a:prstClr val="black"/>
              </a:solidFill>
            </a:endParaRPr>
          </a:p>
        </p:txBody>
      </p:sp>
    </p:spTree>
    <p:extLst>
      <p:ext uri="{BB962C8B-B14F-4D97-AF65-F5344CB8AC3E}">
        <p14:creationId xmlns:p14="http://schemas.microsoft.com/office/powerpoint/2010/main" val="27875980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48</a:t>
            </a:fld>
            <a:endParaRPr lang="en-GB">
              <a:solidFill>
                <a:prstClr val="black"/>
              </a:solidFill>
            </a:endParaRPr>
          </a:p>
        </p:txBody>
      </p:sp>
    </p:spTree>
    <p:extLst>
      <p:ext uri="{BB962C8B-B14F-4D97-AF65-F5344CB8AC3E}">
        <p14:creationId xmlns:p14="http://schemas.microsoft.com/office/powerpoint/2010/main" val="994349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a:p>
        </p:txBody>
      </p:sp>
      <p:sp>
        <p:nvSpPr>
          <p:cNvPr id="4" name="Slide Number Placeholder 3"/>
          <p:cNvSpPr>
            <a:spLocks noGrp="1"/>
          </p:cNvSpPr>
          <p:nvPr>
            <p:ph type="sldNum" sz="quarter" idx="5"/>
          </p:nvPr>
        </p:nvSpPr>
        <p:spPr/>
        <p:txBody>
          <a:bodyPr/>
          <a:lstStyle/>
          <a:p>
            <a:pPr>
              <a:defRPr/>
            </a:pPr>
            <a:fld id="{5BA90471-BAED-4C67-855D-D55B4069B209}" type="slidenum">
              <a:rPr lang="en-US" smtClean="0"/>
              <a:pPr>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a:p>
        </p:txBody>
      </p:sp>
      <p:sp>
        <p:nvSpPr>
          <p:cNvPr id="4" name="Slide Number Placeholder 3"/>
          <p:cNvSpPr>
            <a:spLocks noGrp="1"/>
          </p:cNvSpPr>
          <p:nvPr>
            <p:ph type="sldNum" sz="quarter" idx="5"/>
          </p:nvPr>
        </p:nvSpPr>
        <p:spPr/>
        <p:txBody>
          <a:bodyPr/>
          <a:lstStyle/>
          <a:p>
            <a:pPr>
              <a:defRPr/>
            </a:pPr>
            <a:fld id="{AF85CE14-C7F6-414C-854B-BB42A388A857}"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dirty="0"/>
          </a:p>
        </p:txBody>
      </p:sp>
      <p:sp>
        <p:nvSpPr>
          <p:cNvPr id="4" name="Slide Number Placeholder 3"/>
          <p:cNvSpPr>
            <a:spLocks noGrp="1"/>
          </p:cNvSpPr>
          <p:nvPr>
            <p:ph type="sldNum" sz="quarter" idx="5"/>
          </p:nvPr>
        </p:nvSpPr>
        <p:spPr/>
        <p:txBody>
          <a:bodyPr/>
          <a:lstStyle/>
          <a:p>
            <a:pPr>
              <a:defRPr/>
            </a:pPr>
            <a:fld id="{9E5E5457-8789-47A6-91E1-16FF556F3F4F}" type="slidenum">
              <a:rPr lang="en-US" smtClean="0"/>
              <a:pPr>
                <a:defRPr/>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School</a:t>
            </a:r>
            <a:r>
              <a:rPr lang="en-US" baseline="0" dirty="0"/>
              <a:t> violence </a:t>
            </a:r>
            <a:r>
              <a:rPr lang="en-US" dirty="0"/>
              <a:t>can occur in school or on the way to or from school.</a:t>
            </a:r>
          </a:p>
          <a:p>
            <a:endParaRPr lang="en-US" dirty="0"/>
          </a:p>
          <a:p>
            <a:r>
              <a:rPr lang="en-US" dirty="0"/>
              <a:t>Teasing usually involves two or more friends who act together in a way that seems fun to all the people involved. Often they tease each other equally, but it never involves physical or emotional abuse. </a:t>
            </a:r>
          </a:p>
          <a:p>
            <a:endParaRPr lang="en-US" dirty="0"/>
          </a:p>
          <a:p>
            <a:r>
              <a:rPr lang="en-US" sz="1200" dirty="0"/>
              <a:t>Bullying should not be equated with aggression or violence; not all aggression or violence involves bullying, and not all bullying involves aggression or violence.</a:t>
            </a:r>
            <a:endParaRPr lang="en-US" dirty="0"/>
          </a:p>
          <a:p>
            <a:endParaRPr lang="en-US" dirty="0"/>
          </a:p>
          <a:p>
            <a:endParaRPr lang="el-GR" dirty="0"/>
          </a:p>
        </p:txBody>
      </p:sp>
      <p:sp>
        <p:nvSpPr>
          <p:cNvPr id="4" name="Θέση αριθμού διαφάνειας 3"/>
          <p:cNvSpPr>
            <a:spLocks noGrp="1"/>
          </p:cNvSpPr>
          <p:nvPr>
            <p:ph type="sldNum" sz="quarter" idx="10"/>
          </p:nvPr>
        </p:nvSpPr>
        <p:spPr/>
        <p:txBody>
          <a:bodyPr/>
          <a:lstStyle/>
          <a:p>
            <a:fld id="{8EEC6F43-C947-49ED-99DA-25B47C189D05}" type="slidenum">
              <a:rPr lang="es-ES" smtClean="0"/>
              <a:t>9</a:t>
            </a:fld>
            <a:endParaRPr lang="es-ES"/>
          </a:p>
        </p:txBody>
      </p:sp>
    </p:spTree>
    <p:extLst>
      <p:ext uri="{BB962C8B-B14F-4D97-AF65-F5344CB8AC3E}">
        <p14:creationId xmlns:p14="http://schemas.microsoft.com/office/powerpoint/2010/main" val="688266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Bullying at School: What We Know and What We Can Do (</a:t>
            </a:r>
            <a:r>
              <a:rPr lang="en-US" dirty="0" err="1"/>
              <a:t>Olweus</a:t>
            </a:r>
            <a:r>
              <a:rPr lang="en-US" dirty="0"/>
              <a:t>, 1993)</a:t>
            </a:r>
            <a:endParaRPr lang="en-US" baseline="0" dirty="0"/>
          </a:p>
          <a:p>
            <a:endParaRPr lang="en-US" baseline="0" dirty="0"/>
          </a:p>
          <a:p>
            <a:endParaRPr lang="en-US" baseline="0" dirty="0"/>
          </a:p>
        </p:txBody>
      </p:sp>
      <p:sp>
        <p:nvSpPr>
          <p:cNvPr id="4" name="Θέση αριθμού διαφάνειας 3"/>
          <p:cNvSpPr>
            <a:spLocks noGrp="1"/>
          </p:cNvSpPr>
          <p:nvPr>
            <p:ph type="sldNum" sz="quarter" idx="10"/>
          </p:nvPr>
        </p:nvSpPr>
        <p:spPr/>
        <p:txBody>
          <a:bodyPr/>
          <a:lstStyle/>
          <a:p>
            <a:fld id="{8EEC6F43-C947-49ED-99DA-25B47C189D05}" type="slidenum">
              <a:rPr lang="es-ES" smtClean="0"/>
              <a:t>10</a:t>
            </a:fld>
            <a:endParaRPr lang="es-ES"/>
          </a:p>
        </p:txBody>
      </p:sp>
    </p:spTree>
    <p:extLst>
      <p:ext uri="{BB962C8B-B14F-4D97-AF65-F5344CB8AC3E}">
        <p14:creationId xmlns:p14="http://schemas.microsoft.com/office/powerpoint/2010/main" val="4055532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8EEC6F43-C947-49ED-99DA-25B47C189D05}" type="slidenum">
              <a:rPr lang="es-ES" smtClean="0"/>
              <a:t>11</a:t>
            </a:fld>
            <a:endParaRPr lang="es-ES"/>
          </a:p>
        </p:txBody>
      </p:sp>
    </p:spTree>
    <p:extLst>
      <p:ext uri="{BB962C8B-B14F-4D97-AF65-F5344CB8AC3E}">
        <p14:creationId xmlns:p14="http://schemas.microsoft.com/office/powerpoint/2010/main" val="2904527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17</a:t>
            </a:fld>
            <a:endParaRPr lang="en-GB">
              <a:solidFill>
                <a:prstClr val="black"/>
              </a:solidFill>
            </a:endParaRPr>
          </a:p>
        </p:txBody>
      </p:sp>
    </p:spTree>
    <p:extLst>
      <p:ext uri="{BB962C8B-B14F-4D97-AF65-F5344CB8AC3E}">
        <p14:creationId xmlns:p14="http://schemas.microsoft.com/office/powerpoint/2010/main" val="545558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20</a:t>
            </a:fld>
            <a:endParaRPr lang="en-GB">
              <a:solidFill>
                <a:prstClr val="black"/>
              </a:solidFill>
            </a:endParaRPr>
          </a:p>
        </p:txBody>
      </p:sp>
    </p:spTree>
    <p:extLst>
      <p:ext uri="{BB962C8B-B14F-4D97-AF65-F5344CB8AC3E}">
        <p14:creationId xmlns:p14="http://schemas.microsoft.com/office/powerpoint/2010/main" val="4152274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dirty="0"/>
              <a:t>Κάντε κλικ για να επεξεργαστείτε τον υπότιτλο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b="1">
                <a:solidFill>
                  <a:schemeClr val="bg1">
                    <a:lumMod val="50000"/>
                  </a:schemeClr>
                </a:solidFill>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C9986A44-4CD5-44C5-8FF0-6334457A58D4}" type="slidenum">
              <a:rPr lang="el-GR" altLang="el-GR"/>
              <a:pPr>
                <a:defRPr/>
              </a:pPr>
              <a:t>‹N›</a:t>
            </a:fld>
            <a:endParaRPr lang="el-GR" altLang="el-GR"/>
          </a:p>
        </p:txBody>
      </p:sp>
    </p:spTree>
    <p:extLst>
      <p:ext uri="{BB962C8B-B14F-4D97-AF65-F5344CB8AC3E}">
        <p14:creationId xmlns:p14="http://schemas.microsoft.com/office/powerpoint/2010/main" val="3160863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47A97324-FBC7-479F-B096-FC6CB116C699}" type="slidenum">
              <a:rPr lang="el-GR" altLang="el-GR"/>
              <a:pPr>
                <a:defRPr/>
              </a:pPr>
              <a:t>‹N›</a:t>
            </a:fld>
            <a:endParaRPr lang="el-GR" altLang="el-GR"/>
          </a:p>
        </p:txBody>
      </p:sp>
    </p:spTree>
    <p:extLst>
      <p:ext uri="{BB962C8B-B14F-4D97-AF65-F5344CB8AC3E}">
        <p14:creationId xmlns:p14="http://schemas.microsoft.com/office/powerpoint/2010/main" val="294354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48CCEC1E-7D5C-4EC1-B3CC-4946F4459596}" type="slidenum">
              <a:rPr lang="el-GR" altLang="el-GR"/>
              <a:pPr>
                <a:defRPr/>
              </a:pPr>
              <a:t>‹N›</a:t>
            </a:fld>
            <a:endParaRPr lang="el-GR" altLang="el-GR"/>
          </a:p>
        </p:txBody>
      </p:sp>
    </p:spTree>
    <p:extLst>
      <p:ext uri="{BB962C8B-B14F-4D97-AF65-F5344CB8AC3E}">
        <p14:creationId xmlns:p14="http://schemas.microsoft.com/office/powerpoint/2010/main" val="3802248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505200"/>
            <a:ext cx="6400800" cy="1651992"/>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685800" y="2348880"/>
            <a:ext cx="7848600" cy="990600"/>
          </a:xfrm>
        </p:spPr>
        <p:txBody>
          <a:bodyPr>
            <a:normAutofit/>
          </a:bodyPr>
          <a:lstStyle>
            <a:lvl1pPr algn="ctr">
              <a:defRPr sz="3600">
                <a:solidFill>
                  <a:schemeClr val="tx2">
                    <a:lumMod val="75000"/>
                  </a:schemeClr>
                </a:solidFill>
                <a:effectLst>
                  <a:outerShdw blurRad="38100" dist="38100" dir="2700000" algn="tl">
                    <a:srgbClr val="000000">
                      <a:alpha val="43137"/>
                    </a:srgbClr>
                  </a:outerShdw>
                </a:effectLst>
              </a:defRPr>
            </a:lvl1pPr>
          </a:lstStyle>
          <a:p>
            <a:r>
              <a:rPr lang="en-US" dirty="0"/>
              <a:t>Click to edit Master title style</a:t>
            </a:r>
            <a:endParaRPr lang="en-GB" dirty="0"/>
          </a:p>
        </p:txBody>
      </p:sp>
      <p:sp>
        <p:nvSpPr>
          <p:cNvPr id="17" name="Slide Number Placeholder 16"/>
          <p:cNvSpPr>
            <a:spLocks noGrp="1"/>
          </p:cNvSpPr>
          <p:nvPr>
            <p:ph type="sldNum" sz="quarter" idx="12"/>
          </p:nvPr>
        </p:nvSpPr>
        <p:spPr/>
        <p:txBody>
          <a:bodyPr/>
          <a:lstStyle>
            <a:lvl1pPr>
              <a:defRPr baseline="0">
                <a:solidFill>
                  <a:schemeClr val="bg1"/>
                </a:solidFill>
              </a:defRPr>
            </a:lvl1pPr>
          </a:lstStyle>
          <a:p>
            <a:fld id="{BE59AD3B-C553-416B-9EC4-58F446CA8969}" type="slidenum">
              <a:rPr lang="en-GB" smtClean="0"/>
              <a:pPr/>
              <a:t>‹N›</a:t>
            </a:fld>
            <a:endParaRPr lang="en-GB" dirty="0"/>
          </a:p>
        </p:txBody>
      </p:sp>
    </p:spTree>
    <p:extLst>
      <p:ext uri="{BB962C8B-B14F-4D97-AF65-F5344CB8AC3E}">
        <p14:creationId xmlns:p14="http://schemas.microsoft.com/office/powerpoint/2010/main" val="2134042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709A6007-54BB-4860-85EC-EF800EB3D0E9}" type="slidenum">
              <a:rPr lang="el-GR" altLang="el-GR"/>
              <a:pPr>
                <a:defRPr/>
              </a:pPr>
              <a:t>‹N›</a:t>
            </a:fld>
            <a:endParaRPr lang="el-GR" altLang="el-GR"/>
          </a:p>
        </p:txBody>
      </p:sp>
    </p:spTree>
    <p:extLst>
      <p:ext uri="{BB962C8B-B14F-4D97-AF65-F5344CB8AC3E}">
        <p14:creationId xmlns:p14="http://schemas.microsoft.com/office/powerpoint/2010/main" val="3026231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1E59658A-B979-449B-A6AE-E54B35BE257E}" type="slidenum">
              <a:rPr lang="el-GR" altLang="el-GR"/>
              <a:pPr>
                <a:defRPr/>
              </a:pPr>
              <a:t>‹N›</a:t>
            </a:fld>
            <a:endParaRPr lang="el-GR" altLang="el-GR"/>
          </a:p>
        </p:txBody>
      </p:sp>
      <p:pic>
        <p:nvPicPr>
          <p:cNvPr id="7" name="Afbeelding 6">
            <a:extLst>
              <a:ext uri="{FF2B5EF4-FFF2-40B4-BE49-F238E27FC236}">
                <a16:creationId xmlns:a16="http://schemas.microsoft.com/office/drawing/2014/main" id="{3561FAD0-90AD-4EE5-A7DC-34840C8F9085}"/>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635896" y="6025830"/>
            <a:ext cx="1872208" cy="915040"/>
          </a:xfrm>
          <a:prstGeom prst="rect">
            <a:avLst/>
          </a:prstGeom>
        </p:spPr>
      </p:pic>
    </p:spTree>
    <p:extLst>
      <p:ext uri="{BB962C8B-B14F-4D97-AF65-F5344CB8AC3E}">
        <p14:creationId xmlns:p14="http://schemas.microsoft.com/office/powerpoint/2010/main" val="424640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0E7D8D81-822D-498D-94E0-22F38BB62B9C}" type="slidenum">
              <a:rPr lang="el-GR" altLang="el-GR"/>
              <a:pPr>
                <a:defRPr/>
              </a:pPr>
              <a:t>‹N›</a:t>
            </a:fld>
            <a:endParaRPr lang="el-GR" altLang="el-GR"/>
          </a:p>
        </p:txBody>
      </p:sp>
    </p:spTree>
    <p:extLst>
      <p:ext uri="{BB962C8B-B14F-4D97-AF65-F5344CB8AC3E}">
        <p14:creationId xmlns:p14="http://schemas.microsoft.com/office/powerpoint/2010/main" val="3214764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9" name="Rectangle 6"/>
          <p:cNvSpPr>
            <a:spLocks noGrp="1" noChangeArrowheads="1"/>
          </p:cNvSpPr>
          <p:nvPr>
            <p:ph type="sldNum" sz="quarter" idx="12"/>
          </p:nvPr>
        </p:nvSpPr>
        <p:spPr>
          <a:ln/>
        </p:spPr>
        <p:txBody>
          <a:bodyPr/>
          <a:lstStyle>
            <a:lvl1pPr>
              <a:defRPr/>
            </a:lvl1pPr>
          </a:lstStyle>
          <a:p>
            <a:pPr>
              <a:defRPr/>
            </a:pPr>
            <a:fld id="{1AD58DD0-234D-4B81-B689-6A74D75CCB30}" type="slidenum">
              <a:rPr lang="el-GR" altLang="el-GR"/>
              <a:pPr>
                <a:defRPr/>
              </a:pPr>
              <a:t>‹N›</a:t>
            </a:fld>
            <a:endParaRPr lang="el-GR" altLang="el-GR"/>
          </a:p>
        </p:txBody>
      </p:sp>
    </p:spTree>
    <p:extLst>
      <p:ext uri="{BB962C8B-B14F-4D97-AF65-F5344CB8AC3E}">
        <p14:creationId xmlns:p14="http://schemas.microsoft.com/office/powerpoint/2010/main" val="73340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5" name="Rectangle 6"/>
          <p:cNvSpPr>
            <a:spLocks noGrp="1" noChangeArrowheads="1"/>
          </p:cNvSpPr>
          <p:nvPr>
            <p:ph type="sldNum" sz="quarter" idx="12"/>
          </p:nvPr>
        </p:nvSpPr>
        <p:spPr>
          <a:ln/>
        </p:spPr>
        <p:txBody>
          <a:bodyPr/>
          <a:lstStyle>
            <a:lvl1pPr>
              <a:defRPr/>
            </a:lvl1pPr>
          </a:lstStyle>
          <a:p>
            <a:pPr>
              <a:defRPr/>
            </a:pPr>
            <a:fld id="{ACA688A9-3EEB-40B5-99B4-56A7703015E9}" type="slidenum">
              <a:rPr lang="el-GR" altLang="el-GR"/>
              <a:pPr>
                <a:defRPr/>
              </a:pPr>
              <a:t>‹N›</a:t>
            </a:fld>
            <a:endParaRPr lang="el-GR" altLang="el-GR"/>
          </a:p>
        </p:txBody>
      </p:sp>
      <p:pic>
        <p:nvPicPr>
          <p:cNvPr id="6" name="Afbeelding 5">
            <a:extLst>
              <a:ext uri="{FF2B5EF4-FFF2-40B4-BE49-F238E27FC236}">
                <a16:creationId xmlns:a16="http://schemas.microsoft.com/office/drawing/2014/main" id="{CDD8A99E-0E86-407B-9E67-E9CFE169DABE}"/>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635896" y="6025830"/>
            <a:ext cx="1872208" cy="915040"/>
          </a:xfrm>
          <a:prstGeom prst="rect">
            <a:avLst/>
          </a:prstGeom>
        </p:spPr>
      </p:pic>
    </p:spTree>
    <p:extLst>
      <p:ext uri="{BB962C8B-B14F-4D97-AF65-F5344CB8AC3E}">
        <p14:creationId xmlns:p14="http://schemas.microsoft.com/office/powerpoint/2010/main" val="1808248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4" name="Rectangle 6"/>
          <p:cNvSpPr>
            <a:spLocks noGrp="1" noChangeArrowheads="1"/>
          </p:cNvSpPr>
          <p:nvPr>
            <p:ph type="sldNum" sz="quarter" idx="12"/>
          </p:nvPr>
        </p:nvSpPr>
        <p:spPr>
          <a:ln/>
        </p:spPr>
        <p:txBody>
          <a:bodyPr/>
          <a:lstStyle>
            <a:lvl1pPr>
              <a:defRPr/>
            </a:lvl1pPr>
          </a:lstStyle>
          <a:p>
            <a:pPr>
              <a:defRPr/>
            </a:pPr>
            <a:fld id="{38387BDD-8A65-45D1-AEE3-DB887E063C9D}" type="slidenum">
              <a:rPr lang="el-GR" altLang="el-GR"/>
              <a:pPr>
                <a:defRPr/>
              </a:pPr>
              <a:t>‹N›</a:t>
            </a:fld>
            <a:endParaRPr lang="el-GR" altLang="el-GR"/>
          </a:p>
        </p:txBody>
      </p:sp>
    </p:spTree>
    <p:extLst>
      <p:ext uri="{BB962C8B-B14F-4D97-AF65-F5344CB8AC3E}">
        <p14:creationId xmlns:p14="http://schemas.microsoft.com/office/powerpoint/2010/main" val="175996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dirty="0"/>
          </a:p>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7EFC6B6A-3E69-4DF3-9014-2D4FF8AF7A6F}" type="slidenum">
              <a:rPr lang="el-GR" altLang="el-GR"/>
              <a:pPr>
                <a:defRPr/>
              </a:pPr>
              <a:t>‹N›</a:t>
            </a:fld>
            <a:endParaRPr lang="el-GR" altLang="el-GR"/>
          </a:p>
        </p:txBody>
      </p:sp>
    </p:spTree>
    <p:extLst>
      <p:ext uri="{BB962C8B-B14F-4D97-AF65-F5344CB8AC3E}">
        <p14:creationId xmlns:p14="http://schemas.microsoft.com/office/powerpoint/2010/main" val="4009814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b="0"/>
            </a:lvl1pPr>
          </a:lstStyle>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C136BC86-CC07-4E3D-9B22-20BDE479715D}" type="slidenum">
              <a:rPr lang="el-GR" altLang="el-GR"/>
              <a:pPr>
                <a:defRPr/>
              </a:pPr>
              <a:t>‹N›</a:t>
            </a:fld>
            <a:endParaRPr lang="el-GR" altLang="el-GR"/>
          </a:p>
        </p:txBody>
      </p:sp>
    </p:spTree>
    <p:extLst>
      <p:ext uri="{BB962C8B-B14F-4D97-AF65-F5344CB8AC3E}">
        <p14:creationId xmlns:p14="http://schemas.microsoft.com/office/powerpoint/2010/main" val="19765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Click to edit Master text styles</a:t>
            </a:r>
          </a:p>
          <a:p>
            <a:pPr lvl="1"/>
            <a:r>
              <a:rPr lang="el-GR" altLang="el-GR"/>
              <a:t>Second level</a:t>
            </a:r>
          </a:p>
          <a:p>
            <a:pPr lvl="2"/>
            <a:r>
              <a:rPr lang="el-GR" altLang="el-GR"/>
              <a:t>Third level</a:t>
            </a:r>
          </a:p>
          <a:p>
            <a:pPr lvl="3"/>
            <a:r>
              <a:rPr lang="el-GR" altLang="el-GR"/>
              <a:t>Fourth level</a:t>
            </a:r>
          </a:p>
          <a:p>
            <a:pPr lvl="4"/>
            <a:r>
              <a:rPr lang="el-GR" altLang="el-GR"/>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1">
                <a:solidFill>
                  <a:schemeClr val="bg1">
                    <a:lumMod val="50000"/>
                  </a:schemeClr>
                </a:solidFill>
                <a:latin typeface="Arial" charset="0"/>
                <a:cs typeface="Arial" charset="0"/>
              </a:defRPr>
            </a:lvl1pPr>
          </a:lstStyle>
          <a:p>
            <a:pPr>
              <a:defRPr/>
            </a:pPr>
            <a:endParaRPr lang="el-GR"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AA4590F-B28C-47F1-B13E-890E22439DD9}" type="slidenum">
              <a:rPr lang="el-GR" altLang="el-GR"/>
              <a:pPr>
                <a:defRPr/>
              </a:pPr>
              <a:t>‹N›</a:t>
            </a:fld>
            <a:endParaRPr lang="el-GR" altLang="el-GR" dirty="0"/>
          </a:p>
        </p:txBody>
      </p:sp>
      <p:pic>
        <p:nvPicPr>
          <p:cNvPr id="3" name="Imagen 2">
            <a:extLst>
              <a:ext uri="{FF2B5EF4-FFF2-40B4-BE49-F238E27FC236}">
                <a16:creationId xmlns:a16="http://schemas.microsoft.com/office/drawing/2014/main" id="{4B12A6F4-DFA2-4267-966F-44C174EED152}"/>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732240" y="84138"/>
            <a:ext cx="2316480" cy="762000"/>
          </a:xfrm>
          <a:prstGeom prst="rect">
            <a:avLst/>
          </a:prstGeom>
        </p:spPr>
      </p:pic>
      <p:pic>
        <p:nvPicPr>
          <p:cNvPr id="12" name="Imagen 11" descr="Imagen que contiene señal&#10;&#10;Descripción generada automáticamente">
            <a:extLst>
              <a:ext uri="{FF2B5EF4-FFF2-40B4-BE49-F238E27FC236}">
                <a16:creationId xmlns:a16="http://schemas.microsoft.com/office/drawing/2014/main" id="{C5FD0B2E-6535-45EC-9240-85836B3C5025}"/>
              </a:ext>
            </a:extLst>
          </p:cNvPr>
          <p:cNvPicPr/>
          <p:nvPr userDrawn="1"/>
        </p:nvPicPr>
        <p:blipFill>
          <a:blip r:embed="rId16" cstate="print">
            <a:extLst>
              <a:ext uri="{28A0092B-C50C-407E-A947-70E740481C1C}">
                <a14:useLocalDpi xmlns:a14="http://schemas.microsoft.com/office/drawing/2010/main" val="0"/>
              </a:ext>
            </a:extLst>
          </a:blip>
          <a:stretch>
            <a:fillRect/>
          </a:stretch>
        </p:blipFill>
        <p:spPr>
          <a:xfrm>
            <a:off x="4001275" y="6126163"/>
            <a:ext cx="786749" cy="632836"/>
          </a:xfrm>
          <a:prstGeom prst="rect">
            <a:avLst/>
          </a:prstGeom>
        </p:spPr>
      </p:pic>
      <p:pic>
        <p:nvPicPr>
          <p:cNvPr id="4" name="Afbeelding 3">
            <a:extLst>
              <a:ext uri="{FF2B5EF4-FFF2-40B4-BE49-F238E27FC236}">
                <a16:creationId xmlns:a16="http://schemas.microsoft.com/office/drawing/2014/main" id="{D16D80F5-01B3-438F-AB00-DAB7C93C6201}"/>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099720" y="6200974"/>
            <a:ext cx="1691680" cy="48321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755576" y="3424638"/>
            <a:ext cx="8062664" cy="1651992"/>
          </a:xfrm>
        </p:spPr>
        <p:txBody>
          <a:bodyPr/>
          <a:lstStyle/>
          <a:p>
            <a:pPr lvl="0" algn="l"/>
            <a:r>
              <a:rPr lang="it-IT" sz="2800" i="1" dirty="0"/>
              <a:t>«Sono contrario alla violenza perché se apparentemente fa del bene il bene è solo temporaneo, il male che fa è permanente.»</a:t>
            </a:r>
            <a:r>
              <a:rPr lang="en-GB" i="1" kern="0" dirty="0"/>
              <a:t>	</a:t>
            </a:r>
            <a:r>
              <a:rPr lang="en-GB" sz="2400" kern="0" dirty="0"/>
              <a:t>Mahatma Gandhi</a:t>
            </a:r>
            <a:endParaRPr lang="en-GB" sz="2400" dirty="0"/>
          </a:p>
          <a:p>
            <a:endParaRPr lang="en-GB" dirty="0"/>
          </a:p>
        </p:txBody>
      </p:sp>
      <p:sp>
        <p:nvSpPr>
          <p:cNvPr id="2" name="Title 1"/>
          <p:cNvSpPr>
            <a:spLocks noGrp="1"/>
          </p:cNvSpPr>
          <p:nvPr>
            <p:ph type="title"/>
          </p:nvPr>
        </p:nvSpPr>
        <p:spPr>
          <a:xfrm>
            <a:off x="755576" y="1412776"/>
            <a:ext cx="7848600" cy="1512168"/>
          </a:xfrm>
        </p:spPr>
        <p:txBody>
          <a:bodyPr>
            <a:normAutofit fontScale="90000"/>
          </a:bodyPr>
          <a:lstStyle/>
          <a:p>
            <a:r>
              <a:rPr lang="en-GB" sz="5400" b="1" dirty="0" err="1">
                <a:solidFill>
                  <a:srgbClr val="FF0000"/>
                </a:solidFill>
                <a:effectLst/>
              </a:rPr>
              <a:t>Strategia</a:t>
            </a:r>
            <a:r>
              <a:rPr lang="en-GB" sz="5400" b="1" dirty="0">
                <a:solidFill>
                  <a:srgbClr val="FF0000"/>
                </a:solidFill>
                <a:effectLst/>
              </a:rPr>
              <a:t> </a:t>
            </a:r>
            <a:r>
              <a:rPr lang="en-GB" sz="5400" b="1" dirty="0" err="1">
                <a:solidFill>
                  <a:srgbClr val="FF0000"/>
                </a:solidFill>
                <a:effectLst/>
              </a:rPr>
              <a:t>Antibullsimo</a:t>
            </a:r>
            <a:br>
              <a:rPr lang="en-GB" sz="4400" b="1" dirty="0">
                <a:solidFill>
                  <a:srgbClr val="FF0000"/>
                </a:solidFill>
                <a:effectLst/>
              </a:rPr>
            </a:br>
            <a:r>
              <a:rPr lang="en-GB" sz="4400" b="1" dirty="0">
                <a:solidFill>
                  <a:srgbClr val="FF0000"/>
                </a:solidFill>
                <a:effectLst/>
              </a:rPr>
              <a:t>Workshop </a:t>
            </a:r>
            <a:r>
              <a:rPr lang="en-GB" sz="4400" b="1" dirty="0" err="1">
                <a:solidFill>
                  <a:srgbClr val="FF0000"/>
                </a:solidFill>
                <a:effectLst/>
              </a:rPr>
              <a:t>dello</a:t>
            </a:r>
            <a:r>
              <a:rPr lang="en-GB" sz="4400" b="1" dirty="0">
                <a:solidFill>
                  <a:srgbClr val="FF0000"/>
                </a:solidFill>
                <a:effectLst/>
              </a:rPr>
              <a:t> staff</a:t>
            </a:r>
          </a:p>
        </p:txBody>
      </p:sp>
    </p:spTree>
    <p:extLst>
      <p:ext uri="{BB962C8B-B14F-4D97-AF65-F5344CB8AC3E}">
        <p14:creationId xmlns:p14="http://schemas.microsoft.com/office/powerpoint/2010/main" val="1443500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solidFill>
                  <a:srgbClr val="FF0000"/>
                </a:solidFill>
              </a:rPr>
              <a:t>Cosa è </a:t>
            </a:r>
            <a:r>
              <a:rPr lang="en-US" dirty="0" err="1">
                <a:solidFill>
                  <a:srgbClr val="FF0000"/>
                </a:solidFill>
              </a:rPr>
              <a:t>il</a:t>
            </a:r>
            <a:r>
              <a:rPr lang="en-US" dirty="0">
                <a:solidFill>
                  <a:srgbClr val="FF0000"/>
                </a:solidFill>
              </a:rPr>
              <a:t> </a:t>
            </a:r>
            <a:r>
              <a:rPr lang="en-US" dirty="0" err="1">
                <a:solidFill>
                  <a:srgbClr val="FF0000"/>
                </a:solidFill>
              </a:rPr>
              <a:t>bullismo</a:t>
            </a:r>
            <a:r>
              <a:rPr lang="en-US" dirty="0">
                <a:solidFill>
                  <a:srgbClr val="FF0000"/>
                </a:solidFill>
              </a:rPr>
              <a:t>?</a:t>
            </a:r>
            <a:endParaRPr lang="el-GR" dirty="0">
              <a:solidFill>
                <a:srgbClr val="FF0000"/>
              </a:solidFill>
            </a:endParaRPr>
          </a:p>
        </p:txBody>
      </p:sp>
      <p:sp>
        <p:nvSpPr>
          <p:cNvPr id="4" name="TextBox 3"/>
          <p:cNvSpPr txBox="1"/>
          <p:nvPr/>
        </p:nvSpPr>
        <p:spPr>
          <a:xfrm>
            <a:off x="457200" y="1628800"/>
            <a:ext cx="3970785" cy="2954655"/>
          </a:xfrm>
          <a:prstGeom prst="rect">
            <a:avLst/>
          </a:prstGeom>
          <a:noFill/>
        </p:spPr>
        <p:txBody>
          <a:bodyPr wrap="square" rtlCol="0">
            <a:spAutoFit/>
          </a:bodyPr>
          <a:lstStyle/>
          <a:p>
            <a:r>
              <a:rPr lang="it-IT" sz="2400" dirty="0">
                <a:latin typeface="+mn-lt"/>
              </a:rPr>
              <a:t>«Uno studente è vittima di bullismo quando viene esposto, ripetutamente e nel tempo, ad azioni negative da parte di uno o più studenti e ha difficoltà a difendersi.» </a:t>
            </a:r>
            <a:r>
              <a:rPr lang="en-US" sz="2400" dirty="0">
                <a:latin typeface="+mn-lt"/>
              </a:rPr>
              <a:t>(Olweus, 1993) </a:t>
            </a:r>
          </a:p>
          <a:p>
            <a:endParaRPr lang="el-GR" dirty="0"/>
          </a:p>
        </p:txBody>
      </p:sp>
      <p:sp>
        <p:nvSpPr>
          <p:cNvPr id="5" name="TextBox 4"/>
          <p:cNvSpPr txBox="1"/>
          <p:nvPr/>
        </p:nvSpPr>
        <p:spPr>
          <a:xfrm>
            <a:off x="899592" y="4965584"/>
            <a:ext cx="7476522" cy="1200329"/>
          </a:xfrm>
          <a:prstGeom prst="rect">
            <a:avLst/>
          </a:prstGeom>
          <a:noFill/>
        </p:spPr>
        <p:txBody>
          <a:bodyPr wrap="square" rtlCol="0">
            <a:spAutoFit/>
          </a:bodyPr>
          <a:lstStyle/>
          <a:p>
            <a:r>
              <a:rPr lang="it-IT" b="1" i="1" dirty="0">
                <a:latin typeface="+mn-lt"/>
              </a:rPr>
              <a:t>Azione negativa: quando qualcuno infligge o tenta intenzionalmente di infliggere, ferire o provocare disagio a un altro (comportamento aggressivo).</a:t>
            </a:r>
            <a:endParaRPr lang="en-US" b="1" i="1" dirty="0">
              <a:latin typeface="+mn-lt"/>
            </a:endParaRPr>
          </a:p>
          <a:p>
            <a:endParaRPr lang="el-GR" dirty="0"/>
          </a:p>
        </p:txBody>
      </p:sp>
      <p:sp>
        <p:nvSpPr>
          <p:cNvPr id="6" name="TextBox 5"/>
          <p:cNvSpPr txBox="1"/>
          <p:nvPr/>
        </p:nvSpPr>
        <p:spPr>
          <a:xfrm>
            <a:off x="4948540" y="1628800"/>
            <a:ext cx="3995689" cy="3046988"/>
          </a:xfrm>
          <a:prstGeom prst="rect">
            <a:avLst/>
          </a:prstGeom>
          <a:noFill/>
        </p:spPr>
        <p:txBody>
          <a:bodyPr wrap="square" rtlCol="0">
            <a:spAutoFit/>
          </a:bodyPr>
          <a:lstStyle/>
          <a:p>
            <a:r>
              <a:rPr lang="en-US" sz="2400" dirty="0">
                <a:latin typeface="+mn-lt"/>
              </a:rPr>
              <a:t>Ci </a:t>
            </a:r>
            <a:r>
              <a:rPr lang="en-US" sz="2400" dirty="0" err="1">
                <a:latin typeface="+mn-lt"/>
              </a:rPr>
              <a:t>sono</a:t>
            </a:r>
            <a:r>
              <a:rPr lang="en-US" sz="2400" dirty="0">
                <a:latin typeface="+mn-lt"/>
              </a:rPr>
              <a:t> </a:t>
            </a:r>
            <a:r>
              <a:rPr lang="en-US" sz="2400" dirty="0" err="1">
                <a:latin typeface="+mn-lt"/>
              </a:rPr>
              <a:t>tre</a:t>
            </a:r>
            <a:r>
              <a:rPr lang="en-US" sz="2400" dirty="0">
                <a:latin typeface="+mn-lt"/>
              </a:rPr>
              <a:t> </a:t>
            </a:r>
            <a:r>
              <a:rPr lang="en-US" sz="2400" dirty="0" err="1">
                <a:latin typeface="+mn-lt"/>
              </a:rPr>
              <a:t>criteri</a:t>
            </a:r>
            <a:r>
              <a:rPr lang="en-US" sz="2400" dirty="0">
                <a:latin typeface="+mn-lt"/>
              </a:rPr>
              <a:t> per </a:t>
            </a:r>
            <a:r>
              <a:rPr lang="en-US" sz="2400" dirty="0" err="1">
                <a:latin typeface="+mn-lt"/>
              </a:rPr>
              <a:t>identificare</a:t>
            </a:r>
            <a:r>
              <a:rPr lang="en-US" sz="2400" dirty="0">
                <a:latin typeface="+mn-lt"/>
              </a:rPr>
              <a:t> </a:t>
            </a:r>
            <a:r>
              <a:rPr lang="en-US" sz="2400" dirty="0" err="1">
                <a:latin typeface="+mn-lt"/>
              </a:rPr>
              <a:t>un’azione</a:t>
            </a:r>
            <a:r>
              <a:rPr lang="en-US" sz="2400" dirty="0">
                <a:latin typeface="+mn-lt"/>
              </a:rPr>
              <a:t> come </a:t>
            </a:r>
            <a:r>
              <a:rPr lang="en-US" sz="2400" dirty="0" err="1">
                <a:latin typeface="+mn-lt"/>
              </a:rPr>
              <a:t>bullismo</a:t>
            </a:r>
            <a:r>
              <a:rPr lang="en-US" sz="2400" dirty="0">
                <a:latin typeface="+mn-lt"/>
              </a:rPr>
              <a:t>: </a:t>
            </a:r>
          </a:p>
          <a:p>
            <a:endParaRPr lang="en-US" sz="2400" dirty="0">
              <a:latin typeface="+mn-lt"/>
            </a:endParaRPr>
          </a:p>
          <a:p>
            <a:pPr marL="342900" indent="-342900">
              <a:buFont typeface="Arial" panose="020B0604020202020204" pitchFamily="34" charset="0"/>
              <a:buChar char="•"/>
            </a:pPr>
            <a:r>
              <a:rPr lang="en-US" sz="2400" dirty="0" err="1">
                <a:latin typeface="+mn-lt"/>
              </a:rPr>
              <a:t>Danno</a:t>
            </a:r>
            <a:r>
              <a:rPr lang="en-US" sz="2400" dirty="0">
                <a:latin typeface="+mn-lt"/>
              </a:rPr>
              <a:t> </a:t>
            </a:r>
            <a:r>
              <a:rPr lang="en-US" sz="2400" dirty="0" err="1">
                <a:latin typeface="+mn-lt"/>
              </a:rPr>
              <a:t>intenzionale</a:t>
            </a:r>
            <a:endParaRPr lang="en-US" sz="2400" dirty="0">
              <a:latin typeface="+mn-lt"/>
            </a:endParaRPr>
          </a:p>
          <a:p>
            <a:pPr marL="342900" indent="-342900">
              <a:buFont typeface="Arial" panose="020B0604020202020204" pitchFamily="34" charset="0"/>
              <a:buChar char="•"/>
            </a:pPr>
            <a:r>
              <a:rPr lang="en-US" sz="2400" dirty="0" err="1">
                <a:latin typeface="+mn-lt"/>
              </a:rPr>
              <a:t>Ripetitività</a:t>
            </a:r>
            <a:r>
              <a:rPr lang="en-US" sz="2400" dirty="0">
                <a:latin typeface="+mn-lt"/>
              </a:rPr>
              <a:t> </a:t>
            </a:r>
          </a:p>
          <a:p>
            <a:pPr marL="342900" indent="-342900">
              <a:buFont typeface="Arial" panose="020B0604020202020204" pitchFamily="34" charset="0"/>
              <a:buChar char="•"/>
            </a:pPr>
            <a:r>
              <a:rPr lang="en-US" sz="2400" dirty="0" err="1">
                <a:latin typeface="+mn-lt"/>
              </a:rPr>
              <a:t>Squilibrio</a:t>
            </a:r>
            <a:r>
              <a:rPr lang="en-US" sz="2400" dirty="0">
                <a:latin typeface="+mn-lt"/>
              </a:rPr>
              <a:t> di </a:t>
            </a:r>
            <a:r>
              <a:rPr lang="en-US" sz="2400" dirty="0" err="1">
                <a:latin typeface="+mn-lt"/>
              </a:rPr>
              <a:t>potere</a:t>
            </a:r>
            <a:r>
              <a:rPr lang="en-US" sz="2400" dirty="0">
                <a:latin typeface="+mn-lt"/>
              </a:rPr>
              <a:t> </a:t>
            </a:r>
            <a:r>
              <a:rPr lang="en-US" sz="2400" dirty="0" err="1">
                <a:latin typeface="+mn-lt"/>
              </a:rPr>
              <a:t>reale</a:t>
            </a:r>
            <a:r>
              <a:rPr lang="en-US" sz="2400" dirty="0">
                <a:latin typeface="+mn-lt"/>
              </a:rPr>
              <a:t> o </a:t>
            </a:r>
            <a:r>
              <a:rPr lang="en-US" sz="2400" dirty="0" err="1">
                <a:latin typeface="+mn-lt"/>
              </a:rPr>
              <a:t>percepito</a:t>
            </a:r>
            <a:r>
              <a:rPr lang="en-US" sz="2400" dirty="0">
                <a:latin typeface="+mn-lt"/>
              </a:rPr>
              <a:t> </a:t>
            </a:r>
            <a:endParaRPr lang="el-GR" dirty="0"/>
          </a:p>
        </p:txBody>
      </p:sp>
    </p:spTree>
    <p:extLst>
      <p:ext uri="{BB962C8B-B14F-4D97-AF65-F5344CB8AC3E}">
        <p14:creationId xmlns:p14="http://schemas.microsoft.com/office/powerpoint/2010/main" val="3123310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0"/>
            <a:ext cx="8229600" cy="1143000"/>
          </a:xfrm>
        </p:spPr>
        <p:txBody>
          <a:bodyPr/>
          <a:lstStyle/>
          <a:p>
            <a:r>
              <a:rPr lang="en-US" dirty="0" err="1">
                <a:solidFill>
                  <a:srgbClr val="FF0000"/>
                </a:solidFill>
              </a:rPr>
              <a:t>Tipologie</a:t>
            </a:r>
            <a:r>
              <a:rPr lang="en-US" dirty="0">
                <a:solidFill>
                  <a:srgbClr val="FF0000"/>
                </a:solidFill>
              </a:rPr>
              <a:t> di </a:t>
            </a:r>
            <a:r>
              <a:rPr lang="en-US" dirty="0" err="1">
                <a:solidFill>
                  <a:srgbClr val="FF0000"/>
                </a:solidFill>
              </a:rPr>
              <a:t>Bullismo</a:t>
            </a:r>
            <a:r>
              <a:rPr lang="en-US" dirty="0">
                <a:solidFill>
                  <a:srgbClr val="FF0000"/>
                </a:solidFill>
              </a:rPr>
              <a:t>?</a:t>
            </a:r>
            <a:endParaRPr lang="el-GR" dirty="0">
              <a:solidFill>
                <a:srgbClr val="FF0000"/>
              </a:solidFill>
            </a:endParaRPr>
          </a:p>
        </p:txBody>
      </p:sp>
      <p:sp>
        <p:nvSpPr>
          <p:cNvPr id="3" name="Θέση περιεχομένου 2"/>
          <p:cNvSpPr>
            <a:spLocks noGrp="1"/>
          </p:cNvSpPr>
          <p:nvPr>
            <p:ph idx="1"/>
          </p:nvPr>
        </p:nvSpPr>
        <p:spPr>
          <a:xfrm>
            <a:off x="467544" y="1340768"/>
            <a:ext cx="8517632" cy="4525963"/>
          </a:xfrm>
        </p:spPr>
        <p:txBody>
          <a:bodyPr/>
          <a:lstStyle/>
          <a:p>
            <a:pPr marL="0" indent="0">
              <a:buNone/>
            </a:pPr>
            <a:r>
              <a:rPr lang="it-IT" sz="1800" dirty="0"/>
              <a:t>Il bullismo può assumere diverse forme:</a:t>
            </a:r>
          </a:p>
          <a:p>
            <a:endParaRPr lang="it-IT" sz="1800" dirty="0"/>
          </a:p>
          <a:p>
            <a:r>
              <a:rPr lang="it-IT" sz="1800" dirty="0"/>
              <a:t>Bullismo verbale (insulti, commenti sprezzanti)</a:t>
            </a:r>
          </a:p>
          <a:p>
            <a:r>
              <a:rPr lang="it-IT" sz="1800" dirty="0"/>
              <a:t>Bullismo fisico (colpi, calci, pugni, sputi)</a:t>
            </a:r>
          </a:p>
          <a:p>
            <a:r>
              <a:rPr lang="it-IT" sz="1800" dirty="0"/>
              <a:t>Cyber-bullismo (via Internet, telefono cellulare)</a:t>
            </a:r>
          </a:p>
          <a:p>
            <a:r>
              <a:rPr lang="it-IT" sz="1800" dirty="0"/>
              <a:t>Bullismo razziale</a:t>
            </a:r>
          </a:p>
          <a:p>
            <a:r>
              <a:rPr lang="it-IT" sz="1800" dirty="0"/>
              <a:t>Bullismo sessuale</a:t>
            </a:r>
          </a:p>
          <a:p>
            <a:r>
              <a:rPr lang="it-IT" sz="1800" dirty="0"/>
              <a:t>Minacciare o costringere qualcuno a fare cose che non desidera </a:t>
            </a:r>
          </a:p>
          <a:p>
            <a:r>
              <a:rPr lang="it-IT" sz="1800" dirty="0"/>
              <a:t>Esclusione o isolamento sociale</a:t>
            </a:r>
          </a:p>
          <a:p>
            <a:r>
              <a:rPr lang="it-IT" sz="1800" dirty="0"/>
              <a:t>Raccontare bugie e diffondere false voci</a:t>
            </a:r>
          </a:p>
          <a:p>
            <a:r>
              <a:rPr lang="it-IT" sz="1800" dirty="0"/>
              <a:t>Rubare o danneggiare denaro o beni personali</a:t>
            </a:r>
          </a:p>
          <a:p>
            <a:r>
              <a:rPr lang="it-IT" sz="1800" dirty="0"/>
              <a:t>Essere minacciati o costretti a fare cose dagli studenti bulli</a:t>
            </a:r>
            <a:br>
              <a:rPr lang="en-US" sz="1800" dirty="0"/>
            </a:br>
            <a:endParaRPr lang="el-GR" sz="1800" dirty="0"/>
          </a:p>
        </p:txBody>
      </p:sp>
    </p:spTree>
    <p:extLst>
      <p:ext uri="{BB962C8B-B14F-4D97-AF65-F5344CB8AC3E}">
        <p14:creationId xmlns:p14="http://schemas.microsoft.com/office/powerpoint/2010/main" val="2537013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solidFill>
                  <a:srgbClr val="FF0000"/>
                </a:solidFill>
              </a:rPr>
              <a:t>Convivençia</a:t>
            </a:r>
            <a:endParaRPr lang="en-GB"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GB" altLang="en-US" i="1" dirty="0">
                <a:solidFill>
                  <a:schemeClr val="tx2"/>
                </a:solidFill>
              </a:rPr>
              <a:t>“</a:t>
            </a:r>
            <a:r>
              <a:rPr lang="it-IT" altLang="en-US" i="1" dirty="0">
                <a:solidFill>
                  <a:schemeClr val="tx2"/>
                </a:solidFill>
              </a:rPr>
              <a:t>La non violenza non è un indumento da mettere e togliere a piacimento. Essa risiede nel cuore e deve essere una parte inseparabile del nostro essere”</a:t>
            </a:r>
            <a:endParaRPr lang="en-GB" altLang="en-US" i="1" dirty="0">
              <a:solidFill>
                <a:schemeClr val="tx2"/>
              </a:solidFill>
            </a:endParaRPr>
          </a:p>
          <a:p>
            <a:pPr marL="0" indent="0" algn="r">
              <a:buNone/>
            </a:pPr>
            <a:r>
              <a:rPr lang="en-GB" altLang="en-US" dirty="0">
                <a:solidFill>
                  <a:schemeClr val="accent5">
                    <a:lumMod val="75000"/>
                  </a:schemeClr>
                </a:solidFill>
              </a:rPr>
              <a:t>Mahatma Ghandi</a:t>
            </a:r>
          </a:p>
          <a:p>
            <a:pPr marL="0" indent="0">
              <a:buNone/>
            </a:pPr>
            <a:r>
              <a:rPr lang="en-GB" altLang="en-US" i="1" dirty="0">
                <a:solidFill>
                  <a:schemeClr val="tx2"/>
                </a:solidFill>
              </a:rPr>
              <a:t>“</a:t>
            </a:r>
            <a:r>
              <a:rPr lang="it-IT" altLang="en-US" i="1" dirty="0">
                <a:solidFill>
                  <a:schemeClr val="tx2"/>
                </a:solidFill>
              </a:rPr>
              <a:t>Non violenza significa evitare non solo la violenza fisica esterna ma anche la violenza interna dello spirito. Non solo rifiuti di sparare a un uomo, ma rifiuti di odiarlo”</a:t>
            </a:r>
            <a:endParaRPr lang="en-GB" altLang="en-US" i="1" dirty="0">
              <a:solidFill>
                <a:schemeClr val="tx2"/>
              </a:solidFill>
            </a:endParaRPr>
          </a:p>
          <a:p>
            <a:pPr marL="0" indent="0" algn="r">
              <a:buNone/>
            </a:pPr>
            <a:r>
              <a:rPr lang="en-GB" altLang="en-US" dirty="0">
                <a:solidFill>
                  <a:schemeClr val="accent5">
                    <a:lumMod val="75000"/>
                  </a:schemeClr>
                </a:solidFill>
              </a:rPr>
              <a:t>Martin Luther King Jr</a:t>
            </a:r>
            <a:r>
              <a:rPr lang="en-GB" altLang="en-US" dirty="0">
                <a:solidFill>
                  <a:srgbClr val="EBDB85"/>
                </a:solidFill>
              </a:rPr>
              <a:t>.</a:t>
            </a:r>
          </a:p>
          <a:p>
            <a:pPr marL="0" indent="0">
              <a:buNone/>
            </a:pPr>
            <a:endParaRPr lang="en-GB" dirty="0">
              <a:solidFill>
                <a:schemeClr val="accent5">
                  <a:lumMod val="75000"/>
                </a:schemeClr>
              </a:solidFill>
            </a:endParaRPr>
          </a:p>
        </p:txBody>
      </p:sp>
    </p:spTree>
    <p:extLst>
      <p:ext uri="{BB962C8B-B14F-4D97-AF65-F5344CB8AC3E}">
        <p14:creationId xmlns:p14="http://schemas.microsoft.com/office/powerpoint/2010/main" val="1973073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a:solidFill>
                  <a:srgbClr val="FF0000"/>
                </a:solidFill>
              </a:rPr>
              <a:t>Convivençia</a:t>
            </a:r>
            <a:endParaRPr lang="en-GB" dirty="0">
              <a:solidFill>
                <a:srgbClr val="FF0000"/>
              </a:solidFill>
            </a:endParaRPr>
          </a:p>
        </p:txBody>
      </p:sp>
      <p:sp>
        <p:nvSpPr>
          <p:cNvPr id="3" name="Content Placeholder 2"/>
          <p:cNvSpPr>
            <a:spLocks noGrp="1"/>
          </p:cNvSpPr>
          <p:nvPr>
            <p:ph idx="1"/>
          </p:nvPr>
        </p:nvSpPr>
        <p:spPr>
          <a:xfrm>
            <a:off x="395536" y="1947317"/>
            <a:ext cx="8229600" cy="4876800"/>
          </a:xfrm>
        </p:spPr>
        <p:txBody>
          <a:bodyPr/>
          <a:lstStyle/>
          <a:p>
            <a:pPr marL="0" indent="0">
              <a:buNone/>
            </a:pPr>
            <a:r>
              <a:rPr lang="en-GB" dirty="0" err="1">
                <a:solidFill>
                  <a:schemeClr val="tx2"/>
                </a:solidFill>
              </a:rPr>
              <a:t>Convivençia</a:t>
            </a:r>
            <a:r>
              <a:rPr lang="en-GB" dirty="0">
                <a:solidFill>
                  <a:schemeClr val="tx2"/>
                </a:solidFill>
              </a:rPr>
              <a:t> è una </a:t>
            </a:r>
            <a:r>
              <a:rPr lang="en-GB" dirty="0" err="1">
                <a:solidFill>
                  <a:schemeClr val="tx2"/>
                </a:solidFill>
              </a:rPr>
              <a:t>parola</a:t>
            </a:r>
            <a:r>
              <a:rPr lang="en-GB" dirty="0">
                <a:solidFill>
                  <a:schemeClr val="tx2"/>
                </a:solidFill>
              </a:rPr>
              <a:t> Spagnola </a:t>
            </a:r>
            <a:r>
              <a:rPr lang="en-GB" dirty="0" err="1">
                <a:solidFill>
                  <a:schemeClr val="tx2"/>
                </a:solidFill>
              </a:rPr>
              <a:t>che</a:t>
            </a:r>
            <a:r>
              <a:rPr lang="en-GB" dirty="0">
                <a:solidFill>
                  <a:schemeClr val="tx2"/>
                </a:solidFill>
              </a:rPr>
              <a:t> </a:t>
            </a:r>
            <a:r>
              <a:rPr lang="en-GB" dirty="0" err="1">
                <a:solidFill>
                  <a:schemeClr val="tx2"/>
                </a:solidFill>
              </a:rPr>
              <a:t>significa</a:t>
            </a:r>
            <a:endParaRPr lang="en-GB" dirty="0">
              <a:solidFill>
                <a:schemeClr val="tx2"/>
              </a:solidFill>
            </a:endParaRPr>
          </a:p>
          <a:p>
            <a:pPr marL="0" indent="0" algn="ctr">
              <a:buNone/>
            </a:pPr>
            <a:endParaRPr lang="en-GB" dirty="0"/>
          </a:p>
          <a:p>
            <a:pPr marL="0" indent="0" algn="ctr">
              <a:buNone/>
            </a:pPr>
            <a:r>
              <a:rPr lang="en-GB" b="1" dirty="0"/>
              <a:t>“vivere </a:t>
            </a:r>
            <a:r>
              <a:rPr lang="en-GB" b="1" dirty="0" err="1"/>
              <a:t>insieme</a:t>
            </a:r>
            <a:r>
              <a:rPr lang="en-GB" b="1" dirty="0"/>
              <a:t> in </a:t>
            </a:r>
            <a:r>
              <a:rPr lang="en-GB" b="1" dirty="0" err="1"/>
              <a:t>armonia</a:t>
            </a:r>
            <a:r>
              <a:rPr lang="en-GB" b="1" dirty="0"/>
              <a:t>”</a:t>
            </a:r>
          </a:p>
          <a:p>
            <a:pPr marL="0" indent="0" algn="ctr">
              <a:buNone/>
            </a:pPr>
            <a:endParaRPr lang="en-GB" b="1" dirty="0"/>
          </a:p>
          <a:p>
            <a:pPr marL="0" indent="0" algn="ctr">
              <a:buNone/>
            </a:pPr>
            <a:r>
              <a:rPr lang="en-GB" dirty="0">
                <a:solidFill>
                  <a:schemeClr val="tx2"/>
                </a:solidFill>
              </a:rPr>
              <a:t>Come </a:t>
            </a:r>
            <a:r>
              <a:rPr lang="en-GB" dirty="0" err="1">
                <a:solidFill>
                  <a:schemeClr val="tx2"/>
                </a:solidFill>
              </a:rPr>
              <a:t>possiamo</a:t>
            </a:r>
            <a:r>
              <a:rPr lang="en-GB" dirty="0">
                <a:solidFill>
                  <a:schemeClr val="tx2"/>
                </a:solidFill>
              </a:rPr>
              <a:t> </a:t>
            </a:r>
            <a:r>
              <a:rPr lang="en-GB" dirty="0" err="1">
                <a:solidFill>
                  <a:schemeClr val="tx2"/>
                </a:solidFill>
              </a:rPr>
              <a:t>raggiungere</a:t>
            </a:r>
            <a:r>
              <a:rPr lang="en-GB" dirty="0">
                <a:solidFill>
                  <a:schemeClr val="tx2"/>
                </a:solidFill>
              </a:rPr>
              <a:t> una </a:t>
            </a:r>
            <a:r>
              <a:rPr lang="en-GB" dirty="0" err="1">
                <a:solidFill>
                  <a:schemeClr val="tx2"/>
                </a:solidFill>
              </a:rPr>
              <a:t>convivençia</a:t>
            </a:r>
            <a:r>
              <a:rPr lang="en-GB" dirty="0">
                <a:solidFill>
                  <a:schemeClr val="tx2"/>
                </a:solidFill>
              </a:rPr>
              <a:t> </a:t>
            </a:r>
            <a:r>
              <a:rPr lang="en-GB" dirty="0" err="1">
                <a:solidFill>
                  <a:schemeClr val="tx2"/>
                </a:solidFill>
              </a:rPr>
              <a:t>nelle</a:t>
            </a:r>
            <a:r>
              <a:rPr lang="en-GB" dirty="0">
                <a:solidFill>
                  <a:schemeClr val="tx2"/>
                </a:solidFill>
              </a:rPr>
              <a:t> </a:t>
            </a:r>
            <a:r>
              <a:rPr lang="en-GB" dirty="0" err="1">
                <a:solidFill>
                  <a:schemeClr val="tx2"/>
                </a:solidFill>
              </a:rPr>
              <a:t>nostre</a:t>
            </a:r>
            <a:r>
              <a:rPr lang="en-GB" dirty="0">
                <a:solidFill>
                  <a:schemeClr val="tx2"/>
                </a:solidFill>
              </a:rPr>
              <a:t> </a:t>
            </a:r>
            <a:r>
              <a:rPr lang="en-GB" dirty="0" err="1">
                <a:solidFill>
                  <a:schemeClr val="tx2"/>
                </a:solidFill>
              </a:rPr>
              <a:t>scuole</a:t>
            </a:r>
            <a:r>
              <a:rPr lang="en-GB" dirty="0">
                <a:solidFill>
                  <a:schemeClr val="tx2"/>
                </a:solidFill>
              </a:rPr>
              <a:t>?</a:t>
            </a:r>
          </a:p>
        </p:txBody>
      </p:sp>
    </p:spTree>
    <p:extLst>
      <p:ext uri="{BB962C8B-B14F-4D97-AF65-F5344CB8AC3E}">
        <p14:creationId xmlns:p14="http://schemas.microsoft.com/office/powerpoint/2010/main" val="3593503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71562"/>
          </a:xfrm>
        </p:spPr>
        <p:txBody>
          <a:bodyPr>
            <a:normAutofit/>
          </a:bodyPr>
          <a:lstStyle/>
          <a:p>
            <a:r>
              <a:rPr lang="it-IT" sz="4000" dirty="0">
                <a:solidFill>
                  <a:srgbClr val="FF0000"/>
                </a:solidFill>
              </a:rPr>
              <a:t>Attività violente che ci preoccupano</a:t>
            </a:r>
            <a:endParaRPr lang="en-GB" sz="4000" dirty="0">
              <a:solidFill>
                <a:srgbClr val="FF0000"/>
              </a:solidFill>
            </a:endParaRPr>
          </a:p>
        </p:txBody>
      </p:sp>
      <p:sp>
        <p:nvSpPr>
          <p:cNvPr id="3" name="Content Placeholder 2"/>
          <p:cNvSpPr>
            <a:spLocks noGrp="1"/>
          </p:cNvSpPr>
          <p:nvPr>
            <p:ph idx="1"/>
          </p:nvPr>
        </p:nvSpPr>
        <p:spPr>
          <a:xfrm>
            <a:off x="457200" y="1600200"/>
            <a:ext cx="8507288" cy="4525963"/>
          </a:xfrm>
        </p:spPr>
        <p:txBody>
          <a:bodyPr/>
          <a:lstStyle/>
          <a:p>
            <a:pPr marL="0" indent="0">
              <a:buNone/>
            </a:pPr>
            <a:r>
              <a:rPr lang="en-GB" sz="2800" dirty="0" err="1"/>
              <a:t>Lavorate</a:t>
            </a:r>
            <a:r>
              <a:rPr lang="en-GB" sz="2800" dirty="0"/>
              <a:t> in </a:t>
            </a:r>
            <a:r>
              <a:rPr lang="en-GB" sz="2800" dirty="0" err="1"/>
              <a:t>gruppo</a:t>
            </a:r>
            <a:r>
              <a:rPr lang="en-GB" sz="2800" dirty="0"/>
              <a:t>. </a:t>
            </a:r>
            <a:r>
              <a:rPr lang="en-GB" sz="2800" dirty="0" err="1"/>
              <a:t>Avete</a:t>
            </a:r>
            <a:r>
              <a:rPr lang="en-GB" sz="2800" dirty="0"/>
              <a:t> 15 </a:t>
            </a:r>
            <a:r>
              <a:rPr lang="en-GB" sz="2800" dirty="0" err="1"/>
              <a:t>minuti</a:t>
            </a:r>
            <a:r>
              <a:rPr lang="en-GB" sz="2800" dirty="0"/>
              <a:t> per </a:t>
            </a:r>
            <a:r>
              <a:rPr lang="en-GB" sz="2800" dirty="0" err="1"/>
              <a:t>elencare</a:t>
            </a:r>
            <a:r>
              <a:rPr lang="en-GB" sz="2800" dirty="0"/>
              <a:t> in </a:t>
            </a:r>
            <a:r>
              <a:rPr lang="en-GB" sz="2800" dirty="0" err="1"/>
              <a:t>tre</a:t>
            </a:r>
            <a:r>
              <a:rPr lang="en-GB" sz="2800" dirty="0"/>
              <a:t> </a:t>
            </a:r>
            <a:r>
              <a:rPr lang="en-GB" sz="2800" dirty="0" err="1"/>
              <a:t>colonne</a:t>
            </a:r>
            <a:r>
              <a:rPr lang="en-GB" sz="2800" dirty="0"/>
              <a:t> di una </a:t>
            </a:r>
            <a:r>
              <a:rPr lang="en-GB" sz="2800" dirty="0" err="1"/>
              <a:t>tabella</a:t>
            </a:r>
            <a:r>
              <a:rPr lang="en-GB" sz="2800" dirty="0"/>
              <a:t>:</a:t>
            </a:r>
          </a:p>
          <a:p>
            <a:pPr marL="514350" indent="-514350">
              <a:buFont typeface="+mj-lt"/>
              <a:buAutoNum type="arabicPeriod"/>
            </a:pPr>
            <a:r>
              <a:rPr lang="en-GB" sz="2800" dirty="0"/>
              <a:t>Le </a:t>
            </a:r>
            <a:r>
              <a:rPr lang="en-GB" sz="2800" dirty="0" err="1"/>
              <a:t>attività</a:t>
            </a:r>
            <a:r>
              <a:rPr lang="en-GB" sz="2800" dirty="0"/>
              <a:t> </a:t>
            </a:r>
            <a:r>
              <a:rPr lang="en-GB" sz="2800" dirty="0" err="1"/>
              <a:t>violente</a:t>
            </a:r>
            <a:r>
              <a:rPr lang="en-GB" sz="2800" dirty="0"/>
              <a:t> </a:t>
            </a:r>
            <a:r>
              <a:rPr lang="en-GB" sz="2800" dirty="0" err="1"/>
              <a:t>che</a:t>
            </a:r>
            <a:r>
              <a:rPr lang="en-GB" sz="2800" dirty="0"/>
              <a:t> </a:t>
            </a:r>
            <a:r>
              <a:rPr lang="en-GB" sz="2800" dirty="0" err="1"/>
              <a:t>preoccupano</a:t>
            </a:r>
            <a:r>
              <a:rPr lang="en-GB" sz="2800" dirty="0"/>
              <a:t> </a:t>
            </a:r>
            <a:r>
              <a:rPr lang="en-GB" sz="2800" dirty="0" err="1"/>
              <a:t>nelle</a:t>
            </a:r>
            <a:r>
              <a:rPr lang="en-GB" sz="2800" dirty="0"/>
              <a:t> </a:t>
            </a:r>
            <a:r>
              <a:rPr lang="en-GB" sz="2800" dirty="0" err="1"/>
              <a:t>scuole</a:t>
            </a:r>
            <a:endParaRPr lang="en-GB" sz="2800" dirty="0"/>
          </a:p>
          <a:p>
            <a:pPr marL="514350" indent="-514350">
              <a:buFont typeface="+mj-lt"/>
              <a:buAutoNum type="arabicPeriod"/>
            </a:pPr>
            <a:r>
              <a:rPr lang="en-GB" sz="2800" dirty="0"/>
              <a:t>Chi le ha </a:t>
            </a:r>
            <a:r>
              <a:rPr lang="en-GB" sz="2800" dirty="0" err="1"/>
              <a:t>iniziate</a:t>
            </a:r>
            <a:r>
              <a:rPr lang="en-GB" sz="2800" dirty="0"/>
              <a:t>? (</a:t>
            </a:r>
            <a:r>
              <a:rPr lang="en-GB" sz="2800" dirty="0" err="1"/>
              <a:t>Studenti</a:t>
            </a:r>
            <a:r>
              <a:rPr lang="en-GB" sz="2800" dirty="0"/>
              <a:t>, Staff, </a:t>
            </a:r>
            <a:r>
              <a:rPr lang="en-GB" sz="2800" dirty="0" err="1"/>
              <a:t>Altri</a:t>
            </a:r>
            <a:r>
              <a:rPr lang="en-GB" sz="2800" dirty="0"/>
              <a:t>?)</a:t>
            </a:r>
          </a:p>
          <a:p>
            <a:pPr marL="514350" indent="-514350">
              <a:buFont typeface="+mj-lt"/>
              <a:buAutoNum type="arabicPeriod"/>
            </a:pPr>
            <a:r>
              <a:rPr lang="en-GB" sz="2800" dirty="0" err="1"/>
              <a:t>Quali</a:t>
            </a:r>
            <a:r>
              <a:rPr lang="en-GB" sz="2800" dirty="0"/>
              <a:t> </a:t>
            </a:r>
            <a:r>
              <a:rPr lang="en-GB" sz="2800" dirty="0" err="1"/>
              <a:t>effetti</a:t>
            </a:r>
            <a:r>
              <a:rPr lang="en-GB" sz="2800" dirty="0"/>
              <a:t> </a:t>
            </a:r>
            <a:r>
              <a:rPr lang="en-GB" sz="2800" dirty="0" err="1"/>
              <a:t>hanno</a:t>
            </a:r>
            <a:r>
              <a:rPr lang="en-GB" sz="2800" dirty="0"/>
              <a:t> </a:t>
            </a:r>
            <a:r>
              <a:rPr lang="en-GB" sz="2800" dirty="0" err="1"/>
              <a:t>sulla</a:t>
            </a:r>
            <a:r>
              <a:rPr lang="en-GB" sz="2800" dirty="0"/>
              <a:t> </a:t>
            </a:r>
            <a:r>
              <a:rPr lang="en-GB" sz="2800" dirty="0" err="1"/>
              <a:t>convivençia</a:t>
            </a:r>
            <a:r>
              <a:rPr lang="en-GB" sz="2800" dirty="0"/>
              <a:t>?</a:t>
            </a:r>
          </a:p>
          <a:p>
            <a:pPr marL="0" indent="0">
              <a:buNone/>
            </a:pPr>
            <a:endParaRPr lang="en-GB" dirty="0"/>
          </a:p>
        </p:txBody>
      </p:sp>
      <p:sp>
        <p:nvSpPr>
          <p:cNvPr id="4" name="Slide Number Placeholder 3"/>
          <p:cNvSpPr>
            <a:spLocks noGrp="1"/>
          </p:cNvSpPr>
          <p:nvPr>
            <p:ph type="sldNum" sz="quarter" idx="12"/>
          </p:nvPr>
        </p:nvSpPr>
        <p:spPr/>
        <p:txBody>
          <a:bodyPr/>
          <a:lstStyle/>
          <a:p>
            <a:pPr>
              <a:defRPr/>
            </a:pPr>
            <a:r>
              <a:rPr lang="en-US" dirty="0"/>
              <a:t>1. </a:t>
            </a:r>
            <a:fld id="{64DDB948-8E47-49F4-B698-8E2E7AC2DF63}" type="slidenum">
              <a:rPr lang="en-US" smtClean="0"/>
              <a:pPr>
                <a:defRPr/>
              </a:pPr>
              <a:t>14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607883023"/>
              </p:ext>
            </p:extLst>
          </p:nvPr>
        </p:nvGraphicFramePr>
        <p:xfrm>
          <a:off x="1115616" y="4581128"/>
          <a:ext cx="7433319" cy="1224136"/>
        </p:xfrm>
        <a:graphic>
          <a:graphicData uri="http://schemas.openxmlformats.org/drawingml/2006/table">
            <a:tbl>
              <a:tblPr firstRow="1" bandRow="1">
                <a:tableStyleId>{5C22544A-7EE6-4342-B048-85BDC9FD1C3A}</a:tableStyleId>
              </a:tblPr>
              <a:tblGrid>
                <a:gridCol w="2477773">
                  <a:extLst>
                    <a:ext uri="{9D8B030D-6E8A-4147-A177-3AD203B41FA5}">
                      <a16:colId xmlns:a16="http://schemas.microsoft.com/office/drawing/2014/main" val="20000"/>
                    </a:ext>
                  </a:extLst>
                </a:gridCol>
                <a:gridCol w="2477773">
                  <a:extLst>
                    <a:ext uri="{9D8B030D-6E8A-4147-A177-3AD203B41FA5}">
                      <a16:colId xmlns:a16="http://schemas.microsoft.com/office/drawing/2014/main" val="20001"/>
                    </a:ext>
                  </a:extLst>
                </a:gridCol>
                <a:gridCol w="2477773">
                  <a:extLst>
                    <a:ext uri="{9D8B030D-6E8A-4147-A177-3AD203B41FA5}">
                      <a16:colId xmlns:a16="http://schemas.microsoft.com/office/drawing/2014/main" val="20002"/>
                    </a:ext>
                  </a:extLst>
                </a:gridCol>
              </a:tblGrid>
              <a:tr h="607328">
                <a:tc>
                  <a:txBody>
                    <a:bodyPr/>
                    <a:lstStyle/>
                    <a:p>
                      <a:r>
                        <a:rPr lang="en-GB" sz="2000" dirty="0" err="1">
                          <a:solidFill>
                            <a:schemeClr val="tx1"/>
                          </a:solidFill>
                        </a:rPr>
                        <a:t>Attività</a:t>
                      </a:r>
                      <a:r>
                        <a:rPr lang="en-GB" sz="2000" dirty="0">
                          <a:solidFill>
                            <a:schemeClr val="tx1"/>
                          </a:solidFill>
                        </a:rPr>
                        <a:t> </a:t>
                      </a:r>
                      <a:r>
                        <a:rPr lang="en-GB" sz="2000" dirty="0" err="1">
                          <a:solidFill>
                            <a:schemeClr val="tx1"/>
                          </a:solidFill>
                        </a:rPr>
                        <a:t>violente</a:t>
                      </a:r>
                      <a:endParaRPr lang="en-GB" sz="2000" dirty="0">
                        <a:solidFill>
                          <a:schemeClr val="tx1"/>
                        </a:solidFill>
                      </a:endParaRPr>
                    </a:p>
                  </a:txBody>
                  <a:tcPr>
                    <a:solidFill>
                      <a:schemeClr val="tx2">
                        <a:lumMod val="60000"/>
                        <a:lumOff val="40000"/>
                      </a:schemeClr>
                    </a:solidFill>
                  </a:tcPr>
                </a:tc>
                <a:tc>
                  <a:txBody>
                    <a:bodyPr/>
                    <a:lstStyle/>
                    <a:p>
                      <a:r>
                        <a:rPr lang="en-GB" sz="2000" dirty="0" err="1">
                          <a:solidFill>
                            <a:schemeClr val="tx1"/>
                          </a:solidFill>
                        </a:rPr>
                        <a:t>Iniziatore</a:t>
                      </a:r>
                      <a:endParaRPr lang="en-GB" sz="2000" dirty="0">
                        <a:solidFill>
                          <a:schemeClr val="tx1"/>
                        </a:solidFill>
                      </a:endParaRPr>
                    </a:p>
                  </a:txBody>
                  <a:tcPr>
                    <a:solidFill>
                      <a:schemeClr val="tx2">
                        <a:lumMod val="60000"/>
                        <a:lumOff val="40000"/>
                      </a:schemeClr>
                    </a:solidFill>
                  </a:tcPr>
                </a:tc>
                <a:tc>
                  <a:txBody>
                    <a:bodyPr/>
                    <a:lstStyle/>
                    <a:p>
                      <a:r>
                        <a:rPr lang="en-GB" sz="2000" dirty="0" err="1">
                          <a:solidFill>
                            <a:schemeClr val="tx1"/>
                          </a:solidFill>
                        </a:rPr>
                        <a:t>Effetti</a:t>
                      </a:r>
                      <a:r>
                        <a:rPr lang="en-GB" sz="2000" dirty="0">
                          <a:solidFill>
                            <a:schemeClr val="tx1"/>
                          </a:solidFill>
                        </a:rPr>
                        <a:t> </a:t>
                      </a:r>
                      <a:r>
                        <a:rPr lang="en-GB" sz="2000" dirty="0" err="1">
                          <a:solidFill>
                            <a:schemeClr val="tx1"/>
                          </a:solidFill>
                        </a:rPr>
                        <a:t>sulla</a:t>
                      </a:r>
                      <a:r>
                        <a:rPr lang="en-GB" sz="2000" dirty="0">
                          <a:solidFill>
                            <a:schemeClr val="tx1"/>
                          </a:solidFill>
                        </a:rPr>
                        <a:t> </a:t>
                      </a:r>
                      <a:r>
                        <a:rPr lang="en-GB" sz="2000" dirty="0" err="1">
                          <a:solidFill>
                            <a:schemeClr val="tx1"/>
                          </a:solidFill>
                        </a:rPr>
                        <a:t>convivencia</a:t>
                      </a:r>
                      <a:endParaRPr lang="en-GB" sz="2000" dirty="0">
                        <a:solidFill>
                          <a:schemeClr val="tx1"/>
                        </a:solidFill>
                      </a:endParaRPr>
                    </a:p>
                  </a:txBody>
                  <a:tcPr>
                    <a:solidFill>
                      <a:schemeClr val="tx2">
                        <a:lumMod val="60000"/>
                        <a:lumOff val="40000"/>
                      </a:schemeClr>
                    </a:solidFill>
                  </a:tcPr>
                </a:tc>
                <a:extLst>
                  <a:ext uri="{0D108BD9-81ED-4DB2-BD59-A6C34878D82A}">
                    <a16:rowId xmlns:a16="http://schemas.microsoft.com/office/drawing/2014/main" val="10000"/>
                  </a:ext>
                </a:extLst>
              </a:tr>
              <a:tr h="523096">
                <a:tc>
                  <a:txBody>
                    <a:bodyPr/>
                    <a:lstStyle/>
                    <a:p>
                      <a:endParaRPr lang="en-GB" sz="2000" dirty="0">
                        <a:solidFill>
                          <a:schemeClr val="tx1"/>
                        </a:solidFill>
                      </a:endParaRPr>
                    </a:p>
                  </a:txBody>
                  <a:tcPr>
                    <a:solidFill>
                      <a:schemeClr val="tx2">
                        <a:lumMod val="60000"/>
                        <a:lumOff val="40000"/>
                      </a:schemeClr>
                    </a:solidFill>
                  </a:tcPr>
                </a:tc>
                <a:tc>
                  <a:txBody>
                    <a:bodyPr/>
                    <a:lstStyle/>
                    <a:p>
                      <a:endParaRPr lang="en-GB" sz="2000" dirty="0">
                        <a:solidFill>
                          <a:schemeClr val="tx1"/>
                        </a:solidFill>
                      </a:endParaRPr>
                    </a:p>
                  </a:txBody>
                  <a:tcPr>
                    <a:solidFill>
                      <a:schemeClr val="tx2">
                        <a:lumMod val="60000"/>
                        <a:lumOff val="40000"/>
                      </a:schemeClr>
                    </a:solidFill>
                  </a:tcPr>
                </a:tc>
                <a:tc>
                  <a:txBody>
                    <a:bodyPr/>
                    <a:lstStyle/>
                    <a:p>
                      <a:endParaRPr lang="en-GB" sz="2000" dirty="0">
                        <a:solidFill>
                          <a:schemeClr val="tx1"/>
                        </a:solidFill>
                      </a:endParaRPr>
                    </a:p>
                  </a:txBody>
                  <a:tcPr>
                    <a:solidFill>
                      <a:schemeClr val="tx2">
                        <a:lumMod val="60000"/>
                        <a:lumOff val="40000"/>
                      </a:schemeClr>
                    </a:solidFill>
                  </a:tcPr>
                </a:tc>
                <a:extLst>
                  <a:ext uri="{0D108BD9-81ED-4DB2-BD59-A6C34878D82A}">
                    <a16:rowId xmlns:a16="http://schemas.microsoft.com/office/drawing/2014/main" val="10001"/>
                  </a:ext>
                </a:extLst>
              </a:tr>
            </a:tbl>
          </a:graphicData>
        </a:graphic>
      </p:graphicFrame>
      <p:sp>
        <p:nvSpPr>
          <p:cNvPr id="7" name="CuadroTexto 6">
            <a:extLst>
              <a:ext uri="{FF2B5EF4-FFF2-40B4-BE49-F238E27FC236}">
                <a16:creationId xmlns:a16="http://schemas.microsoft.com/office/drawing/2014/main" id="{86A97660-1755-4FC8-B9F2-066659F8E72F}"/>
              </a:ext>
            </a:extLst>
          </p:cNvPr>
          <p:cNvSpPr txBox="1"/>
          <p:nvPr/>
        </p:nvSpPr>
        <p:spPr>
          <a:xfrm>
            <a:off x="611560" y="260648"/>
            <a:ext cx="5616624" cy="523220"/>
          </a:xfrm>
          <a:prstGeom prst="rect">
            <a:avLst/>
          </a:prstGeom>
          <a:noFill/>
        </p:spPr>
        <p:txBody>
          <a:bodyPr wrap="square" rtlCol="0">
            <a:spAutoFit/>
          </a:bodyPr>
          <a:lstStyle/>
          <a:p>
            <a:r>
              <a:rPr lang="es-ES" sz="2800" b="1" dirty="0">
                <a:solidFill>
                  <a:schemeClr val="accent2"/>
                </a:solidFill>
              </a:rPr>
              <a:t>ATTIVITÁ DI GRUPPO      15 min</a:t>
            </a:r>
          </a:p>
        </p:txBody>
      </p:sp>
    </p:spTree>
    <p:extLst>
      <p:ext uri="{BB962C8B-B14F-4D97-AF65-F5344CB8AC3E}">
        <p14:creationId xmlns:p14="http://schemas.microsoft.com/office/powerpoint/2010/main" val="1449368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78252B-5C36-4244-90E1-436212B74BD8}"/>
              </a:ext>
            </a:extLst>
          </p:cNvPr>
          <p:cNvSpPr>
            <a:spLocks noGrp="1"/>
          </p:cNvSpPr>
          <p:nvPr>
            <p:ph type="title"/>
          </p:nvPr>
        </p:nvSpPr>
        <p:spPr>
          <a:xfrm>
            <a:off x="251520" y="457827"/>
            <a:ext cx="8229600" cy="1143000"/>
          </a:xfrm>
        </p:spPr>
        <p:txBody>
          <a:bodyPr/>
          <a:lstStyle/>
          <a:p>
            <a:r>
              <a:rPr lang="en-US" sz="2800" b="1" dirty="0" err="1">
                <a:solidFill>
                  <a:srgbClr val="FF0000"/>
                </a:solidFill>
              </a:rPr>
              <a:t>Affinchè</a:t>
            </a:r>
            <a:r>
              <a:rPr lang="en-US" sz="2800" b="1" dirty="0">
                <a:solidFill>
                  <a:srgbClr val="FF0000"/>
                </a:solidFill>
              </a:rPr>
              <a:t> un </a:t>
            </a:r>
            <a:r>
              <a:rPr lang="en-US" sz="2800" b="1" dirty="0" err="1">
                <a:solidFill>
                  <a:srgbClr val="FF0000"/>
                </a:solidFill>
              </a:rPr>
              <a:t>programma</a:t>
            </a:r>
            <a:r>
              <a:rPr lang="en-US" sz="2800" b="1" dirty="0">
                <a:solidFill>
                  <a:srgbClr val="FF0000"/>
                </a:solidFill>
              </a:rPr>
              <a:t> anti-</a:t>
            </a:r>
            <a:r>
              <a:rPr lang="en-US" sz="2800" b="1" dirty="0" err="1">
                <a:solidFill>
                  <a:srgbClr val="FF0000"/>
                </a:solidFill>
              </a:rPr>
              <a:t>bullismo</a:t>
            </a:r>
            <a:r>
              <a:rPr lang="en-US" sz="2800" b="1" dirty="0">
                <a:solidFill>
                  <a:srgbClr val="FF0000"/>
                </a:solidFill>
              </a:rPr>
              <a:t> </a:t>
            </a:r>
            <a:r>
              <a:rPr lang="en-US" sz="2800" b="1" dirty="0" err="1">
                <a:solidFill>
                  <a:srgbClr val="FF0000"/>
                </a:solidFill>
              </a:rPr>
              <a:t>abbia</a:t>
            </a:r>
            <a:r>
              <a:rPr lang="en-US" sz="2800" b="1" dirty="0">
                <a:solidFill>
                  <a:srgbClr val="FF0000"/>
                </a:solidFill>
              </a:rPr>
              <a:t> </a:t>
            </a:r>
            <a:r>
              <a:rPr lang="en-US" sz="2800" b="1" dirty="0" err="1">
                <a:solidFill>
                  <a:srgbClr val="FF0000"/>
                </a:solidFill>
              </a:rPr>
              <a:t>successo</a:t>
            </a:r>
            <a:r>
              <a:rPr lang="en-US" sz="2800" b="1" dirty="0">
                <a:solidFill>
                  <a:srgbClr val="FF0000"/>
                </a:solidFill>
              </a:rPr>
              <a:t>,</a:t>
            </a:r>
            <a:endParaRPr lang="es-ES" sz="2800" b="1" dirty="0">
              <a:solidFill>
                <a:srgbClr val="FF0000"/>
              </a:solidFill>
            </a:endParaRPr>
          </a:p>
        </p:txBody>
      </p:sp>
      <p:sp>
        <p:nvSpPr>
          <p:cNvPr id="3" name="Marcador de contenido 2">
            <a:extLst>
              <a:ext uri="{FF2B5EF4-FFF2-40B4-BE49-F238E27FC236}">
                <a16:creationId xmlns:a16="http://schemas.microsoft.com/office/drawing/2014/main" id="{1CFD91F1-1698-44FE-891E-5F597D1A6206}"/>
              </a:ext>
            </a:extLst>
          </p:cNvPr>
          <p:cNvSpPr>
            <a:spLocks noGrp="1"/>
          </p:cNvSpPr>
          <p:nvPr>
            <p:ph idx="1"/>
          </p:nvPr>
        </p:nvSpPr>
        <p:spPr/>
        <p:txBody>
          <a:bodyPr/>
          <a:lstStyle/>
          <a:p>
            <a:pPr marL="0" indent="0" algn="just">
              <a:buNone/>
            </a:pPr>
            <a:r>
              <a:rPr lang="it-IT" sz="2400" dirty="0"/>
              <a:t>deve coinvolgere tutta la scuola. È quindi essenziale che il preside della scuola sia pienamente impegnato in esso e, prima di decidere di attuarlo, comprenda:</a:t>
            </a:r>
          </a:p>
          <a:p>
            <a:pPr marL="0" indent="0" algn="just">
              <a:buNone/>
            </a:pPr>
            <a:endParaRPr lang="it-IT" sz="2400" dirty="0"/>
          </a:p>
          <a:p>
            <a:pPr algn="just"/>
            <a:r>
              <a:rPr lang="it-IT" sz="2400" dirty="0"/>
              <a:t>la natura e l'importanza della riduzione della violenza</a:t>
            </a:r>
          </a:p>
          <a:p>
            <a:pPr algn="just"/>
            <a:r>
              <a:rPr lang="it-IT" sz="2400" dirty="0"/>
              <a:t>i benefici che il programma porterà agli studenti, agli insegnanti, alla scuola e alla comunità in generale</a:t>
            </a:r>
          </a:p>
          <a:p>
            <a:pPr algn="just"/>
            <a:r>
              <a:rPr lang="it-IT" sz="2400" dirty="0"/>
              <a:t>quali infrastrutture, tempo e risorse saranno necessari per implementarlo nella scuola.</a:t>
            </a:r>
            <a:endParaRPr lang="es-ES" sz="2400" dirty="0"/>
          </a:p>
        </p:txBody>
      </p:sp>
    </p:spTree>
    <p:extLst>
      <p:ext uri="{BB962C8B-B14F-4D97-AF65-F5344CB8AC3E}">
        <p14:creationId xmlns:p14="http://schemas.microsoft.com/office/powerpoint/2010/main" val="2413903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2DD4D1-94CD-40A7-B531-2213F7E819B1}"/>
              </a:ext>
            </a:extLst>
          </p:cNvPr>
          <p:cNvSpPr>
            <a:spLocks noGrp="1"/>
          </p:cNvSpPr>
          <p:nvPr>
            <p:ph type="ctrTitle"/>
          </p:nvPr>
        </p:nvSpPr>
        <p:spPr/>
        <p:txBody>
          <a:bodyPr/>
          <a:lstStyle/>
          <a:p>
            <a:r>
              <a:rPr lang="en-US" dirty="0">
                <a:solidFill>
                  <a:srgbClr val="FF0000"/>
                </a:solidFill>
              </a:rPr>
              <a:t>FACILITARE L’AUTO-VALUTAZIONE</a:t>
            </a:r>
          </a:p>
        </p:txBody>
      </p:sp>
      <p:sp>
        <p:nvSpPr>
          <p:cNvPr id="3" name="Ondertitel 2">
            <a:extLst>
              <a:ext uri="{FF2B5EF4-FFF2-40B4-BE49-F238E27FC236}">
                <a16:creationId xmlns:a16="http://schemas.microsoft.com/office/drawing/2014/main" id="{5B63EB90-4625-4485-B59D-1F87E542242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11210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Text Box 4"/>
          <p:cNvSpPr txBox="1">
            <a:spLocks noGrp="1" noChangeArrowheads="1"/>
          </p:cNvSpPr>
          <p:nvPr>
            <p:ph idx="1"/>
          </p:nvPr>
        </p:nvSpPr>
        <p:spPr>
          <a:xfrm>
            <a:off x="513556" y="1340768"/>
            <a:ext cx="8229600" cy="4536504"/>
          </a:xfrm>
          <a:ln w="0"/>
        </p:spPr>
        <p:txBody>
          <a:bodyPr>
            <a:normAutofit fontScale="70000" lnSpcReduction="20000"/>
          </a:bodyPr>
          <a:lstStyle/>
          <a:p>
            <a:pPr marL="0" indent="0" eaLnBrk="1" hangingPunct="1">
              <a:lnSpc>
                <a:spcPct val="90000"/>
              </a:lnSpc>
              <a:buFontTx/>
              <a:buNone/>
              <a:defRPr/>
            </a:pPr>
            <a:endParaRPr lang="en-GB" sz="2200" dirty="0"/>
          </a:p>
          <a:p>
            <a:pPr marL="0" indent="0" eaLnBrk="1" hangingPunct="1">
              <a:lnSpc>
                <a:spcPct val="90000"/>
              </a:lnSpc>
              <a:buFontTx/>
              <a:buNone/>
              <a:defRPr/>
            </a:pPr>
            <a:r>
              <a:rPr lang="en-GB" sz="3000" dirty="0"/>
              <a:t>In </a:t>
            </a:r>
            <a:r>
              <a:rPr lang="en-GB" sz="3000" dirty="0" err="1"/>
              <a:t>gruppo</a:t>
            </a:r>
            <a:r>
              <a:rPr lang="en-GB" sz="3000" dirty="0"/>
              <a:t> </a:t>
            </a:r>
            <a:r>
              <a:rPr lang="en-GB" sz="3000" dirty="0" err="1"/>
              <a:t>discutete</a:t>
            </a:r>
            <a:r>
              <a:rPr lang="en-GB" sz="3000" dirty="0"/>
              <a:t> </a:t>
            </a:r>
            <a:r>
              <a:rPr lang="en-GB" sz="3000" dirty="0" err="1"/>
              <a:t>sulle</a:t>
            </a:r>
            <a:r>
              <a:rPr lang="en-GB" sz="3000" dirty="0"/>
              <a:t> </a:t>
            </a:r>
            <a:r>
              <a:rPr lang="en-GB" sz="3000" dirty="0" err="1"/>
              <a:t>seguenti</a:t>
            </a:r>
            <a:r>
              <a:rPr lang="en-GB" sz="3000" dirty="0"/>
              <a:t> </a:t>
            </a:r>
            <a:r>
              <a:rPr lang="en-GB" sz="3000" dirty="0" err="1"/>
              <a:t>domande</a:t>
            </a:r>
            <a:r>
              <a:rPr lang="en-GB" sz="3000" dirty="0"/>
              <a:t>:</a:t>
            </a:r>
          </a:p>
          <a:p>
            <a:pPr marL="0" indent="0" eaLnBrk="1" hangingPunct="1">
              <a:lnSpc>
                <a:spcPct val="90000"/>
              </a:lnSpc>
              <a:buFontTx/>
              <a:buNone/>
              <a:defRPr/>
            </a:pPr>
            <a:endParaRPr lang="en-GB" sz="3000" dirty="0"/>
          </a:p>
          <a:p>
            <a:pPr marL="514350" indent="-514350" eaLnBrk="1" hangingPunct="1">
              <a:lnSpc>
                <a:spcPct val="120000"/>
              </a:lnSpc>
              <a:buFontTx/>
              <a:buAutoNum type="arabicPeriod"/>
              <a:defRPr/>
            </a:pPr>
            <a:r>
              <a:rPr lang="it-IT" sz="2800" dirty="0"/>
              <a:t>Per ottenere il massimo beneficio dalla procedura di autovalutazione, cosa dovrebbe fare l’organizzazione scolastica per preparare gli studenti, il personale, il gruppo dirigente scolastico, i genitori / tutori e i membri della comunità locale prima di iniziare ad attuare un cambiamento?</a:t>
            </a:r>
          </a:p>
          <a:p>
            <a:pPr marL="514350" indent="-514350" eaLnBrk="1" hangingPunct="1">
              <a:lnSpc>
                <a:spcPct val="120000"/>
              </a:lnSpc>
              <a:buFontTx/>
              <a:buAutoNum type="arabicPeriod"/>
              <a:defRPr/>
            </a:pPr>
            <a:r>
              <a:rPr lang="it-IT" sz="2800" dirty="0"/>
              <a:t>Quali preoccupazioni potrebbero avere ciascun gruppo di stakeholder?</a:t>
            </a:r>
          </a:p>
          <a:p>
            <a:pPr marL="514350" indent="-514350" eaLnBrk="1" hangingPunct="1">
              <a:lnSpc>
                <a:spcPct val="120000"/>
              </a:lnSpc>
              <a:buFontTx/>
              <a:buAutoNum type="arabicPeriod"/>
              <a:defRPr/>
            </a:pPr>
            <a:r>
              <a:rPr lang="it-IT" sz="2800" dirty="0"/>
              <a:t>In che modo è possibile ridurre queste preoccupazioni?</a:t>
            </a:r>
          </a:p>
          <a:p>
            <a:pPr marL="0" indent="0" eaLnBrk="1" hangingPunct="1">
              <a:lnSpc>
                <a:spcPct val="90000"/>
              </a:lnSpc>
              <a:buFontTx/>
              <a:buNone/>
              <a:defRPr/>
            </a:pPr>
            <a:endParaRPr lang="it-IT" sz="2800" dirty="0"/>
          </a:p>
          <a:p>
            <a:pPr marL="0" indent="0" eaLnBrk="1" hangingPunct="1">
              <a:lnSpc>
                <a:spcPct val="90000"/>
              </a:lnSpc>
              <a:buFontTx/>
              <a:buNone/>
              <a:defRPr/>
            </a:pPr>
            <a:r>
              <a:rPr lang="it-IT" sz="2800" dirty="0"/>
              <a:t>Pensa a quante più idee puoi: stiamo cercando il gruppo con le idee migliori.</a:t>
            </a:r>
            <a:endParaRPr lang="en-GB" sz="2800" dirty="0"/>
          </a:p>
          <a:p>
            <a:pPr eaLnBrk="1" hangingPunct="1">
              <a:lnSpc>
                <a:spcPct val="110000"/>
              </a:lnSpc>
              <a:spcBef>
                <a:spcPts val="600"/>
              </a:spcBef>
              <a:buFontTx/>
              <a:buNone/>
              <a:defRPr/>
            </a:pPr>
            <a:endParaRPr lang="en-GB" sz="2800" dirty="0"/>
          </a:p>
          <a:p>
            <a:pPr eaLnBrk="1" hangingPunct="1">
              <a:lnSpc>
                <a:spcPct val="90000"/>
              </a:lnSpc>
              <a:buFontTx/>
              <a:buNone/>
              <a:defRPr/>
            </a:pPr>
            <a:endParaRPr lang="en-GB" dirty="0"/>
          </a:p>
        </p:txBody>
      </p:sp>
      <p:sp>
        <p:nvSpPr>
          <p:cNvPr id="23555" name="Slide Number Placeholder 5"/>
          <p:cNvSpPr>
            <a:spLocks noGrp="1"/>
          </p:cNvSpPr>
          <p:nvPr>
            <p:ph type="sldNum" sz="quarter" idx="12"/>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altLang="en-US" dirty="0">
                <a:solidFill>
                  <a:prstClr val="black"/>
                </a:solidFill>
                <a:latin typeface="Arial" panose="020B0604020202020204" pitchFamily="34" charset="0"/>
                <a:cs typeface="Arial" panose="020B0604020202020204" pitchFamily="34" charset="0"/>
              </a:rPr>
              <a:t>1.24</a:t>
            </a:r>
            <a:endParaRPr lang="en-US" altLang="en-US" sz="1600" dirty="0">
              <a:solidFill>
                <a:prstClr val="black"/>
              </a:solidFill>
              <a:latin typeface="Arial" panose="020B0604020202020204" pitchFamily="34" charset="0"/>
              <a:cs typeface="Arial" panose="020B0604020202020204" pitchFamily="34" charset="0"/>
            </a:endParaRPr>
          </a:p>
        </p:txBody>
      </p:sp>
      <p:sp>
        <p:nvSpPr>
          <p:cNvPr id="23556" name="Rectangle 5"/>
          <p:cNvSpPr>
            <a:spLocks noGrp="1" noChangeArrowheads="1"/>
          </p:cNvSpPr>
          <p:nvPr/>
        </p:nvSpPr>
        <p:spPr bwMode="auto">
          <a:xfrm>
            <a:off x="30506" y="981993"/>
            <a:ext cx="9256713"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3600" dirty="0">
                <a:solidFill>
                  <a:srgbClr val="FF0000"/>
                </a:solidFill>
              </a:rPr>
              <a:t>Come </a:t>
            </a:r>
            <a:r>
              <a:rPr lang="en-GB" altLang="en-US" sz="3600" dirty="0" err="1">
                <a:solidFill>
                  <a:srgbClr val="FF0000"/>
                </a:solidFill>
              </a:rPr>
              <a:t>facilitare</a:t>
            </a:r>
            <a:r>
              <a:rPr lang="en-GB" altLang="en-US" sz="3600" dirty="0">
                <a:solidFill>
                  <a:srgbClr val="FF0000"/>
                </a:solidFill>
              </a:rPr>
              <a:t> </a:t>
            </a:r>
            <a:r>
              <a:rPr lang="en-GB" altLang="en-US" sz="3600" dirty="0" err="1">
                <a:solidFill>
                  <a:srgbClr val="FF0000"/>
                </a:solidFill>
              </a:rPr>
              <a:t>l’auto-vautazione</a:t>
            </a:r>
            <a:r>
              <a:rPr lang="en-GB" altLang="en-US" sz="3600" dirty="0">
                <a:solidFill>
                  <a:srgbClr val="FF0000"/>
                </a:solidFill>
              </a:rPr>
              <a:t>?</a:t>
            </a:r>
          </a:p>
        </p:txBody>
      </p:sp>
      <p:sp>
        <p:nvSpPr>
          <p:cNvPr id="5" name="CuadroTexto 4">
            <a:extLst>
              <a:ext uri="{FF2B5EF4-FFF2-40B4-BE49-F238E27FC236}">
                <a16:creationId xmlns:a16="http://schemas.microsoft.com/office/drawing/2014/main" id="{8CC998DE-604C-4175-B583-3B0914701878}"/>
              </a:ext>
            </a:extLst>
          </p:cNvPr>
          <p:cNvSpPr txBox="1"/>
          <p:nvPr/>
        </p:nvSpPr>
        <p:spPr>
          <a:xfrm>
            <a:off x="611560" y="260648"/>
            <a:ext cx="5616624" cy="523220"/>
          </a:xfrm>
          <a:prstGeom prst="rect">
            <a:avLst/>
          </a:prstGeom>
          <a:noFill/>
        </p:spPr>
        <p:txBody>
          <a:bodyPr wrap="square" rtlCol="0">
            <a:spAutoFit/>
          </a:bodyPr>
          <a:lstStyle/>
          <a:p>
            <a:r>
              <a:rPr lang="es-ES" sz="2800" b="1" dirty="0">
                <a:solidFill>
                  <a:schemeClr val="accent2"/>
                </a:solidFill>
              </a:rPr>
              <a:t>ATTIVITÁ DI GRUPPO    15 min</a:t>
            </a:r>
          </a:p>
        </p:txBody>
      </p:sp>
    </p:spTree>
    <p:extLst>
      <p:ext uri="{BB962C8B-B14F-4D97-AF65-F5344CB8AC3E}">
        <p14:creationId xmlns:p14="http://schemas.microsoft.com/office/powerpoint/2010/main" val="3819099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39552" y="908720"/>
            <a:ext cx="8229600" cy="663352"/>
          </a:xfrm>
        </p:spPr>
        <p:txBody>
          <a:bodyPr>
            <a:normAutofit fontScale="90000"/>
          </a:bodyPr>
          <a:lstStyle/>
          <a:p>
            <a:r>
              <a:rPr lang="en-GB" altLang="en-US" dirty="0" err="1">
                <a:solidFill>
                  <a:srgbClr val="FF0000"/>
                </a:solidFill>
              </a:rPr>
              <a:t>Comunicazione</a:t>
            </a:r>
            <a:r>
              <a:rPr lang="en-GB" altLang="en-US" dirty="0">
                <a:solidFill>
                  <a:srgbClr val="FF0000"/>
                </a:solidFill>
              </a:rPr>
              <a:t> e </a:t>
            </a:r>
            <a:r>
              <a:rPr lang="en-GB" altLang="en-US" dirty="0" err="1">
                <a:solidFill>
                  <a:srgbClr val="FF0000"/>
                </a:solidFill>
              </a:rPr>
              <a:t>coinvolgimento</a:t>
            </a:r>
            <a:endParaRPr lang="en-GB" altLang="en-US" dirty="0">
              <a:solidFill>
                <a:srgbClr val="FF0000"/>
              </a:solidFill>
            </a:endParaRPr>
          </a:p>
        </p:txBody>
      </p:sp>
      <p:sp>
        <p:nvSpPr>
          <p:cNvPr id="12291" name="Content Placeholder 2"/>
          <p:cNvSpPr>
            <a:spLocks noGrp="1"/>
          </p:cNvSpPr>
          <p:nvPr>
            <p:ph idx="1"/>
          </p:nvPr>
        </p:nvSpPr>
        <p:spPr>
          <a:xfrm>
            <a:off x="683568" y="1628800"/>
            <a:ext cx="8229600" cy="4695800"/>
          </a:xfrm>
        </p:spPr>
        <p:txBody>
          <a:bodyPr>
            <a:normAutofit fontScale="85000" lnSpcReduction="20000"/>
          </a:bodyPr>
          <a:lstStyle/>
          <a:p>
            <a:pPr marL="514350" indent="-514350">
              <a:buFont typeface="Calibri" pitchFamily="34" charset="0"/>
              <a:buAutoNum type="arabicPeriod"/>
            </a:pPr>
            <a:r>
              <a:rPr lang="it-IT" altLang="en-US" dirty="0"/>
              <a:t>In che modo i risultati dell'autovalutazione saranno condivisi con tutte le parti interessate?</a:t>
            </a:r>
          </a:p>
          <a:p>
            <a:pPr marL="514350" indent="-514350">
              <a:buFont typeface="Calibri" pitchFamily="34" charset="0"/>
              <a:buAutoNum type="arabicPeriod"/>
            </a:pPr>
            <a:r>
              <a:rPr lang="it-IT" altLang="en-US" dirty="0"/>
              <a:t>Come possono tutte le parti interessate contribuire al piano d'azione?</a:t>
            </a:r>
          </a:p>
          <a:p>
            <a:pPr marL="514350" indent="-514350">
              <a:buFont typeface="Calibri" pitchFamily="34" charset="0"/>
              <a:buAutoNum type="arabicPeriod"/>
            </a:pPr>
            <a:r>
              <a:rPr lang="it-IT" altLang="en-US" dirty="0"/>
              <a:t>Come verranno informati tutti sulle priorità del piano?</a:t>
            </a:r>
          </a:p>
          <a:p>
            <a:pPr marL="514350" indent="-514350">
              <a:buFont typeface="Calibri" pitchFamily="34" charset="0"/>
              <a:buAutoNum type="arabicPeriod"/>
            </a:pPr>
            <a:r>
              <a:rPr lang="it-IT" altLang="en-US" dirty="0"/>
              <a:t>In che modo tutti saranno tenuti al corrente dei progressi e incoraggiati a sostenere il piano d'azione?</a:t>
            </a:r>
          </a:p>
          <a:p>
            <a:pPr marL="514350" indent="-514350">
              <a:buFont typeface="Calibri" pitchFamily="34" charset="0"/>
              <a:buAutoNum type="arabicPeriod"/>
            </a:pPr>
            <a:r>
              <a:rPr lang="it-IT" altLang="en-US" dirty="0"/>
              <a:t>Chi guiderà l'attuazione del piano?</a:t>
            </a:r>
          </a:p>
          <a:p>
            <a:pPr marL="514350" indent="-514350">
              <a:buFont typeface="Calibri" pitchFamily="34" charset="0"/>
              <a:buAutoNum type="arabicPeriod"/>
            </a:pPr>
            <a:r>
              <a:rPr lang="it-IT" altLang="en-US" dirty="0"/>
              <a:t>Chi si assumerà la responsabilità di raggiungere ciascuno degli obiettivi?</a:t>
            </a:r>
            <a:endParaRPr lang="en-GB" altLang="en-US" dirty="0"/>
          </a:p>
        </p:txBody>
      </p:sp>
    </p:spTree>
    <p:extLst>
      <p:ext uri="{BB962C8B-B14F-4D97-AF65-F5344CB8AC3E}">
        <p14:creationId xmlns:p14="http://schemas.microsoft.com/office/powerpoint/2010/main" val="4107527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D5DB4E-6ED8-40B6-B07E-FD8BA300F79D}"/>
              </a:ext>
            </a:extLst>
          </p:cNvPr>
          <p:cNvSpPr>
            <a:spLocks noGrp="1"/>
          </p:cNvSpPr>
          <p:nvPr>
            <p:ph type="ctrTitle"/>
          </p:nvPr>
        </p:nvSpPr>
        <p:spPr/>
        <p:txBody>
          <a:bodyPr/>
          <a:lstStyle/>
          <a:p>
            <a:r>
              <a:rPr lang="en-US" dirty="0" err="1">
                <a:solidFill>
                  <a:srgbClr val="FF0000"/>
                </a:solidFill>
              </a:rPr>
              <a:t>Preparazione</a:t>
            </a:r>
            <a:r>
              <a:rPr lang="en-US" dirty="0">
                <a:solidFill>
                  <a:srgbClr val="FF0000"/>
                </a:solidFill>
              </a:rPr>
              <a:t> </a:t>
            </a:r>
            <a:r>
              <a:rPr lang="en-US" dirty="0" err="1">
                <a:solidFill>
                  <a:srgbClr val="FF0000"/>
                </a:solidFill>
              </a:rPr>
              <a:t>della</a:t>
            </a:r>
            <a:r>
              <a:rPr lang="en-US" dirty="0">
                <a:solidFill>
                  <a:srgbClr val="FF0000"/>
                </a:solidFill>
              </a:rPr>
              <a:t> </a:t>
            </a:r>
            <a:r>
              <a:rPr lang="en-US" dirty="0" err="1">
                <a:solidFill>
                  <a:srgbClr val="FF0000"/>
                </a:solidFill>
              </a:rPr>
              <a:t>revisione</a:t>
            </a:r>
            <a:r>
              <a:rPr lang="en-US" dirty="0">
                <a:solidFill>
                  <a:srgbClr val="FF0000"/>
                </a:solidFill>
              </a:rPr>
              <a:t> </a:t>
            </a:r>
            <a:r>
              <a:rPr lang="en-US" dirty="0" err="1">
                <a:solidFill>
                  <a:srgbClr val="FF0000"/>
                </a:solidFill>
              </a:rPr>
              <a:t>degli</a:t>
            </a:r>
            <a:r>
              <a:rPr lang="en-US" dirty="0">
                <a:solidFill>
                  <a:srgbClr val="FF0000"/>
                </a:solidFill>
              </a:rPr>
              <a:t> </a:t>
            </a:r>
            <a:r>
              <a:rPr lang="en-US" dirty="0" err="1">
                <a:solidFill>
                  <a:srgbClr val="FF0000"/>
                </a:solidFill>
              </a:rPr>
              <a:t>studenti</a:t>
            </a:r>
            <a:endParaRPr lang="en-US" dirty="0">
              <a:solidFill>
                <a:srgbClr val="FF0000"/>
              </a:solidFill>
            </a:endParaRPr>
          </a:p>
        </p:txBody>
      </p:sp>
      <p:sp>
        <p:nvSpPr>
          <p:cNvPr id="3" name="Ondertitel 2">
            <a:extLst>
              <a:ext uri="{FF2B5EF4-FFF2-40B4-BE49-F238E27FC236}">
                <a16:creationId xmlns:a16="http://schemas.microsoft.com/office/drawing/2014/main" id="{86600F6E-383F-455F-851B-DC3897056FB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67227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07364E5-6D16-4DAC-9B3F-44A66D3AD77E}"/>
              </a:ext>
            </a:extLst>
          </p:cNvPr>
          <p:cNvSpPr>
            <a:spLocks noGrp="1"/>
          </p:cNvSpPr>
          <p:nvPr>
            <p:ph type="subTitle" idx="1"/>
          </p:nvPr>
        </p:nvSpPr>
        <p:spPr>
          <a:xfrm>
            <a:off x="1547664" y="3518521"/>
            <a:ext cx="6400800" cy="1651992"/>
          </a:xfrm>
        </p:spPr>
        <p:txBody>
          <a:bodyPr/>
          <a:lstStyle/>
          <a:p>
            <a:r>
              <a:rPr lang="es-ES" dirty="0">
                <a:solidFill>
                  <a:srgbClr val="FF0000"/>
                </a:solidFill>
              </a:rPr>
              <a:t>DATA DEL WORKSHOP</a:t>
            </a:r>
          </a:p>
        </p:txBody>
      </p:sp>
      <p:sp>
        <p:nvSpPr>
          <p:cNvPr id="3" name="Título 2">
            <a:extLst>
              <a:ext uri="{FF2B5EF4-FFF2-40B4-BE49-F238E27FC236}">
                <a16:creationId xmlns:a16="http://schemas.microsoft.com/office/drawing/2014/main" id="{F7265E48-981F-417F-9D21-8558BEADC860}"/>
              </a:ext>
            </a:extLst>
          </p:cNvPr>
          <p:cNvSpPr>
            <a:spLocks noGrp="1"/>
          </p:cNvSpPr>
          <p:nvPr>
            <p:ph type="title"/>
          </p:nvPr>
        </p:nvSpPr>
        <p:spPr/>
        <p:txBody>
          <a:bodyPr>
            <a:normAutofit fontScale="90000"/>
          </a:bodyPr>
          <a:lstStyle/>
          <a:p>
            <a:r>
              <a:rPr lang="es-ES" b="1" dirty="0">
                <a:solidFill>
                  <a:srgbClr val="FF0000"/>
                </a:solidFill>
                <a:effectLst/>
              </a:rPr>
              <a:t>INSERIRE QUI IL NOME DELLA SCUOLA</a:t>
            </a:r>
          </a:p>
        </p:txBody>
      </p:sp>
    </p:spTree>
    <p:extLst>
      <p:ext uri="{BB962C8B-B14F-4D97-AF65-F5344CB8AC3E}">
        <p14:creationId xmlns:p14="http://schemas.microsoft.com/office/powerpoint/2010/main" val="3247502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idx="1"/>
          </p:nvPr>
        </p:nvSpPr>
        <p:spPr>
          <a:xfrm>
            <a:off x="756625" y="1716666"/>
            <a:ext cx="7930175" cy="3712700"/>
          </a:xfrm>
        </p:spPr>
        <p:txBody>
          <a:bodyPr/>
          <a:lstStyle/>
          <a:p>
            <a:pPr eaLnBrk="1" hangingPunct="1">
              <a:lnSpc>
                <a:spcPct val="80000"/>
              </a:lnSpc>
              <a:buFontTx/>
              <a:buNone/>
              <a:defRPr/>
            </a:pPr>
            <a:r>
              <a:rPr lang="en-GB" sz="2200" dirty="0" err="1"/>
              <a:t>Considerare</a:t>
            </a:r>
            <a:r>
              <a:rPr lang="en-GB" sz="2200" dirty="0"/>
              <a:t> le </a:t>
            </a:r>
            <a:r>
              <a:rPr lang="en-GB" sz="2200" dirty="0" err="1"/>
              <a:t>esigenze</a:t>
            </a:r>
            <a:r>
              <a:rPr lang="en-GB" sz="2200" dirty="0"/>
              <a:t> </a:t>
            </a:r>
            <a:r>
              <a:rPr lang="en-GB" sz="2200" dirty="0" err="1"/>
              <a:t>individuali</a:t>
            </a:r>
            <a:r>
              <a:rPr lang="en-GB" sz="2200" dirty="0"/>
              <a:t> </a:t>
            </a:r>
          </a:p>
          <a:p>
            <a:pPr eaLnBrk="1" hangingPunct="1">
              <a:lnSpc>
                <a:spcPct val="80000"/>
              </a:lnSpc>
              <a:buFontTx/>
              <a:buNone/>
              <a:defRPr/>
            </a:pPr>
            <a:endParaRPr lang="en-GB" sz="2200" dirty="0"/>
          </a:p>
          <a:p>
            <a:pPr marL="720000" indent="-357188" eaLnBrk="1" hangingPunct="1">
              <a:spcBef>
                <a:spcPts val="600"/>
              </a:spcBef>
              <a:defRPr/>
            </a:pPr>
            <a:r>
              <a:rPr lang="en-GB" sz="2000" dirty="0" err="1">
                <a:solidFill>
                  <a:schemeClr val="tx2"/>
                </a:solidFill>
              </a:rPr>
              <a:t>Supportare</a:t>
            </a:r>
            <a:r>
              <a:rPr lang="en-GB" sz="2000" dirty="0">
                <a:solidFill>
                  <a:schemeClr val="tx2"/>
                </a:solidFill>
              </a:rPr>
              <a:t> </a:t>
            </a:r>
            <a:r>
              <a:rPr lang="en-GB" sz="2000" dirty="0" err="1">
                <a:solidFill>
                  <a:schemeClr val="tx2"/>
                </a:solidFill>
              </a:rPr>
              <a:t>gli</a:t>
            </a:r>
            <a:r>
              <a:rPr lang="en-GB" sz="2000" dirty="0">
                <a:solidFill>
                  <a:schemeClr val="tx2"/>
                </a:solidFill>
              </a:rPr>
              <a:t> </a:t>
            </a:r>
            <a:r>
              <a:rPr lang="it-IT" sz="2000" dirty="0">
                <a:solidFill>
                  <a:schemeClr val="tx2"/>
                </a:solidFill>
              </a:rPr>
              <a:t>studenti</a:t>
            </a:r>
            <a:r>
              <a:rPr lang="en-GB" sz="2000" dirty="0">
                <a:solidFill>
                  <a:schemeClr val="tx2"/>
                </a:solidFill>
              </a:rPr>
              <a:t> </a:t>
            </a:r>
            <a:r>
              <a:rPr lang="en-GB" sz="2000" dirty="0" err="1">
                <a:solidFill>
                  <a:schemeClr val="tx2"/>
                </a:solidFill>
              </a:rPr>
              <a:t>attraverso</a:t>
            </a:r>
            <a:r>
              <a:rPr lang="en-GB" sz="2000" dirty="0">
                <a:solidFill>
                  <a:schemeClr val="tx2"/>
                </a:solidFill>
              </a:rPr>
              <a:t> la </a:t>
            </a:r>
            <a:r>
              <a:rPr lang="en-GB" sz="2000" dirty="0" err="1">
                <a:solidFill>
                  <a:schemeClr val="tx2"/>
                </a:solidFill>
              </a:rPr>
              <a:t>traduzione</a:t>
            </a:r>
            <a:r>
              <a:rPr lang="en-GB" sz="2000" dirty="0">
                <a:solidFill>
                  <a:schemeClr val="tx2"/>
                </a:solidFill>
              </a:rPr>
              <a:t> e la </a:t>
            </a:r>
            <a:r>
              <a:rPr lang="en-GB" sz="2000" dirty="0" err="1">
                <a:solidFill>
                  <a:schemeClr val="tx2"/>
                </a:solidFill>
              </a:rPr>
              <a:t>motivazione</a:t>
            </a:r>
            <a:endParaRPr lang="en-GB" sz="2000" dirty="0">
              <a:solidFill>
                <a:schemeClr val="tx2"/>
              </a:solidFill>
            </a:endParaRPr>
          </a:p>
          <a:p>
            <a:pPr marL="720000" indent="-357188" eaLnBrk="1" hangingPunct="1">
              <a:spcBef>
                <a:spcPts val="600"/>
              </a:spcBef>
              <a:defRPr/>
            </a:pPr>
            <a:r>
              <a:rPr lang="en-GB" sz="2000" dirty="0" err="1">
                <a:solidFill>
                  <a:schemeClr val="tx2"/>
                </a:solidFill>
              </a:rPr>
              <a:t>Incoraggiare</a:t>
            </a:r>
            <a:r>
              <a:rPr lang="en-GB" sz="2000" dirty="0">
                <a:solidFill>
                  <a:schemeClr val="tx2"/>
                </a:solidFill>
              </a:rPr>
              <a:t> </a:t>
            </a:r>
            <a:r>
              <a:rPr lang="en-GB" sz="2000" dirty="0" err="1">
                <a:solidFill>
                  <a:schemeClr val="tx2"/>
                </a:solidFill>
              </a:rPr>
              <a:t>l’onestà</a:t>
            </a:r>
            <a:r>
              <a:rPr lang="en-GB" sz="2000" dirty="0">
                <a:solidFill>
                  <a:schemeClr val="tx2"/>
                </a:solidFill>
              </a:rPr>
              <a:t> </a:t>
            </a:r>
            <a:r>
              <a:rPr lang="en-GB" sz="2000" dirty="0" err="1">
                <a:solidFill>
                  <a:schemeClr val="tx2"/>
                </a:solidFill>
              </a:rPr>
              <a:t>attraverso</a:t>
            </a:r>
            <a:r>
              <a:rPr lang="en-GB" sz="2000" dirty="0">
                <a:solidFill>
                  <a:schemeClr val="tx2"/>
                </a:solidFill>
              </a:rPr>
              <a:t> </a:t>
            </a:r>
            <a:r>
              <a:rPr lang="en-GB" sz="2000" dirty="0" err="1">
                <a:solidFill>
                  <a:schemeClr val="tx2"/>
                </a:solidFill>
              </a:rPr>
              <a:t>l’</a:t>
            </a:r>
            <a:r>
              <a:rPr lang="en-GB" sz="2000" b="1" dirty="0" err="1">
                <a:solidFill>
                  <a:schemeClr val="tx2"/>
                </a:solidFill>
              </a:rPr>
              <a:t>anonimato</a:t>
            </a:r>
            <a:endParaRPr lang="en-GB" sz="2000" b="1" dirty="0">
              <a:solidFill>
                <a:schemeClr val="tx2"/>
              </a:solidFill>
            </a:endParaRPr>
          </a:p>
          <a:p>
            <a:pPr marL="720000" indent="-357188" eaLnBrk="1" hangingPunct="1">
              <a:spcBef>
                <a:spcPts val="600"/>
              </a:spcBef>
              <a:defRPr/>
            </a:pPr>
            <a:r>
              <a:rPr lang="it-IT" sz="2000" dirty="0">
                <a:solidFill>
                  <a:schemeClr val="tx2"/>
                </a:solidFill>
              </a:rPr>
              <a:t>Organizzarsi </a:t>
            </a:r>
            <a:r>
              <a:rPr lang="it-IT" sz="2000" dirty="0" err="1">
                <a:solidFill>
                  <a:schemeClr val="tx2"/>
                </a:solidFill>
              </a:rPr>
              <a:t>affinchè</a:t>
            </a:r>
            <a:r>
              <a:rPr lang="it-IT" sz="2000" dirty="0">
                <a:solidFill>
                  <a:schemeClr val="tx2"/>
                </a:solidFill>
              </a:rPr>
              <a:t> gli studenti possano aiutare gli altri studenti nella comprensione della valutazione e per la corretta e onesta compilazione dei questionari</a:t>
            </a:r>
          </a:p>
          <a:p>
            <a:pPr marL="720000" indent="-357188" eaLnBrk="1" hangingPunct="1">
              <a:spcBef>
                <a:spcPts val="600"/>
              </a:spcBef>
              <a:defRPr/>
            </a:pPr>
            <a:r>
              <a:rPr lang="it-IT" sz="2000" dirty="0">
                <a:solidFill>
                  <a:schemeClr val="tx2"/>
                </a:solidFill>
              </a:rPr>
              <a:t>Coinvolgere gruppi esistenti (ad es. Consigli studenteschi, gruppi di genitori / insegnanti ecc.) ed incoraggiane il supporto e la partecipazione</a:t>
            </a:r>
          </a:p>
          <a:p>
            <a:pPr marL="720000" indent="-357188" eaLnBrk="1" hangingPunct="1">
              <a:spcBef>
                <a:spcPts val="600"/>
              </a:spcBef>
              <a:defRPr/>
            </a:pPr>
            <a:r>
              <a:rPr lang="it-IT" sz="2000" dirty="0">
                <a:solidFill>
                  <a:schemeClr val="tx2"/>
                </a:solidFill>
              </a:rPr>
              <a:t>Offrire ai genitori/tutori una serie di orari e modalità convenienti per la compilazione dei questionari</a:t>
            </a:r>
          </a:p>
          <a:p>
            <a:pPr marL="720000" indent="-357188" eaLnBrk="1" hangingPunct="1">
              <a:spcBef>
                <a:spcPts val="600"/>
              </a:spcBef>
              <a:defRPr/>
            </a:pPr>
            <a:endParaRPr lang="en-GB" sz="2000" dirty="0">
              <a:solidFill>
                <a:schemeClr val="tx2"/>
              </a:solidFill>
            </a:endParaRPr>
          </a:p>
          <a:p>
            <a:pPr eaLnBrk="1" hangingPunct="1">
              <a:lnSpc>
                <a:spcPct val="80000"/>
              </a:lnSpc>
              <a:defRPr/>
            </a:pPr>
            <a:endParaRPr lang="en-GB" sz="2000" dirty="0"/>
          </a:p>
          <a:p>
            <a:pPr eaLnBrk="1" hangingPunct="1">
              <a:lnSpc>
                <a:spcPct val="80000"/>
              </a:lnSpc>
              <a:defRPr/>
            </a:pPr>
            <a:endParaRPr lang="en-GB" sz="2000" dirty="0"/>
          </a:p>
          <a:p>
            <a:pPr eaLnBrk="1" hangingPunct="1">
              <a:lnSpc>
                <a:spcPct val="80000"/>
              </a:lnSpc>
              <a:defRPr/>
            </a:pPr>
            <a:endParaRPr lang="en-GB" sz="2000" dirty="0"/>
          </a:p>
        </p:txBody>
      </p:sp>
      <p:sp>
        <p:nvSpPr>
          <p:cNvPr id="29700" name="Rectangle 7"/>
          <p:cNvSpPr>
            <a:spLocks noGrp="1" noChangeArrowheads="1"/>
          </p:cNvSpPr>
          <p:nvPr/>
        </p:nvSpPr>
        <p:spPr bwMode="auto">
          <a:xfrm>
            <a:off x="0" y="76200"/>
            <a:ext cx="708025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GB" altLang="en-US" sz="2600" b="1">
                <a:solidFill>
                  <a:srgbClr val="514338"/>
                </a:solidFill>
                <a:ea typeface="MS PGothic" pitchFamily="34" charset="-128"/>
              </a:rPr>
              <a:t> </a:t>
            </a:r>
            <a:endParaRPr lang="en-US" altLang="en-US" sz="1700" b="1">
              <a:solidFill>
                <a:srgbClr val="514338"/>
              </a:solidFill>
              <a:ea typeface="MS PGothic" pitchFamily="34" charset="-128"/>
            </a:endParaRPr>
          </a:p>
        </p:txBody>
      </p:sp>
      <p:sp>
        <p:nvSpPr>
          <p:cNvPr id="7" name="Rectangle 6"/>
          <p:cNvSpPr/>
          <p:nvPr/>
        </p:nvSpPr>
        <p:spPr>
          <a:xfrm>
            <a:off x="756624" y="639448"/>
            <a:ext cx="8372931" cy="1077218"/>
          </a:xfrm>
          <a:prstGeom prst="rect">
            <a:avLst/>
          </a:prstGeom>
        </p:spPr>
        <p:txBody>
          <a:bodyPr wrap="square">
            <a:spAutoFit/>
          </a:bodyPr>
          <a:lstStyle/>
          <a:p>
            <a:pPr algn="ctr">
              <a:defRPr/>
            </a:pPr>
            <a:r>
              <a:rPr lang="en-GB" sz="3200" dirty="0">
                <a:solidFill>
                  <a:srgbClr val="FF0000"/>
                </a:solidFill>
                <a:effectLst>
                  <a:outerShdw blurRad="38100" dist="38100" dir="2700000" algn="tl">
                    <a:srgbClr val="000000">
                      <a:alpha val="43137"/>
                    </a:srgbClr>
                  </a:outerShdw>
                </a:effectLst>
              </a:rPr>
              <a:t>Una </a:t>
            </a:r>
            <a:r>
              <a:rPr lang="en-GB" sz="3200" dirty="0" err="1">
                <a:solidFill>
                  <a:srgbClr val="FF0000"/>
                </a:solidFill>
                <a:effectLst>
                  <a:outerShdw blurRad="38100" dist="38100" dir="2700000" algn="tl">
                    <a:srgbClr val="000000">
                      <a:alpha val="43137"/>
                    </a:srgbClr>
                  </a:outerShdw>
                </a:effectLst>
              </a:rPr>
              <a:t>Revisione</a:t>
            </a:r>
            <a:r>
              <a:rPr lang="en-GB" sz="3200" dirty="0">
                <a:solidFill>
                  <a:srgbClr val="FF0000"/>
                </a:solidFill>
                <a:effectLst>
                  <a:outerShdw blurRad="38100" dist="38100" dir="2700000" algn="tl">
                    <a:srgbClr val="000000">
                      <a:alpha val="43137"/>
                    </a:srgbClr>
                  </a:outerShdw>
                </a:effectLst>
              </a:rPr>
              <a:t> </a:t>
            </a:r>
            <a:r>
              <a:rPr lang="en-GB" sz="3200" dirty="0" err="1">
                <a:solidFill>
                  <a:srgbClr val="FF0000"/>
                </a:solidFill>
                <a:effectLst>
                  <a:outerShdw blurRad="38100" dist="38100" dir="2700000" algn="tl">
                    <a:srgbClr val="000000">
                      <a:alpha val="43137"/>
                    </a:srgbClr>
                  </a:outerShdw>
                </a:effectLst>
              </a:rPr>
              <a:t>degli</a:t>
            </a:r>
            <a:r>
              <a:rPr lang="en-GB" sz="3200" dirty="0">
                <a:solidFill>
                  <a:srgbClr val="FF0000"/>
                </a:solidFill>
                <a:effectLst>
                  <a:outerShdw blurRad="38100" dist="38100" dir="2700000" algn="tl">
                    <a:srgbClr val="000000">
                      <a:alpha val="43137"/>
                    </a:srgbClr>
                  </a:outerShdw>
                </a:effectLst>
              </a:rPr>
              <a:t> </a:t>
            </a:r>
            <a:r>
              <a:rPr lang="en-GB" sz="3200" dirty="0" err="1">
                <a:solidFill>
                  <a:srgbClr val="FF0000"/>
                </a:solidFill>
                <a:effectLst>
                  <a:outerShdw blurRad="38100" dist="38100" dir="2700000" algn="tl">
                    <a:srgbClr val="000000">
                      <a:alpha val="43137"/>
                    </a:srgbClr>
                  </a:outerShdw>
                </a:effectLst>
              </a:rPr>
              <a:t>studenti</a:t>
            </a:r>
            <a:r>
              <a:rPr lang="en-GB" sz="3200" dirty="0">
                <a:solidFill>
                  <a:srgbClr val="FF0000"/>
                </a:solidFill>
                <a:effectLst>
                  <a:outerShdw blurRad="38100" dist="38100" dir="2700000" algn="tl">
                    <a:srgbClr val="000000">
                      <a:alpha val="43137"/>
                    </a:srgbClr>
                  </a:outerShdw>
                </a:effectLst>
              </a:rPr>
              <a:t> </a:t>
            </a:r>
            <a:r>
              <a:rPr lang="en-GB" sz="3200" dirty="0" err="1">
                <a:solidFill>
                  <a:srgbClr val="FF0000"/>
                </a:solidFill>
                <a:effectLst>
                  <a:outerShdw blurRad="38100" dist="38100" dir="2700000" algn="tl">
                    <a:srgbClr val="000000">
                      <a:alpha val="43137"/>
                    </a:srgbClr>
                  </a:outerShdw>
                </a:effectLst>
              </a:rPr>
              <a:t>che</a:t>
            </a:r>
            <a:r>
              <a:rPr lang="en-GB" sz="3200" dirty="0">
                <a:solidFill>
                  <a:srgbClr val="FF0000"/>
                </a:solidFill>
                <a:effectLst>
                  <a:outerShdw blurRad="38100" dist="38100" dir="2700000" algn="tl">
                    <a:srgbClr val="000000">
                      <a:alpha val="43137"/>
                    </a:srgbClr>
                  </a:outerShdw>
                </a:effectLst>
              </a:rPr>
              <a:t> </a:t>
            </a:r>
            <a:r>
              <a:rPr lang="en-GB" sz="3200" dirty="0" err="1">
                <a:solidFill>
                  <a:srgbClr val="FF0000"/>
                </a:solidFill>
                <a:effectLst>
                  <a:outerShdw blurRad="38100" dist="38100" dir="2700000" algn="tl">
                    <a:srgbClr val="000000">
                      <a:alpha val="43137"/>
                    </a:srgbClr>
                  </a:outerShdw>
                </a:effectLst>
              </a:rPr>
              <a:t>promuove</a:t>
            </a:r>
            <a:r>
              <a:rPr lang="en-GB" sz="3200" dirty="0">
                <a:solidFill>
                  <a:srgbClr val="FF0000"/>
                </a:solidFill>
                <a:effectLst>
                  <a:outerShdw blurRad="38100" dist="38100" dir="2700000" algn="tl">
                    <a:srgbClr val="000000">
                      <a:alpha val="43137"/>
                    </a:srgbClr>
                  </a:outerShdw>
                </a:effectLst>
              </a:rPr>
              <a:t> la </a:t>
            </a:r>
            <a:r>
              <a:rPr lang="en-GB" sz="3200" dirty="0" err="1">
                <a:solidFill>
                  <a:srgbClr val="FF0000"/>
                </a:solidFill>
                <a:effectLst>
                  <a:outerShdw blurRad="38100" dist="38100" dir="2700000" algn="tl">
                    <a:srgbClr val="000000">
                      <a:alpha val="43137"/>
                    </a:srgbClr>
                  </a:outerShdw>
                </a:effectLst>
              </a:rPr>
              <a:t>convivencia</a:t>
            </a:r>
            <a:endParaRPr lang="en-GB" sz="3200" dirty="0">
              <a:solidFill>
                <a:srgbClr val="FF0000"/>
              </a:solidFill>
              <a:effectLst>
                <a:outerShdw blurRad="38100" dist="38100" dir="2700000" algn="tl">
                  <a:srgbClr val="000000">
                    <a:alpha val="43137"/>
                  </a:srgbClr>
                </a:outerShdw>
              </a:effectLst>
            </a:endParaRPr>
          </a:p>
        </p:txBody>
      </p:sp>
      <p:sp>
        <p:nvSpPr>
          <p:cNvPr id="8" name="Slide Number Placeholder 3"/>
          <p:cNvSpPr>
            <a:spLocks noGrp="1"/>
          </p:cNvSpPr>
          <p:nvPr>
            <p:ph type="sldNum" sz="quarter" idx="4294967295"/>
          </p:nvPr>
        </p:nvSpPr>
        <p:spPr>
          <a:xfrm>
            <a:off x="7620000" y="18288"/>
            <a:ext cx="1066800" cy="329184"/>
          </a:xfrm>
          <a:prstGeom prst="rect">
            <a:avLst/>
          </a:prstGeom>
        </p:spPr>
        <p:txBody>
          <a:bodyPr/>
          <a:lstStyle/>
          <a:p>
            <a:pPr>
              <a:defRPr/>
            </a:pPr>
            <a:r>
              <a:rPr lang="en-US" sz="1400" b="0" dirty="0">
                <a:solidFill>
                  <a:schemeClr val="bg1"/>
                </a:solidFill>
              </a:rPr>
              <a:t>1.</a:t>
            </a:r>
            <a:fld id="{64DDB948-8E47-49F4-B698-8E2E7AC2DF63}" type="slidenum">
              <a:rPr lang="en-US" sz="1400" b="0" smtClean="0">
                <a:solidFill>
                  <a:schemeClr val="bg1"/>
                </a:solidFill>
              </a:rPr>
              <a:pPr>
                <a:defRPr/>
              </a:pPr>
              <a:t>20</a:t>
            </a:fld>
            <a:endParaRPr lang="en-US" sz="1400" b="0" dirty="0">
              <a:solidFill>
                <a:schemeClr val="bg1"/>
              </a:solidFill>
            </a:endParaRPr>
          </a:p>
        </p:txBody>
      </p:sp>
    </p:spTree>
    <p:extLst>
      <p:ext uri="{BB962C8B-B14F-4D97-AF65-F5344CB8AC3E}">
        <p14:creationId xmlns:p14="http://schemas.microsoft.com/office/powerpoint/2010/main" val="3904314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20848" y="764704"/>
            <a:ext cx="8507288" cy="796950"/>
          </a:xfrm>
        </p:spPr>
        <p:txBody>
          <a:bodyPr>
            <a:normAutofit fontScale="90000"/>
          </a:bodyPr>
          <a:lstStyle/>
          <a:p>
            <a:br>
              <a:rPr lang="en-GB" altLang="en-US" sz="2400" dirty="0"/>
            </a:br>
            <a:br>
              <a:rPr lang="en-GB" altLang="en-US" sz="2400" dirty="0"/>
            </a:br>
            <a:br>
              <a:rPr lang="en-GB" altLang="en-US" sz="2400" dirty="0"/>
            </a:br>
            <a:br>
              <a:rPr lang="en-GB" altLang="en-US" sz="2400" dirty="0"/>
            </a:br>
            <a:endParaRPr lang="en-GB" altLang="en-US" sz="1400" dirty="0"/>
          </a:p>
        </p:txBody>
      </p:sp>
      <p:sp>
        <p:nvSpPr>
          <p:cNvPr id="39940" name="Rectangle 3"/>
          <p:cNvSpPr>
            <a:spLocks noGrp="1" noChangeArrowheads="1"/>
          </p:cNvSpPr>
          <p:nvPr>
            <p:ph type="body" idx="1"/>
          </p:nvPr>
        </p:nvSpPr>
        <p:spPr>
          <a:xfrm>
            <a:off x="755576" y="1772816"/>
            <a:ext cx="8136904" cy="4352925"/>
          </a:xfrm>
        </p:spPr>
        <p:txBody>
          <a:bodyPr>
            <a:normAutofit fontScale="92500" lnSpcReduction="20000"/>
          </a:bodyPr>
          <a:lstStyle/>
          <a:p>
            <a:pPr marL="0" indent="0">
              <a:spcBef>
                <a:spcPts val="600"/>
              </a:spcBef>
              <a:buFont typeface="Arial" charset="0"/>
              <a:buNone/>
              <a:defRPr/>
            </a:pPr>
            <a:r>
              <a:rPr lang="it-IT" sz="2000" dirty="0"/>
              <a:t>Comunicare chiaramente:</a:t>
            </a:r>
          </a:p>
          <a:p>
            <a:pPr>
              <a:spcBef>
                <a:spcPts val="600"/>
              </a:spcBef>
              <a:buFont typeface="Arial" panose="020B0604020202020204" pitchFamily="34" charset="0"/>
              <a:buChar char="•"/>
              <a:defRPr/>
            </a:pPr>
            <a:r>
              <a:rPr lang="it-IT" sz="2000" dirty="0"/>
              <a:t>ascoltando le opinioni degli studenti con un orecchio attento</a:t>
            </a:r>
          </a:p>
          <a:p>
            <a:pPr>
              <a:spcBef>
                <a:spcPts val="600"/>
              </a:spcBef>
              <a:buFont typeface="Arial" panose="020B0604020202020204" pitchFamily="34" charset="0"/>
              <a:buChar char="•"/>
              <a:defRPr/>
            </a:pPr>
            <a:r>
              <a:rPr lang="it-IT" sz="2000" dirty="0"/>
              <a:t>parlando con un linguaggio semplice che possa essere facilmente comprensibile</a:t>
            </a:r>
          </a:p>
          <a:p>
            <a:pPr>
              <a:spcBef>
                <a:spcPts val="600"/>
              </a:spcBef>
              <a:buFont typeface="Arial" panose="020B0604020202020204" pitchFamily="34" charset="0"/>
              <a:buChar char="•"/>
              <a:defRPr/>
            </a:pPr>
            <a:r>
              <a:rPr lang="it-IT" sz="2000" dirty="0"/>
              <a:t>evitando di usare la terminologia tecnica</a:t>
            </a:r>
          </a:p>
          <a:p>
            <a:pPr>
              <a:spcBef>
                <a:spcPts val="600"/>
              </a:spcBef>
              <a:buFont typeface="Arial" panose="020B0604020202020204" pitchFamily="34" charset="0"/>
              <a:buChar char="•"/>
              <a:defRPr/>
            </a:pPr>
            <a:r>
              <a:rPr lang="it-IT" sz="2000" dirty="0"/>
              <a:t>informandoli sull'argomento, tenendo conto del loro livello di comprensione</a:t>
            </a:r>
          </a:p>
          <a:p>
            <a:pPr>
              <a:spcBef>
                <a:spcPts val="600"/>
              </a:spcBef>
              <a:buFont typeface="Arial" panose="020B0604020202020204" pitchFamily="34" charset="0"/>
              <a:buChar char="•"/>
              <a:defRPr/>
            </a:pPr>
            <a:r>
              <a:rPr lang="it-IT" sz="2000" dirty="0"/>
              <a:t>porre domande a risposte aperte (che non richiedono semplicemente risposte "Sì" o "No") </a:t>
            </a:r>
            <a:r>
              <a:rPr lang="it-IT" sz="2000" dirty="0" err="1"/>
              <a:t>affinchè</a:t>
            </a:r>
            <a:r>
              <a:rPr lang="it-IT" sz="2000" dirty="0"/>
              <a:t> possano esprimere le loro opinioni.</a:t>
            </a:r>
          </a:p>
          <a:p>
            <a:pPr marL="0" indent="0">
              <a:spcBef>
                <a:spcPts val="600"/>
              </a:spcBef>
              <a:buFont typeface="Arial" charset="0"/>
              <a:buNone/>
              <a:defRPr/>
            </a:pPr>
            <a:r>
              <a:rPr lang="it-IT" sz="2000" dirty="0"/>
              <a:t>Coinvolgere gli studenti nel processo decisionale</a:t>
            </a:r>
          </a:p>
          <a:p>
            <a:pPr marL="0" indent="0" algn="just">
              <a:spcBef>
                <a:spcPts val="600"/>
              </a:spcBef>
              <a:buFont typeface="Arial" charset="0"/>
              <a:buNone/>
              <a:defRPr/>
            </a:pPr>
            <a:r>
              <a:rPr lang="it-IT" sz="2000" dirty="0"/>
              <a:t>«La condizione di molte scuole povere può essere ribaltata se gli studenti seguissero un programma di miglioramento. I giovani sono attenti e spesso capaci di commenti analitici e costruttivi, anche se a volte vengono respinti perché considerati non competenti a giudicare tali questioni"</a:t>
            </a:r>
          </a:p>
          <a:p>
            <a:pPr marL="0" indent="0" algn="r">
              <a:spcBef>
                <a:spcPts val="600"/>
              </a:spcBef>
              <a:buFont typeface="Arial" charset="0"/>
              <a:buNone/>
              <a:defRPr/>
            </a:pPr>
            <a:r>
              <a:rPr lang="en-GB" sz="1400" i="1" dirty="0">
                <a:solidFill>
                  <a:schemeClr val="tx2"/>
                </a:solidFill>
              </a:rPr>
              <a:t>(Children at the Margins  </a:t>
            </a:r>
            <a:r>
              <a:rPr lang="en-GB" sz="1400" i="1" dirty="0" err="1">
                <a:solidFill>
                  <a:schemeClr val="tx2"/>
                </a:solidFill>
              </a:rPr>
              <a:t>Billington</a:t>
            </a:r>
            <a:r>
              <a:rPr lang="en-GB" sz="1400" i="1" dirty="0">
                <a:solidFill>
                  <a:schemeClr val="tx2"/>
                </a:solidFill>
              </a:rPr>
              <a:t> and Pomerantz)</a:t>
            </a:r>
          </a:p>
          <a:p>
            <a:pPr marL="0" indent="0">
              <a:spcBef>
                <a:spcPts val="600"/>
              </a:spcBef>
              <a:buFont typeface="Arial" charset="0"/>
              <a:buNone/>
              <a:defRPr/>
            </a:pPr>
            <a:endParaRPr lang="en-GB" sz="2000" dirty="0"/>
          </a:p>
          <a:p>
            <a:pPr marL="0" indent="0">
              <a:lnSpc>
                <a:spcPct val="80000"/>
              </a:lnSpc>
              <a:buNone/>
              <a:defRPr/>
            </a:pPr>
            <a:endParaRPr lang="en-GB" sz="2000" dirty="0"/>
          </a:p>
          <a:p>
            <a:pPr>
              <a:lnSpc>
                <a:spcPct val="80000"/>
              </a:lnSpc>
              <a:defRPr/>
            </a:pPr>
            <a:endParaRPr lang="en-GB" sz="2000" dirty="0"/>
          </a:p>
        </p:txBody>
      </p:sp>
      <p:sp>
        <p:nvSpPr>
          <p:cNvPr id="30724" name="Rectangle 4"/>
          <p:cNvSpPr>
            <a:spLocks noChangeArrowheads="1"/>
          </p:cNvSpPr>
          <p:nvPr/>
        </p:nvSpPr>
        <p:spPr bwMode="auto">
          <a:xfrm>
            <a:off x="467544" y="836712"/>
            <a:ext cx="8828856"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it-IT" altLang="en-US" sz="3200" dirty="0">
                <a:solidFill>
                  <a:srgbClr val="FF0000"/>
                </a:solidFill>
                <a:effectLst>
                  <a:outerShdw blurRad="38100" dist="38100" dir="2700000" algn="tl">
                    <a:srgbClr val="000000">
                      <a:alpha val="43137"/>
                    </a:srgbClr>
                  </a:outerShdw>
                </a:effectLst>
              </a:rPr>
              <a:t>Ascoltare e rispondere alle opinioni degli studenti</a:t>
            </a:r>
            <a:endParaRPr lang="en-GB" altLang="en-US" sz="3200" dirty="0">
              <a:solidFill>
                <a:srgbClr val="FF0000"/>
              </a:solidFill>
              <a:effectLst>
                <a:outerShdw blurRad="38100" dist="38100" dir="2700000" algn="tl">
                  <a:srgbClr val="000000">
                    <a:alpha val="43137"/>
                  </a:srgbClr>
                </a:outerShdw>
              </a:effectLst>
            </a:endParaRPr>
          </a:p>
        </p:txBody>
      </p:sp>
      <p:sp>
        <p:nvSpPr>
          <p:cNvPr id="6" name="Slide Number Placeholder 3"/>
          <p:cNvSpPr>
            <a:spLocks noGrp="1"/>
          </p:cNvSpPr>
          <p:nvPr>
            <p:ph type="sldNum" sz="quarter" idx="4294967295"/>
          </p:nvPr>
        </p:nvSpPr>
        <p:spPr>
          <a:xfrm>
            <a:off x="7620000" y="18288"/>
            <a:ext cx="1066800" cy="329184"/>
          </a:xfrm>
          <a:prstGeom prst="rect">
            <a:avLst/>
          </a:prstGeom>
        </p:spPr>
        <p:txBody>
          <a:bodyPr/>
          <a:lstStyle/>
          <a:p>
            <a:pPr>
              <a:defRPr/>
            </a:pPr>
            <a:r>
              <a:rPr lang="en-US" sz="1400" b="0" dirty="0">
                <a:solidFill>
                  <a:schemeClr val="bg1"/>
                </a:solidFill>
              </a:rPr>
              <a:t>1.</a:t>
            </a:r>
            <a:fld id="{64DDB948-8E47-49F4-B698-8E2E7AC2DF63}" type="slidenum">
              <a:rPr lang="en-US" sz="1400" b="0" smtClean="0">
                <a:solidFill>
                  <a:schemeClr val="bg1"/>
                </a:solidFill>
              </a:rPr>
              <a:pPr>
                <a:defRPr/>
              </a:pPr>
              <a:t>21</a:t>
            </a:fld>
            <a:endParaRPr lang="en-US" sz="1400" b="0" dirty="0">
              <a:solidFill>
                <a:schemeClr val="bg1"/>
              </a:solidFill>
            </a:endParaRPr>
          </a:p>
        </p:txBody>
      </p:sp>
    </p:spTree>
    <p:extLst>
      <p:ext uri="{BB962C8B-B14F-4D97-AF65-F5344CB8AC3E}">
        <p14:creationId xmlns:p14="http://schemas.microsoft.com/office/powerpoint/2010/main" val="3044811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1570186"/>
          </a:xfrm>
        </p:spPr>
        <p:txBody>
          <a:bodyPr/>
          <a:lstStyle/>
          <a:p>
            <a:pPr algn="ctr"/>
            <a:r>
              <a:rPr lang="en-GB" altLang="en-US" dirty="0" err="1">
                <a:solidFill>
                  <a:srgbClr val="FF0000"/>
                </a:solidFill>
              </a:rPr>
              <a:t>Ottenere</a:t>
            </a:r>
            <a:r>
              <a:rPr lang="en-GB" altLang="en-US" dirty="0">
                <a:solidFill>
                  <a:srgbClr val="FF0000"/>
                </a:solidFill>
              </a:rPr>
              <a:t> </a:t>
            </a:r>
            <a:r>
              <a:rPr lang="en-GB" altLang="en-US" dirty="0" err="1">
                <a:solidFill>
                  <a:srgbClr val="FF0000"/>
                </a:solidFill>
              </a:rPr>
              <a:t>il</a:t>
            </a:r>
            <a:r>
              <a:rPr lang="en-GB" altLang="en-US" dirty="0">
                <a:solidFill>
                  <a:srgbClr val="FF0000"/>
                </a:solidFill>
              </a:rPr>
              <a:t> </a:t>
            </a:r>
            <a:r>
              <a:rPr lang="en-GB" altLang="en-US" dirty="0" err="1">
                <a:solidFill>
                  <a:srgbClr val="FF0000"/>
                </a:solidFill>
              </a:rPr>
              <a:t>meglio</a:t>
            </a:r>
            <a:r>
              <a:rPr lang="en-GB" altLang="en-US" dirty="0">
                <a:solidFill>
                  <a:srgbClr val="FF0000"/>
                </a:solidFill>
              </a:rPr>
              <a:t> </a:t>
            </a:r>
            <a:r>
              <a:rPr lang="en-GB" altLang="en-US" dirty="0" err="1">
                <a:solidFill>
                  <a:srgbClr val="FF0000"/>
                </a:solidFill>
              </a:rPr>
              <a:t>dagli</a:t>
            </a:r>
            <a:r>
              <a:rPr lang="en-GB" altLang="en-US" dirty="0">
                <a:solidFill>
                  <a:srgbClr val="FF0000"/>
                </a:solidFill>
              </a:rPr>
              <a:t> </a:t>
            </a:r>
            <a:r>
              <a:rPr lang="en-GB" altLang="en-US" dirty="0" err="1">
                <a:solidFill>
                  <a:srgbClr val="FF0000"/>
                </a:solidFill>
              </a:rPr>
              <a:t>studenti</a:t>
            </a:r>
            <a:endParaRPr lang="en-GB" altLang="en-US" dirty="0">
              <a:solidFill>
                <a:srgbClr val="FF0000"/>
              </a:solidFill>
            </a:endParaRPr>
          </a:p>
        </p:txBody>
      </p:sp>
      <p:sp>
        <p:nvSpPr>
          <p:cNvPr id="41988" name="Rectangle 3"/>
          <p:cNvSpPr>
            <a:spLocks noGrp="1" noChangeArrowheads="1"/>
          </p:cNvSpPr>
          <p:nvPr>
            <p:ph type="body" idx="1"/>
          </p:nvPr>
        </p:nvSpPr>
        <p:spPr>
          <a:xfrm>
            <a:off x="971599" y="1628800"/>
            <a:ext cx="7859663" cy="4392488"/>
          </a:xfrm>
        </p:spPr>
        <p:txBody>
          <a:bodyPr>
            <a:normAutofit fontScale="77500" lnSpcReduction="20000"/>
          </a:bodyPr>
          <a:lstStyle/>
          <a:p>
            <a:pPr marL="0" indent="0">
              <a:lnSpc>
                <a:spcPct val="90000"/>
              </a:lnSpc>
              <a:buFont typeface="Arial" charset="0"/>
              <a:buNone/>
              <a:defRPr/>
            </a:pPr>
            <a:r>
              <a:rPr lang="it-IT" sz="2800" dirty="0">
                <a:solidFill>
                  <a:schemeClr val="tx2"/>
                </a:solidFill>
              </a:rPr>
              <a:t>L’</a:t>
            </a:r>
            <a:r>
              <a:rPr lang="it-IT" sz="2800" b="1" dirty="0">
                <a:solidFill>
                  <a:schemeClr val="tx2"/>
                </a:solidFill>
              </a:rPr>
              <a:t>Unicef</a:t>
            </a:r>
            <a:r>
              <a:rPr lang="it-IT" sz="2800" dirty="0">
                <a:solidFill>
                  <a:schemeClr val="tx2"/>
                </a:solidFill>
              </a:rPr>
              <a:t> lavora per rendere le scuole più adatte ai bambini.</a:t>
            </a:r>
          </a:p>
          <a:p>
            <a:pPr marL="0" indent="0">
              <a:lnSpc>
                <a:spcPct val="90000"/>
              </a:lnSpc>
              <a:buFont typeface="Arial" charset="0"/>
              <a:buNone/>
              <a:defRPr/>
            </a:pPr>
            <a:endParaRPr lang="it-IT" sz="2800" dirty="0">
              <a:solidFill>
                <a:schemeClr val="tx2"/>
              </a:solidFill>
            </a:endParaRPr>
          </a:p>
          <a:p>
            <a:pPr marL="0" indent="0">
              <a:lnSpc>
                <a:spcPct val="90000"/>
              </a:lnSpc>
              <a:buFont typeface="Arial" charset="0"/>
              <a:buNone/>
              <a:defRPr/>
            </a:pPr>
            <a:r>
              <a:rPr lang="it-IT" sz="2800" dirty="0">
                <a:solidFill>
                  <a:schemeClr val="tx2"/>
                </a:solidFill>
              </a:rPr>
              <a:t>I seguenti principi sono alla base dell'apprendimento in una </a:t>
            </a:r>
            <a:r>
              <a:rPr lang="it-IT" sz="2800" b="1" dirty="0">
                <a:solidFill>
                  <a:schemeClr val="tx2"/>
                </a:solidFill>
              </a:rPr>
              <a:t>Scuola Adatta ai Bambini</a:t>
            </a:r>
          </a:p>
          <a:p>
            <a:pPr>
              <a:lnSpc>
                <a:spcPct val="90000"/>
              </a:lnSpc>
              <a:defRPr/>
            </a:pPr>
            <a:r>
              <a:rPr lang="it-IT" sz="2800" dirty="0">
                <a:solidFill>
                  <a:schemeClr val="tx2"/>
                </a:solidFill>
              </a:rPr>
              <a:t>Rispetto degli studenti come individui</a:t>
            </a:r>
          </a:p>
          <a:p>
            <a:pPr>
              <a:lnSpc>
                <a:spcPct val="90000"/>
              </a:lnSpc>
              <a:defRPr/>
            </a:pPr>
            <a:r>
              <a:rPr lang="it-IT" sz="2800" dirty="0">
                <a:solidFill>
                  <a:schemeClr val="tx2"/>
                </a:solidFill>
              </a:rPr>
              <a:t>Correttezza nei confronti di tutti gli studenti</a:t>
            </a:r>
          </a:p>
          <a:p>
            <a:pPr>
              <a:lnSpc>
                <a:spcPct val="90000"/>
              </a:lnSpc>
              <a:defRPr/>
            </a:pPr>
            <a:r>
              <a:rPr lang="it-IT" sz="2800" dirty="0">
                <a:solidFill>
                  <a:schemeClr val="tx2"/>
                </a:solidFill>
              </a:rPr>
              <a:t>Autonomia</a:t>
            </a:r>
          </a:p>
          <a:p>
            <a:pPr>
              <a:lnSpc>
                <a:spcPct val="90000"/>
              </a:lnSpc>
              <a:defRPr/>
            </a:pPr>
            <a:r>
              <a:rPr lang="it-IT" sz="2800" dirty="0">
                <a:solidFill>
                  <a:schemeClr val="tx2"/>
                </a:solidFill>
              </a:rPr>
              <a:t>Sfida intellettuale</a:t>
            </a:r>
          </a:p>
          <a:p>
            <a:pPr>
              <a:lnSpc>
                <a:spcPct val="90000"/>
              </a:lnSpc>
              <a:defRPr/>
            </a:pPr>
            <a:r>
              <a:rPr lang="it-IT" sz="2800" dirty="0">
                <a:solidFill>
                  <a:schemeClr val="tx2"/>
                </a:solidFill>
              </a:rPr>
              <a:t>Supporto sociale</a:t>
            </a:r>
          </a:p>
          <a:p>
            <a:pPr>
              <a:lnSpc>
                <a:spcPct val="90000"/>
              </a:lnSpc>
              <a:defRPr/>
            </a:pPr>
            <a:r>
              <a:rPr lang="it-IT" sz="2800" dirty="0">
                <a:solidFill>
                  <a:schemeClr val="tx2"/>
                </a:solidFill>
              </a:rPr>
              <a:t>Sicurezza</a:t>
            </a:r>
          </a:p>
          <a:p>
            <a:pPr marL="0" indent="0">
              <a:lnSpc>
                <a:spcPct val="90000"/>
              </a:lnSpc>
              <a:buFont typeface="Arial" charset="0"/>
              <a:buNone/>
              <a:defRPr/>
            </a:pPr>
            <a:endParaRPr lang="it-IT" sz="2800" dirty="0">
              <a:solidFill>
                <a:schemeClr val="tx2"/>
              </a:solidFill>
            </a:endParaRPr>
          </a:p>
          <a:p>
            <a:pPr marL="0" indent="0">
              <a:lnSpc>
                <a:spcPct val="90000"/>
              </a:lnSpc>
              <a:buFont typeface="Arial" charset="0"/>
              <a:buNone/>
              <a:defRPr/>
            </a:pPr>
            <a:r>
              <a:rPr lang="it-IT" sz="2800" dirty="0">
                <a:solidFill>
                  <a:schemeClr val="tx2"/>
                </a:solidFill>
              </a:rPr>
              <a:t>Come possono essere applicati questi principi per coinvolgere gli studenti nel processo di valutazione?</a:t>
            </a:r>
            <a:endParaRPr lang="en-GB" sz="2800" dirty="0">
              <a:solidFill>
                <a:schemeClr val="tx2"/>
              </a:solidFill>
            </a:endParaRPr>
          </a:p>
          <a:p>
            <a:pPr marL="180975" indent="0">
              <a:lnSpc>
                <a:spcPct val="80000"/>
              </a:lnSpc>
              <a:buNone/>
              <a:defRPr/>
            </a:pPr>
            <a:endParaRPr lang="en-GB" sz="2600" dirty="0"/>
          </a:p>
          <a:p>
            <a:pPr>
              <a:lnSpc>
                <a:spcPct val="80000"/>
              </a:lnSpc>
              <a:buFontTx/>
              <a:buNone/>
              <a:defRPr/>
            </a:pPr>
            <a:endParaRPr lang="en-GB" sz="2400" dirty="0"/>
          </a:p>
        </p:txBody>
      </p:sp>
      <p:sp>
        <p:nvSpPr>
          <p:cNvPr id="5" name="Slide Number Placeholder 3"/>
          <p:cNvSpPr>
            <a:spLocks noGrp="1"/>
          </p:cNvSpPr>
          <p:nvPr>
            <p:ph type="sldNum" sz="quarter" idx="4294967295"/>
          </p:nvPr>
        </p:nvSpPr>
        <p:spPr>
          <a:xfrm>
            <a:off x="7620000" y="18288"/>
            <a:ext cx="1066800" cy="329184"/>
          </a:xfrm>
          <a:prstGeom prst="rect">
            <a:avLst/>
          </a:prstGeom>
        </p:spPr>
        <p:txBody>
          <a:bodyPr/>
          <a:lstStyle/>
          <a:p>
            <a:pPr>
              <a:defRPr/>
            </a:pPr>
            <a:r>
              <a:rPr lang="en-US" sz="1400" b="0" dirty="0">
                <a:solidFill>
                  <a:schemeClr val="bg1"/>
                </a:solidFill>
              </a:rPr>
              <a:t>1.</a:t>
            </a:r>
            <a:fld id="{64DDB948-8E47-49F4-B698-8E2E7AC2DF63}" type="slidenum">
              <a:rPr lang="en-US" sz="1400" b="0" smtClean="0">
                <a:solidFill>
                  <a:schemeClr val="bg1"/>
                </a:solidFill>
              </a:rPr>
              <a:pPr>
                <a:defRPr/>
              </a:pPr>
              <a:t>22</a:t>
            </a:fld>
            <a:endParaRPr lang="en-US" sz="1400" b="0" dirty="0">
              <a:solidFill>
                <a:schemeClr val="bg1"/>
              </a:solidFill>
            </a:endParaRPr>
          </a:p>
        </p:txBody>
      </p:sp>
      <p:pic>
        <p:nvPicPr>
          <p:cNvPr id="6" name="Picture 4" descr="http://www.citifmonline.com/wp-content/uploads/2014/02/22-unicef-logo-600.jpg">
            <a:extLst>
              <a:ext uri="{FF2B5EF4-FFF2-40B4-BE49-F238E27FC236}">
                <a16:creationId xmlns:a16="http://schemas.microsoft.com/office/drawing/2014/main" id="{2F15F726-0A62-4AA2-9B1F-E859714D31C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63916" y="2996952"/>
            <a:ext cx="1512168" cy="1335184"/>
          </a:xfrm>
          <a:prstGeom prst="rect">
            <a:avLst/>
          </a:prstGeom>
          <a:noFill/>
          <a:ln>
            <a:noFill/>
          </a:ln>
        </p:spPr>
      </p:pic>
    </p:spTree>
    <p:extLst>
      <p:ext uri="{BB962C8B-B14F-4D97-AF65-F5344CB8AC3E}">
        <p14:creationId xmlns:p14="http://schemas.microsoft.com/office/powerpoint/2010/main" val="3544913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686800" cy="720080"/>
          </a:xfrm>
        </p:spPr>
        <p:txBody>
          <a:bodyPr>
            <a:normAutofit fontScale="90000"/>
          </a:bodyPr>
          <a:lstStyle/>
          <a:p>
            <a:r>
              <a:rPr lang="en-GB" b="0" dirty="0" err="1">
                <a:solidFill>
                  <a:srgbClr val="FF0000"/>
                </a:solidFill>
              </a:rPr>
              <a:t>Benefici</a:t>
            </a:r>
            <a:r>
              <a:rPr lang="en-GB" b="0" dirty="0">
                <a:solidFill>
                  <a:srgbClr val="FF0000"/>
                </a:solidFill>
              </a:rPr>
              <a:t> di una </a:t>
            </a:r>
            <a:r>
              <a:rPr lang="en-GB" b="0" dirty="0" err="1">
                <a:solidFill>
                  <a:srgbClr val="FF0000"/>
                </a:solidFill>
              </a:rPr>
              <a:t>Revisione</a:t>
            </a:r>
            <a:r>
              <a:rPr lang="en-GB" b="0" dirty="0">
                <a:solidFill>
                  <a:srgbClr val="FF0000"/>
                </a:solidFill>
              </a:rPr>
              <a:t> </a:t>
            </a:r>
            <a:r>
              <a:rPr lang="en-GB" b="0" dirty="0" err="1">
                <a:solidFill>
                  <a:srgbClr val="FF0000"/>
                </a:solidFill>
              </a:rPr>
              <a:t>degli</a:t>
            </a:r>
            <a:r>
              <a:rPr lang="en-GB" b="0" dirty="0">
                <a:solidFill>
                  <a:srgbClr val="FF0000"/>
                </a:solidFill>
              </a:rPr>
              <a:t> </a:t>
            </a:r>
            <a:r>
              <a:rPr lang="en-GB" b="0" dirty="0" err="1">
                <a:solidFill>
                  <a:srgbClr val="FF0000"/>
                </a:solidFill>
              </a:rPr>
              <a:t>Studenti</a:t>
            </a:r>
            <a:r>
              <a:rPr lang="en-GB" b="0" dirty="0">
                <a:solidFill>
                  <a:srgbClr val="FF0000"/>
                </a:solidFill>
              </a:rPr>
              <a:t> </a:t>
            </a:r>
          </a:p>
        </p:txBody>
      </p:sp>
      <p:sp>
        <p:nvSpPr>
          <p:cNvPr id="3" name="Subtitle 2"/>
          <p:cNvSpPr>
            <a:spLocks noGrp="1"/>
          </p:cNvSpPr>
          <p:nvPr>
            <p:ph idx="1"/>
          </p:nvPr>
        </p:nvSpPr>
        <p:spPr>
          <a:xfrm>
            <a:off x="1259632" y="1700808"/>
            <a:ext cx="7272808" cy="4133056"/>
          </a:xfrm>
        </p:spPr>
        <p:txBody>
          <a:bodyPr>
            <a:normAutofit fontScale="85000" lnSpcReduction="20000"/>
          </a:bodyPr>
          <a:lstStyle/>
          <a:p>
            <a:pPr marL="0" indent="0" algn="l">
              <a:buNone/>
            </a:pPr>
            <a:r>
              <a:rPr lang="en-GB" dirty="0"/>
              <a:t>Una</a:t>
            </a:r>
            <a:r>
              <a:rPr lang="en-GB" b="1" dirty="0"/>
              <a:t> </a:t>
            </a:r>
            <a:r>
              <a:rPr lang="en-GB" b="1" dirty="0" err="1"/>
              <a:t>Valutazione</a:t>
            </a:r>
            <a:r>
              <a:rPr lang="en-GB" b="1" dirty="0"/>
              <a:t> </a:t>
            </a:r>
            <a:r>
              <a:rPr lang="en-GB" b="1" dirty="0" err="1"/>
              <a:t>degli</a:t>
            </a:r>
            <a:r>
              <a:rPr lang="en-GB" b="1" dirty="0"/>
              <a:t> </a:t>
            </a:r>
            <a:r>
              <a:rPr lang="en-GB" b="1" dirty="0" err="1"/>
              <a:t>Studenti</a:t>
            </a:r>
            <a:r>
              <a:rPr lang="en-GB" b="1" dirty="0"/>
              <a:t>:</a:t>
            </a:r>
          </a:p>
          <a:p>
            <a:pPr marL="266700" lvl="0" indent="-266700">
              <a:buFont typeface="Arial" panose="020B0604020202020204" pitchFamily="34" charset="0"/>
              <a:buChar char="•"/>
            </a:pPr>
            <a:r>
              <a:rPr lang="it-IT" dirty="0"/>
              <a:t>Aiuta una scuola ad essere trasparente su ciò che sta facendo</a:t>
            </a:r>
          </a:p>
          <a:p>
            <a:pPr marL="266700" lvl="0" indent="-266700">
              <a:buFont typeface="Arial" panose="020B0604020202020204" pitchFamily="34" charset="0"/>
              <a:buChar char="•"/>
            </a:pPr>
            <a:r>
              <a:rPr lang="it-IT" dirty="0"/>
              <a:t>Fornisce prove del fatto che stia facendo le cose giuste</a:t>
            </a:r>
          </a:p>
          <a:p>
            <a:pPr marL="266700" lvl="0" indent="-266700">
              <a:buFont typeface="Arial" panose="020B0604020202020204" pitchFamily="34" charset="0"/>
              <a:buChar char="•"/>
            </a:pPr>
            <a:r>
              <a:rPr lang="it-IT" dirty="0"/>
              <a:t>Fornisce prove del fatto che ciò che stanno facendo abbia un impatto positivo</a:t>
            </a:r>
          </a:p>
          <a:p>
            <a:pPr marL="266700" lvl="0" indent="-266700">
              <a:buFont typeface="Arial" panose="020B0604020202020204" pitchFamily="34" charset="0"/>
              <a:buChar char="•"/>
            </a:pPr>
            <a:r>
              <a:rPr lang="it-IT" dirty="0"/>
              <a:t>Aiuta una scuola a identificare i problemi</a:t>
            </a:r>
          </a:p>
          <a:p>
            <a:pPr marL="266700" lvl="0" indent="-266700">
              <a:buFont typeface="Arial" panose="020B0604020202020204" pitchFamily="34" charset="0"/>
              <a:buChar char="•"/>
            </a:pPr>
            <a:r>
              <a:rPr lang="it-IT" dirty="0"/>
              <a:t>Supporta una scuola a lavorare insieme per migliorarsi</a:t>
            </a:r>
            <a:endParaRPr lang="en-GB" dirty="0"/>
          </a:p>
          <a:p>
            <a:endParaRPr lang="en-GB" dirty="0"/>
          </a:p>
        </p:txBody>
      </p:sp>
    </p:spTree>
    <p:extLst>
      <p:ext uri="{BB962C8B-B14F-4D97-AF65-F5344CB8AC3E}">
        <p14:creationId xmlns:p14="http://schemas.microsoft.com/office/powerpoint/2010/main" val="3617207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914400" y="1915148"/>
            <a:ext cx="8229600" cy="4525963"/>
          </a:xfrm>
        </p:spPr>
        <p:txBody>
          <a:bodyPr>
            <a:normAutofit/>
          </a:bodyPr>
          <a:lstStyle/>
          <a:p>
            <a:pPr marL="266700" lvl="2" indent="-266700" eaLnBrk="1" hangingPunct="1">
              <a:spcBef>
                <a:spcPts val="300"/>
              </a:spcBef>
              <a:buClr>
                <a:schemeClr val="tx2"/>
              </a:buClr>
              <a:tabLst/>
              <a:defRPr/>
            </a:pPr>
            <a:r>
              <a:rPr lang="it-IT" sz="2800" dirty="0">
                <a:solidFill>
                  <a:schemeClr val="tx2"/>
                </a:solidFill>
              </a:rPr>
              <a:t>offre una visione ampia</a:t>
            </a:r>
          </a:p>
          <a:p>
            <a:pPr marL="266700" lvl="2" indent="-266700" eaLnBrk="1" hangingPunct="1">
              <a:spcBef>
                <a:spcPts val="300"/>
              </a:spcBef>
              <a:buClr>
                <a:schemeClr val="tx2"/>
              </a:buClr>
              <a:tabLst/>
              <a:defRPr/>
            </a:pPr>
            <a:r>
              <a:rPr lang="it-IT" sz="2800" dirty="0">
                <a:solidFill>
                  <a:schemeClr val="tx2"/>
                </a:solidFill>
              </a:rPr>
              <a:t>coinvolge tutte le parti interessate e gli studenti</a:t>
            </a:r>
          </a:p>
          <a:p>
            <a:pPr marL="266700" lvl="2" indent="-266700" eaLnBrk="1" hangingPunct="1">
              <a:spcBef>
                <a:spcPts val="300"/>
              </a:spcBef>
              <a:buClr>
                <a:schemeClr val="tx2"/>
              </a:buClr>
              <a:tabLst/>
              <a:defRPr/>
            </a:pPr>
            <a:r>
              <a:rPr lang="it-IT" sz="2800" dirty="0">
                <a:solidFill>
                  <a:schemeClr val="tx2"/>
                </a:solidFill>
              </a:rPr>
              <a:t>non è troppo complessa</a:t>
            </a:r>
          </a:p>
          <a:p>
            <a:pPr marL="266700" lvl="2" indent="-266700" eaLnBrk="1" hangingPunct="1">
              <a:spcBef>
                <a:spcPts val="300"/>
              </a:spcBef>
              <a:buClr>
                <a:schemeClr val="tx2"/>
              </a:buClr>
              <a:tabLst/>
              <a:defRPr/>
            </a:pPr>
            <a:r>
              <a:rPr lang="it-IT" sz="2800" dirty="0">
                <a:solidFill>
                  <a:schemeClr val="tx2"/>
                </a:solidFill>
              </a:rPr>
              <a:t>produce risultati facili da analizzare</a:t>
            </a:r>
          </a:p>
          <a:p>
            <a:pPr marL="266700" lvl="2" indent="-266700" eaLnBrk="1" hangingPunct="1">
              <a:spcBef>
                <a:spcPts val="300"/>
              </a:spcBef>
              <a:buClr>
                <a:schemeClr val="tx2"/>
              </a:buClr>
              <a:tabLst/>
              <a:defRPr/>
            </a:pPr>
            <a:r>
              <a:rPr lang="it-IT" sz="2800" dirty="0">
                <a:solidFill>
                  <a:schemeClr val="tx2"/>
                </a:solidFill>
              </a:rPr>
              <a:t>sostiene un piano d'azione</a:t>
            </a:r>
          </a:p>
          <a:p>
            <a:pPr marL="266700" lvl="2" indent="-266700" eaLnBrk="1" hangingPunct="1">
              <a:spcBef>
                <a:spcPts val="300"/>
              </a:spcBef>
              <a:buClr>
                <a:schemeClr val="tx2"/>
              </a:buClr>
              <a:tabLst/>
              <a:defRPr/>
            </a:pPr>
            <a:r>
              <a:rPr lang="it-IT" sz="2800" dirty="0">
                <a:solidFill>
                  <a:schemeClr val="tx2"/>
                </a:solidFill>
              </a:rPr>
              <a:t>consente un monitoraggio regolare</a:t>
            </a:r>
          </a:p>
          <a:p>
            <a:pPr marL="266700" lvl="2" indent="-266700" eaLnBrk="1" hangingPunct="1">
              <a:spcBef>
                <a:spcPts val="300"/>
              </a:spcBef>
              <a:buClr>
                <a:schemeClr val="tx2"/>
              </a:buClr>
              <a:tabLst/>
              <a:defRPr/>
            </a:pPr>
            <a:endParaRPr lang="it-IT" sz="2800" dirty="0">
              <a:solidFill>
                <a:schemeClr val="tx2"/>
              </a:solidFill>
            </a:endParaRPr>
          </a:p>
          <a:p>
            <a:pPr marL="0" lvl="2" indent="0" eaLnBrk="1" hangingPunct="1">
              <a:spcBef>
                <a:spcPts val="300"/>
              </a:spcBef>
              <a:buClr>
                <a:schemeClr val="tx2"/>
              </a:buClr>
              <a:buNone/>
              <a:tabLst/>
              <a:defRPr/>
            </a:pPr>
            <a:r>
              <a:rPr lang="it-IT" sz="2800" dirty="0">
                <a:solidFill>
                  <a:schemeClr val="tx2"/>
                </a:solidFill>
              </a:rPr>
              <a:t>I risultati dovrebbero essere di proprietà della scuola</a:t>
            </a:r>
            <a:endParaRPr lang="en-GB" sz="2800" dirty="0">
              <a:solidFill>
                <a:schemeClr val="tx2"/>
              </a:solidFill>
            </a:endParaRPr>
          </a:p>
        </p:txBody>
      </p:sp>
      <p:sp>
        <p:nvSpPr>
          <p:cNvPr id="9220" name="Rectangle 4"/>
          <p:cNvSpPr>
            <a:spLocks noGrp="1" noChangeArrowheads="1"/>
          </p:cNvSpPr>
          <p:nvPr/>
        </p:nvSpPr>
        <p:spPr bwMode="auto">
          <a:xfrm>
            <a:off x="971550" y="836613"/>
            <a:ext cx="67230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GB" altLang="en-US" sz="2600" b="1">
                <a:solidFill>
                  <a:srgbClr val="514338"/>
                </a:solidFill>
              </a:rPr>
              <a:t> </a:t>
            </a:r>
            <a:endParaRPr lang="en-US" altLang="en-US" sz="3600" b="1">
              <a:solidFill>
                <a:srgbClr val="514338"/>
              </a:solidFill>
            </a:endParaRPr>
          </a:p>
        </p:txBody>
      </p:sp>
      <p:sp>
        <p:nvSpPr>
          <p:cNvPr id="7" name="TextBox 6"/>
          <p:cNvSpPr txBox="1"/>
          <p:nvPr/>
        </p:nvSpPr>
        <p:spPr>
          <a:xfrm>
            <a:off x="30485" y="689115"/>
            <a:ext cx="8964612" cy="1200329"/>
          </a:xfrm>
          <a:prstGeom prst="rect">
            <a:avLst/>
          </a:prstGeom>
          <a:noFill/>
        </p:spPr>
        <p:txBody>
          <a:bodyPr>
            <a:spAutoFit/>
          </a:bodyPr>
          <a:lstStyle/>
          <a:p>
            <a:pPr algn="ctr">
              <a:defRPr/>
            </a:pPr>
            <a:r>
              <a:rPr lang="it-IT" sz="3600" dirty="0">
                <a:solidFill>
                  <a:srgbClr val="FF0000"/>
                </a:solidFill>
                <a:latin typeface="+mj-lt"/>
              </a:rPr>
              <a:t>Caratteristiche di un'efficace Revisione degli Studenti</a:t>
            </a:r>
            <a:endParaRPr lang="en-GB" sz="3600" dirty="0">
              <a:solidFill>
                <a:srgbClr val="FF0000"/>
              </a:solidFill>
              <a:latin typeface="+mj-lt"/>
            </a:endParaRPr>
          </a:p>
        </p:txBody>
      </p:sp>
    </p:spTree>
    <p:extLst>
      <p:ext uri="{BB962C8B-B14F-4D97-AF65-F5344CB8AC3E}">
        <p14:creationId xmlns:p14="http://schemas.microsoft.com/office/powerpoint/2010/main" val="28542512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1BD191-1B3C-4AD6-AF4D-EE3AAC64DE92}"/>
              </a:ext>
            </a:extLst>
          </p:cNvPr>
          <p:cNvSpPr>
            <a:spLocks noGrp="1"/>
          </p:cNvSpPr>
          <p:nvPr>
            <p:ph type="ctrTitle"/>
          </p:nvPr>
        </p:nvSpPr>
        <p:spPr/>
        <p:txBody>
          <a:bodyPr/>
          <a:lstStyle/>
          <a:p>
            <a:r>
              <a:rPr lang="en-US" dirty="0">
                <a:solidFill>
                  <a:srgbClr val="FF0000"/>
                </a:solidFill>
              </a:rPr>
              <a:t>LEADERSHIP</a:t>
            </a:r>
          </a:p>
        </p:txBody>
      </p:sp>
      <p:sp>
        <p:nvSpPr>
          <p:cNvPr id="3" name="Ondertitel 2">
            <a:extLst>
              <a:ext uri="{FF2B5EF4-FFF2-40B4-BE49-F238E27FC236}">
                <a16:creationId xmlns:a16="http://schemas.microsoft.com/office/drawing/2014/main" id="{C00640C3-FEF9-43D1-AE28-EFCEF6DDA07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560118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532948" cy="1143000"/>
          </a:xfrm>
        </p:spPr>
        <p:txBody>
          <a:bodyPr>
            <a:normAutofit fontScale="90000"/>
          </a:bodyPr>
          <a:lstStyle/>
          <a:p>
            <a:pPr algn="ctr"/>
            <a:r>
              <a:rPr lang="en-GB" sz="3600" dirty="0">
                <a:solidFill>
                  <a:srgbClr val="FF0000"/>
                </a:solidFill>
              </a:rPr>
              <a:t>Leader </a:t>
            </a:r>
            <a:r>
              <a:rPr lang="en-GB" sz="3600" dirty="0" err="1">
                <a:solidFill>
                  <a:srgbClr val="FF0000"/>
                </a:solidFill>
              </a:rPr>
              <a:t>che</a:t>
            </a:r>
            <a:r>
              <a:rPr lang="en-GB" sz="3600" dirty="0">
                <a:solidFill>
                  <a:srgbClr val="FF0000"/>
                </a:solidFill>
              </a:rPr>
              <a:t> </a:t>
            </a:r>
            <a:r>
              <a:rPr lang="en-GB" sz="3600" dirty="0" err="1">
                <a:solidFill>
                  <a:srgbClr val="FF0000"/>
                </a:solidFill>
              </a:rPr>
              <a:t>influenzano</a:t>
            </a:r>
            <a:r>
              <a:rPr lang="en-GB" sz="3600" dirty="0">
                <a:solidFill>
                  <a:srgbClr val="FF0000"/>
                </a:solidFill>
              </a:rPr>
              <a:t> </a:t>
            </a:r>
            <a:r>
              <a:rPr lang="en-GB" sz="3600" dirty="0" err="1">
                <a:solidFill>
                  <a:srgbClr val="FF0000"/>
                </a:solidFill>
              </a:rPr>
              <a:t>il</a:t>
            </a:r>
            <a:r>
              <a:rPr lang="en-GB" sz="3600" dirty="0">
                <a:solidFill>
                  <a:srgbClr val="FF0000"/>
                </a:solidFill>
              </a:rPr>
              <a:t> </a:t>
            </a:r>
            <a:r>
              <a:rPr lang="en-GB" sz="3600" dirty="0" err="1">
                <a:solidFill>
                  <a:srgbClr val="FF0000"/>
                </a:solidFill>
              </a:rPr>
              <a:t>clima</a:t>
            </a:r>
            <a:r>
              <a:rPr lang="en-GB" sz="3600" dirty="0">
                <a:solidFill>
                  <a:srgbClr val="FF0000"/>
                </a:solidFill>
              </a:rPr>
              <a:t> </a:t>
            </a:r>
            <a:r>
              <a:rPr lang="en-GB" sz="3600" dirty="0" err="1">
                <a:solidFill>
                  <a:srgbClr val="FF0000"/>
                </a:solidFill>
              </a:rPr>
              <a:t>scolastico</a:t>
            </a:r>
            <a:endParaRPr lang="en-GB" sz="3600" dirty="0">
              <a:solidFill>
                <a:srgbClr val="FF0000"/>
              </a:solidFill>
            </a:endParaRPr>
          </a:p>
        </p:txBody>
      </p:sp>
      <p:sp>
        <p:nvSpPr>
          <p:cNvPr id="3" name="Content Placeholder 2"/>
          <p:cNvSpPr>
            <a:spLocks noGrp="1"/>
          </p:cNvSpPr>
          <p:nvPr>
            <p:ph idx="1"/>
          </p:nvPr>
        </p:nvSpPr>
        <p:spPr>
          <a:xfrm>
            <a:off x="518864" y="1504528"/>
            <a:ext cx="8229600" cy="4876800"/>
          </a:xfrm>
        </p:spPr>
        <p:txBody>
          <a:bodyPr/>
          <a:lstStyle/>
          <a:p>
            <a:pPr lvl="0"/>
            <a:r>
              <a:rPr lang="it-IT" sz="2400" dirty="0"/>
              <a:t>I leader non si limitano a imporre obiettivi, ma lavorano con gli altri per creare un senso comune di motivazione e direzione</a:t>
            </a:r>
          </a:p>
          <a:p>
            <a:pPr lvl="0"/>
            <a:r>
              <a:rPr lang="it-IT" sz="2400" dirty="0"/>
              <a:t>I leader lavorano principalmente attraverso e con altre persone. Aiutano anche a stabilire le condizioni che consentono agli altri di essere efficaci</a:t>
            </a:r>
          </a:p>
          <a:p>
            <a:pPr lvl="0"/>
            <a:r>
              <a:rPr lang="it-IT" sz="2400" dirty="0"/>
              <a:t>La leadership è più una funzione che un ruolo. Sebbene la leadership spesso sia affidata a persone in posizioni di autorità formale, essa consiste in funzioni che possono essere svolte da molte persone diverse, in ruoli diversi, all’interno della scuola.</a:t>
            </a:r>
            <a:endParaRPr lang="es-ES" sz="2400" dirty="0"/>
          </a:p>
          <a:p>
            <a:pPr marL="0" indent="0">
              <a:buNone/>
            </a:pPr>
            <a:endParaRPr lang="en-GB" sz="2400" dirty="0"/>
          </a:p>
        </p:txBody>
      </p:sp>
    </p:spTree>
    <p:extLst>
      <p:ext uri="{BB962C8B-B14F-4D97-AF65-F5344CB8AC3E}">
        <p14:creationId xmlns:p14="http://schemas.microsoft.com/office/powerpoint/2010/main" val="2637921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29E56B-91C2-4234-8862-AFF7821F1926}"/>
              </a:ext>
            </a:extLst>
          </p:cNvPr>
          <p:cNvSpPr>
            <a:spLocks noGrp="1"/>
          </p:cNvSpPr>
          <p:nvPr>
            <p:ph type="title"/>
          </p:nvPr>
        </p:nvSpPr>
        <p:spPr>
          <a:xfrm>
            <a:off x="457200" y="457200"/>
            <a:ext cx="8229600" cy="1143000"/>
          </a:xfrm>
        </p:spPr>
        <p:txBody>
          <a:bodyPr/>
          <a:lstStyle/>
          <a:p>
            <a:r>
              <a:rPr lang="es-ES" dirty="0">
                <a:solidFill>
                  <a:srgbClr val="FF0000"/>
                </a:solidFill>
              </a:rPr>
              <a:t>Leader: </a:t>
            </a:r>
            <a:r>
              <a:rPr lang="es-ES" dirty="0" err="1">
                <a:solidFill>
                  <a:srgbClr val="FF0000"/>
                </a:solidFill>
              </a:rPr>
              <a:t>intelligenza</a:t>
            </a:r>
            <a:r>
              <a:rPr lang="es-ES" dirty="0">
                <a:solidFill>
                  <a:srgbClr val="FF0000"/>
                </a:solidFill>
              </a:rPr>
              <a:t> emotiva</a:t>
            </a:r>
          </a:p>
        </p:txBody>
      </p:sp>
      <p:sp>
        <p:nvSpPr>
          <p:cNvPr id="3" name="Marcador de contenido 2">
            <a:extLst>
              <a:ext uri="{FF2B5EF4-FFF2-40B4-BE49-F238E27FC236}">
                <a16:creationId xmlns:a16="http://schemas.microsoft.com/office/drawing/2014/main" id="{8509028F-83F2-4CBF-A8DA-B33E22C32E0F}"/>
              </a:ext>
            </a:extLst>
          </p:cNvPr>
          <p:cNvSpPr>
            <a:spLocks noGrp="1"/>
          </p:cNvSpPr>
          <p:nvPr>
            <p:ph idx="1"/>
          </p:nvPr>
        </p:nvSpPr>
        <p:spPr>
          <a:xfrm>
            <a:off x="899592" y="1600200"/>
            <a:ext cx="7787208" cy="4525963"/>
          </a:xfrm>
        </p:spPr>
        <p:txBody>
          <a:bodyPr/>
          <a:lstStyle/>
          <a:p>
            <a:pPr marL="0" indent="0">
              <a:buNone/>
            </a:pPr>
            <a:r>
              <a:rPr lang="it-IT" sz="2800" dirty="0"/>
              <a:t>I leader di un programma anti-bullismo dovrebbero quindi dimostrare i cinque aspetti dell'intelligenza emotiva identificati da </a:t>
            </a:r>
            <a:r>
              <a:rPr lang="it-IT" sz="2800" dirty="0" err="1"/>
              <a:t>Goleman</a:t>
            </a:r>
            <a:r>
              <a:rPr lang="it-IT" sz="2800" dirty="0"/>
              <a:t>:</a:t>
            </a:r>
          </a:p>
          <a:p>
            <a:pPr marL="0" indent="0">
              <a:buNone/>
            </a:pPr>
            <a:endParaRPr lang="es-ES" sz="1050" dirty="0"/>
          </a:p>
          <a:p>
            <a:pPr lvl="1">
              <a:buFont typeface="Wingdings" panose="05000000000000000000" pitchFamily="2" charset="2"/>
              <a:buChar char="§"/>
            </a:pPr>
            <a:r>
              <a:rPr lang="it-IT" sz="2400" dirty="0"/>
              <a:t>autocoscienza</a:t>
            </a:r>
          </a:p>
          <a:p>
            <a:pPr lvl="1">
              <a:buFont typeface="Wingdings" panose="05000000000000000000" pitchFamily="2" charset="2"/>
              <a:buChar char="§"/>
            </a:pPr>
            <a:r>
              <a:rPr lang="it-IT" sz="2400" dirty="0"/>
              <a:t>gestione dei sentimenti</a:t>
            </a:r>
          </a:p>
          <a:p>
            <a:pPr lvl="1">
              <a:buFont typeface="Wingdings" panose="05000000000000000000" pitchFamily="2" charset="2"/>
              <a:buChar char="§"/>
            </a:pPr>
            <a:r>
              <a:rPr lang="it-IT" sz="2400" dirty="0"/>
              <a:t>motivazione</a:t>
            </a:r>
          </a:p>
          <a:p>
            <a:pPr lvl="1">
              <a:buFont typeface="Wingdings" panose="05000000000000000000" pitchFamily="2" charset="2"/>
              <a:buChar char="§"/>
            </a:pPr>
            <a:r>
              <a:rPr lang="it-IT" sz="2400" dirty="0"/>
              <a:t>empatia</a:t>
            </a:r>
          </a:p>
          <a:p>
            <a:pPr lvl="1">
              <a:buFont typeface="Wingdings" panose="05000000000000000000" pitchFamily="2" charset="2"/>
              <a:buChar char="§"/>
            </a:pPr>
            <a:r>
              <a:rPr lang="it-IT" sz="2400" dirty="0"/>
              <a:t>abilità sociali.</a:t>
            </a:r>
            <a:endParaRPr lang="es-ES" sz="2400" dirty="0"/>
          </a:p>
          <a:p>
            <a:endParaRPr lang="es-ES" dirty="0"/>
          </a:p>
        </p:txBody>
      </p:sp>
    </p:spTree>
    <p:extLst>
      <p:ext uri="{BB962C8B-B14F-4D97-AF65-F5344CB8AC3E}">
        <p14:creationId xmlns:p14="http://schemas.microsoft.com/office/powerpoint/2010/main" val="15945945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65AB48-877B-44C5-BB05-0DF0631D9A68}"/>
              </a:ext>
            </a:extLst>
          </p:cNvPr>
          <p:cNvSpPr>
            <a:spLocks noGrp="1"/>
          </p:cNvSpPr>
          <p:nvPr>
            <p:ph type="title"/>
          </p:nvPr>
        </p:nvSpPr>
        <p:spPr>
          <a:xfrm>
            <a:off x="457200" y="457200"/>
            <a:ext cx="8229600" cy="1143000"/>
          </a:xfrm>
        </p:spPr>
        <p:txBody>
          <a:bodyPr/>
          <a:lstStyle/>
          <a:p>
            <a:r>
              <a:rPr lang="it-IT" sz="3200" dirty="0">
                <a:solidFill>
                  <a:srgbClr val="FF0000"/>
                </a:solidFill>
              </a:rPr>
              <a:t>Abilità di leadership generiche, capacità di:</a:t>
            </a:r>
            <a:endParaRPr lang="es-ES" dirty="0">
              <a:solidFill>
                <a:srgbClr val="FF0000"/>
              </a:solidFill>
            </a:endParaRPr>
          </a:p>
        </p:txBody>
      </p:sp>
      <p:sp>
        <p:nvSpPr>
          <p:cNvPr id="3" name="Marcador de contenido 2">
            <a:extLst>
              <a:ext uri="{FF2B5EF4-FFF2-40B4-BE49-F238E27FC236}">
                <a16:creationId xmlns:a16="http://schemas.microsoft.com/office/drawing/2014/main" id="{056604EC-BF38-4F9C-85DF-C2B1BA168279}"/>
              </a:ext>
            </a:extLst>
          </p:cNvPr>
          <p:cNvSpPr>
            <a:spLocks noGrp="1"/>
          </p:cNvSpPr>
          <p:nvPr>
            <p:ph idx="1"/>
          </p:nvPr>
        </p:nvSpPr>
        <p:spPr>
          <a:xfrm>
            <a:off x="683568" y="1605591"/>
            <a:ext cx="8229600" cy="4525963"/>
          </a:xfrm>
        </p:spPr>
        <p:txBody>
          <a:bodyPr/>
          <a:lstStyle/>
          <a:p>
            <a:pPr lvl="0"/>
            <a:r>
              <a:rPr lang="it-IT" sz="1700" b="1" dirty="0"/>
              <a:t>analizzare e interpretare le informazioni</a:t>
            </a:r>
            <a:r>
              <a:rPr lang="it-IT" sz="1700" dirty="0"/>
              <a:t>, cercare informazioni da fonti appropriate quando necessario. Identificare il contenuto significativo delle informazioni disponibili. Identificare collegamenti, modelli e problemi di fondo.</a:t>
            </a:r>
          </a:p>
          <a:p>
            <a:pPr lvl="0"/>
            <a:r>
              <a:rPr lang="it-IT" sz="1700" b="1" dirty="0"/>
              <a:t>usare il giudizio professionale </a:t>
            </a:r>
            <a:r>
              <a:rPr lang="it-IT" sz="1700" dirty="0"/>
              <a:t>- prendere decisioni appropriate basate su principi chiari e su un'interpretazione accurata delle prove disponibili e pertinenti.</a:t>
            </a:r>
          </a:p>
          <a:p>
            <a:pPr lvl="0"/>
            <a:r>
              <a:rPr lang="it-IT" sz="1700" b="1" dirty="0"/>
              <a:t>pensare in modo ampio e creativo per risolvere i problemi</a:t>
            </a:r>
            <a:r>
              <a:rPr lang="it-IT" sz="1700" dirty="0"/>
              <a:t>: concentrati su ciò che conta di più. Equilibrare le implicazioni a breve e a lungo termine.</a:t>
            </a:r>
          </a:p>
          <a:p>
            <a:pPr lvl="0"/>
            <a:r>
              <a:rPr lang="it-IT" sz="1700" b="1" dirty="0"/>
              <a:t>guidare e gestire gli altri </a:t>
            </a:r>
            <a:r>
              <a:rPr lang="it-IT" sz="1700" dirty="0"/>
              <a:t>– garantire l’accettazione delle idee. Influenzare, sfidare, motivare e lavorare con gli altri per raggiungere gli obiettivi concordati. Riconoscere e sviluppare il potenziale negli altri.</a:t>
            </a:r>
          </a:p>
          <a:p>
            <a:pPr lvl="0"/>
            <a:r>
              <a:rPr lang="it-IT" sz="1700" b="1" dirty="0"/>
              <a:t>organizzare - dare priorità</a:t>
            </a:r>
            <a:r>
              <a:rPr lang="it-IT" sz="1700" dirty="0"/>
              <a:t>, conciliare le richieste e gestire il tempo. Creare e attuare piani d'azione chiari e adeguati. Delegare in modo appropriato.</a:t>
            </a:r>
          </a:p>
          <a:p>
            <a:pPr lvl="0"/>
            <a:r>
              <a:rPr lang="it-IT" sz="1700" b="1" dirty="0"/>
              <a:t>comunicare</a:t>
            </a:r>
            <a:r>
              <a:rPr lang="it-IT" sz="1700" dirty="0"/>
              <a:t> - comunicare chiaramente oralmente e per iscritto. Ascoltare gli altri e dimostrare di averlo fatto con attenzione.</a:t>
            </a:r>
          </a:p>
          <a:p>
            <a:pPr lvl="0"/>
            <a:endParaRPr lang="es-ES" sz="1700" dirty="0"/>
          </a:p>
          <a:p>
            <a:endParaRPr lang="es-ES" dirty="0"/>
          </a:p>
        </p:txBody>
      </p:sp>
    </p:spTree>
    <p:extLst>
      <p:ext uri="{BB962C8B-B14F-4D97-AF65-F5344CB8AC3E}">
        <p14:creationId xmlns:p14="http://schemas.microsoft.com/office/powerpoint/2010/main" val="926286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372CF1-9456-47A8-A087-25ADD6E742F7}"/>
              </a:ext>
            </a:extLst>
          </p:cNvPr>
          <p:cNvSpPr>
            <a:spLocks noGrp="1"/>
          </p:cNvSpPr>
          <p:nvPr>
            <p:ph type="title"/>
          </p:nvPr>
        </p:nvSpPr>
        <p:spPr>
          <a:xfrm>
            <a:off x="460544" y="620688"/>
            <a:ext cx="8445624" cy="1143000"/>
          </a:xfrm>
        </p:spPr>
        <p:txBody>
          <a:bodyPr/>
          <a:lstStyle/>
          <a:p>
            <a:r>
              <a:rPr lang="en-GB" sz="4000" dirty="0">
                <a:solidFill>
                  <a:srgbClr val="FF0000"/>
                </a:solidFill>
              </a:rPr>
              <a:t>La leadership </a:t>
            </a:r>
            <a:r>
              <a:rPr lang="en-GB" sz="4000" dirty="0" err="1">
                <a:solidFill>
                  <a:srgbClr val="FF0000"/>
                </a:solidFill>
              </a:rPr>
              <a:t>può</a:t>
            </a:r>
            <a:r>
              <a:rPr lang="en-GB" sz="4000" dirty="0">
                <a:solidFill>
                  <a:srgbClr val="FF0000"/>
                </a:solidFill>
              </a:rPr>
              <a:t> </a:t>
            </a:r>
            <a:r>
              <a:rPr lang="en-GB" sz="4000" dirty="0" err="1">
                <a:solidFill>
                  <a:srgbClr val="FF0000"/>
                </a:solidFill>
              </a:rPr>
              <a:t>essere</a:t>
            </a:r>
            <a:r>
              <a:rPr lang="en-GB" sz="4000" dirty="0">
                <a:solidFill>
                  <a:srgbClr val="FF0000"/>
                </a:solidFill>
              </a:rPr>
              <a:t> </a:t>
            </a:r>
            <a:r>
              <a:rPr lang="en-GB" sz="4000" dirty="0" err="1">
                <a:solidFill>
                  <a:srgbClr val="FF0000"/>
                </a:solidFill>
              </a:rPr>
              <a:t>distribuita</a:t>
            </a:r>
            <a:r>
              <a:rPr lang="en-GB" sz="4000" dirty="0">
                <a:solidFill>
                  <a:srgbClr val="FF0000"/>
                </a:solidFill>
              </a:rPr>
              <a:t>: </a:t>
            </a:r>
            <a:endParaRPr lang="es-ES" sz="4000" dirty="0">
              <a:solidFill>
                <a:srgbClr val="FF0000"/>
              </a:solidFill>
            </a:endParaRPr>
          </a:p>
        </p:txBody>
      </p:sp>
      <p:sp>
        <p:nvSpPr>
          <p:cNvPr id="3" name="Marcador de contenido 2">
            <a:extLst>
              <a:ext uri="{FF2B5EF4-FFF2-40B4-BE49-F238E27FC236}">
                <a16:creationId xmlns:a16="http://schemas.microsoft.com/office/drawing/2014/main" id="{B89B37B7-746F-4895-B82A-A67374C49AF3}"/>
              </a:ext>
            </a:extLst>
          </p:cNvPr>
          <p:cNvSpPr>
            <a:spLocks noGrp="1"/>
          </p:cNvSpPr>
          <p:nvPr>
            <p:ph idx="1"/>
          </p:nvPr>
        </p:nvSpPr>
        <p:spPr>
          <a:xfrm>
            <a:off x="457200" y="1866950"/>
            <a:ext cx="8229600" cy="4525963"/>
          </a:xfrm>
        </p:spPr>
        <p:txBody>
          <a:bodyPr/>
          <a:lstStyle/>
          <a:p>
            <a:pPr lvl="0"/>
            <a:r>
              <a:rPr lang="it-IT" sz="2400" b="1" dirty="0"/>
              <a:t>formalmente</a:t>
            </a:r>
            <a:r>
              <a:rPr lang="it-IT" sz="2400" dirty="0"/>
              <a:t> - attraverso ruoli designati o descrizioni di mansioni</a:t>
            </a:r>
          </a:p>
          <a:p>
            <a:pPr lvl="0"/>
            <a:r>
              <a:rPr lang="it-IT" sz="2400" b="1" dirty="0"/>
              <a:t>pragmaticamente</a:t>
            </a:r>
            <a:r>
              <a:rPr lang="it-IT" sz="2400" dirty="0"/>
              <a:t> - per necessità o spesso delegazione ad hoc del carico di lavoro</a:t>
            </a:r>
          </a:p>
          <a:p>
            <a:pPr lvl="0"/>
            <a:r>
              <a:rPr lang="it-IT" sz="2400" b="1" dirty="0"/>
              <a:t>strategicamente</a:t>
            </a:r>
            <a:r>
              <a:rPr lang="it-IT" sz="2400" dirty="0"/>
              <a:t> - attraverso la nomina programmata di individui per contribuire positivamente allo sviluppo della leadership in tutta la scuola</a:t>
            </a:r>
          </a:p>
          <a:p>
            <a:pPr lvl="0"/>
            <a:r>
              <a:rPr lang="it-IT" sz="2400" b="1" dirty="0"/>
              <a:t>in modo incrementale </a:t>
            </a:r>
            <a:r>
              <a:rPr lang="it-IT" sz="2400" dirty="0"/>
              <a:t>- attraverso un graduale aumento della responsabilità in base alla capacità di leadership mostrata</a:t>
            </a:r>
            <a:endParaRPr lang="es-ES" dirty="0"/>
          </a:p>
        </p:txBody>
      </p:sp>
    </p:spTree>
    <p:extLst>
      <p:ext uri="{BB962C8B-B14F-4D97-AF65-F5344CB8AC3E}">
        <p14:creationId xmlns:p14="http://schemas.microsoft.com/office/powerpoint/2010/main" val="3878145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3F0B4A-2052-43E7-9213-FD349FD50521}"/>
              </a:ext>
            </a:extLst>
          </p:cNvPr>
          <p:cNvSpPr>
            <a:spLocks noGrp="1"/>
          </p:cNvSpPr>
          <p:nvPr>
            <p:ph type="ctrTitle"/>
          </p:nvPr>
        </p:nvSpPr>
        <p:spPr/>
        <p:txBody>
          <a:bodyPr/>
          <a:lstStyle/>
          <a:p>
            <a:r>
              <a:rPr lang="en-US" dirty="0">
                <a:solidFill>
                  <a:srgbClr val="FF0000"/>
                </a:solidFill>
              </a:rPr>
              <a:t>INTRODUZIONE</a:t>
            </a:r>
          </a:p>
        </p:txBody>
      </p:sp>
      <p:sp>
        <p:nvSpPr>
          <p:cNvPr id="3" name="Ondertitel 2">
            <a:extLst>
              <a:ext uri="{FF2B5EF4-FFF2-40B4-BE49-F238E27FC236}">
                <a16:creationId xmlns:a16="http://schemas.microsoft.com/office/drawing/2014/main" id="{186CF16A-02E9-44B9-A632-C60835B070B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01650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E802DE-68B1-4BAC-9571-F0DDC082205B}"/>
              </a:ext>
            </a:extLst>
          </p:cNvPr>
          <p:cNvSpPr>
            <a:spLocks noGrp="1"/>
          </p:cNvSpPr>
          <p:nvPr>
            <p:ph type="title"/>
          </p:nvPr>
        </p:nvSpPr>
        <p:spPr>
          <a:xfrm>
            <a:off x="457200" y="980728"/>
            <a:ext cx="8229600" cy="1143000"/>
          </a:xfrm>
        </p:spPr>
        <p:txBody>
          <a:bodyPr/>
          <a:lstStyle/>
          <a:p>
            <a:r>
              <a:rPr lang="it-IT" sz="3200" dirty="0">
                <a:solidFill>
                  <a:srgbClr val="FF0000"/>
                </a:solidFill>
              </a:rPr>
              <a:t>Diversi stili di leadership per ridurre il bullismo e altre forme di violenza:</a:t>
            </a:r>
            <a:br>
              <a:rPr lang="it-IT" sz="3200" dirty="0">
                <a:solidFill>
                  <a:srgbClr val="FF0000"/>
                </a:solidFill>
              </a:rPr>
            </a:br>
            <a:endParaRPr lang="es-ES" dirty="0">
              <a:solidFill>
                <a:srgbClr val="FF0000"/>
              </a:solidFill>
            </a:endParaRPr>
          </a:p>
        </p:txBody>
      </p:sp>
      <p:sp>
        <p:nvSpPr>
          <p:cNvPr id="3" name="Marcador de contenido 2">
            <a:extLst>
              <a:ext uri="{FF2B5EF4-FFF2-40B4-BE49-F238E27FC236}">
                <a16:creationId xmlns:a16="http://schemas.microsoft.com/office/drawing/2014/main" id="{7A5077F8-883C-4254-BFE3-3D58AC91FB0D}"/>
              </a:ext>
            </a:extLst>
          </p:cNvPr>
          <p:cNvSpPr>
            <a:spLocks noGrp="1"/>
          </p:cNvSpPr>
          <p:nvPr>
            <p:ph idx="1"/>
          </p:nvPr>
        </p:nvSpPr>
        <p:spPr>
          <a:xfrm>
            <a:off x="1547664" y="1988840"/>
            <a:ext cx="5616624" cy="4137323"/>
          </a:xfrm>
        </p:spPr>
        <p:txBody>
          <a:bodyPr/>
          <a:lstStyle/>
          <a:p>
            <a:pPr lvl="0"/>
            <a:r>
              <a:rPr lang="it-IT" dirty="0"/>
              <a:t>Stile coercitivo</a:t>
            </a:r>
          </a:p>
          <a:p>
            <a:pPr lvl="0"/>
            <a:r>
              <a:rPr lang="it-IT" dirty="0"/>
              <a:t>Stile autorevole</a:t>
            </a:r>
          </a:p>
          <a:p>
            <a:pPr lvl="0"/>
            <a:r>
              <a:rPr lang="it-IT" dirty="0"/>
              <a:t>Stile </a:t>
            </a:r>
            <a:r>
              <a:rPr lang="it-IT" dirty="0" err="1"/>
              <a:t>affiliativo</a:t>
            </a:r>
            <a:r>
              <a:rPr lang="it-IT" dirty="0"/>
              <a:t> </a:t>
            </a:r>
          </a:p>
          <a:p>
            <a:pPr lvl="0"/>
            <a:r>
              <a:rPr lang="it-IT" dirty="0"/>
              <a:t>Stile democratico</a:t>
            </a:r>
          </a:p>
          <a:p>
            <a:pPr lvl="0"/>
            <a:r>
              <a:rPr lang="it-IT" dirty="0"/>
              <a:t>Stile </a:t>
            </a:r>
            <a:r>
              <a:rPr lang="en-US" dirty="0"/>
              <a:t>“</a:t>
            </a:r>
            <a:r>
              <a:rPr lang="it-IT" dirty="0"/>
              <a:t>battistrada</a:t>
            </a:r>
            <a:r>
              <a:rPr lang="en-US" dirty="0"/>
              <a:t>”</a:t>
            </a:r>
            <a:endParaRPr lang="it-IT" dirty="0"/>
          </a:p>
          <a:p>
            <a:pPr lvl="0"/>
            <a:r>
              <a:rPr lang="it-IT" dirty="0"/>
              <a:t>Stile </a:t>
            </a:r>
            <a:r>
              <a:rPr lang="en-US" dirty="0"/>
              <a:t>“</a:t>
            </a:r>
            <a:r>
              <a:rPr lang="it-IT" dirty="0"/>
              <a:t>coach</a:t>
            </a:r>
            <a:r>
              <a:rPr lang="en-US" dirty="0"/>
              <a:t>”</a:t>
            </a:r>
            <a:endParaRPr lang="es-ES" dirty="0"/>
          </a:p>
          <a:p>
            <a:endParaRPr lang="es-ES" dirty="0"/>
          </a:p>
        </p:txBody>
      </p:sp>
    </p:spTree>
    <p:extLst>
      <p:ext uri="{BB962C8B-B14F-4D97-AF65-F5344CB8AC3E}">
        <p14:creationId xmlns:p14="http://schemas.microsoft.com/office/powerpoint/2010/main" val="558834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5C1074-86C8-4F61-8966-FFFA0FA9C004}"/>
              </a:ext>
            </a:extLst>
          </p:cNvPr>
          <p:cNvSpPr>
            <a:spLocks noGrp="1"/>
          </p:cNvSpPr>
          <p:nvPr>
            <p:ph type="title"/>
          </p:nvPr>
        </p:nvSpPr>
        <p:spPr>
          <a:xfrm>
            <a:off x="251520" y="404664"/>
            <a:ext cx="8229600" cy="1143000"/>
          </a:xfrm>
        </p:spPr>
        <p:txBody>
          <a:bodyPr/>
          <a:lstStyle/>
          <a:p>
            <a:r>
              <a:rPr lang="en-US" i="1" dirty="0">
                <a:solidFill>
                  <a:srgbClr val="FF0000"/>
                </a:solidFill>
              </a:rPr>
              <a:t>Stile </a:t>
            </a:r>
            <a:r>
              <a:rPr lang="en-US" i="1" dirty="0" err="1">
                <a:solidFill>
                  <a:srgbClr val="FF0000"/>
                </a:solidFill>
              </a:rPr>
              <a:t>coercitivo</a:t>
            </a:r>
            <a:br>
              <a:rPr lang="es-ES" dirty="0"/>
            </a:br>
            <a:endParaRPr lang="es-ES" dirty="0"/>
          </a:p>
        </p:txBody>
      </p:sp>
      <p:sp>
        <p:nvSpPr>
          <p:cNvPr id="3" name="Marcador de contenido 2">
            <a:extLst>
              <a:ext uri="{FF2B5EF4-FFF2-40B4-BE49-F238E27FC236}">
                <a16:creationId xmlns:a16="http://schemas.microsoft.com/office/drawing/2014/main" id="{403D1CE7-42DB-4CA2-B210-F5C404967DD8}"/>
              </a:ext>
            </a:extLst>
          </p:cNvPr>
          <p:cNvSpPr>
            <a:spLocks noGrp="1"/>
          </p:cNvSpPr>
          <p:nvPr>
            <p:ph idx="1"/>
          </p:nvPr>
        </p:nvSpPr>
        <p:spPr>
          <a:xfrm>
            <a:off x="457200" y="1268760"/>
            <a:ext cx="8229600" cy="4525963"/>
          </a:xfrm>
        </p:spPr>
        <p:txBody>
          <a:bodyPr/>
          <a:lstStyle/>
          <a:p>
            <a:r>
              <a:rPr lang="it-IT" sz="2400" i="1" dirty="0"/>
              <a:t>L'obiettivo</a:t>
            </a:r>
            <a:r>
              <a:rPr lang="it-IT" sz="2400" dirty="0"/>
              <a:t>: cercare l’immediato rispetto. Il leader impartisce ordini, si aspetta il rispetto di questi, controlla rigorosamente e impone molte sanzioni con pochi premi.</a:t>
            </a:r>
          </a:p>
          <a:p>
            <a:r>
              <a:rPr lang="it-IT" sz="2400" i="1" dirty="0"/>
              <a:t>Lo stile in una frase</a:t>
            </a:r>
            <a:r>
              <a:rPr lang="it-IT" sz="2400" dirty="0"/>
              <a:t>: "Fai quello che ti dico".</a:t>
            </a:r>
          </a:p>
          <a:p>
            <a:r>
              <a:rPr lang="it-IT" sz="2400" i="1" dirty="0"/>
              <a:t>Quando questa tipologia funziona meglio</a:t>
            </a:r>
            <a:r>
              <a:rPr lang="it-IT" sz="2400" dirty="0"/>
              <a:t>: per semplici compiti, ad esempio, organizzare i posti a sedere per una riunione o correggere qualcuno che non ha fatto ciò che avevano già accettato di fare.</a:t>
            </a:r>
          </a:p>
          <a:p>
            <a:r>
              <a:rPr lang="it-IT" sz="2400" i="1" dirty="0"/>
              <a:t>Impatto sull'atmosfera all’interno del gruppo</a:t>
            </a:r>
            <a:r>
              <a:rPr lang="it-IT" sz="2400" dirty="0"/>
              <a:t>: questo approccio può essere negativo e dovrebbe essere usato raramente. È utile ad es. quando il leader sta dando istruzioni per un'attività.</a:t>
            </a:r>
            <a:endParaRPr lang="es-ES" sz="2400" dirty="0"/>
          </a:p>
          <a:p>
            <a:endParaRPr lang="es-ES" dirty="0"/>
          </a:p>
        </p:txBody>
      </p:sp>
    </p:spTree>
    <p:extLst>
      <p:ext uri="{BB962C8B-B14F-4D97-AF65-F5344CB8AC3E}">
        <p14:creationId xmlns:p14="http://schemas.microsoft.com/office/powerpoint/2010/main" val="20367225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888B69-93A7-419E-BA7B-64040DCDCDC7}"/>
              </a:ext>
            </a:extLst>
          </p:cNvPr>
          <p:cNvSpPr>
            <a:spLocks noGrp="1"/>
          </p:cNvSpPr>
          <p:nvPr>
            <p:ph type="title"/>
          </p:nvPr>
        </p:nvSpPr>
        <p:spPr/>
        <p:txBody>
          <a:bodyPr/>
          <a:lstStyle/>
          <a:p>
            <a:r>
              <a:rPr lang="en-US" i="1" dirty="0">
                <a:solidFill>
                  <a:srgbClr val="FF0000"/>
                </a:solidFill>
              </a:rPr>
              <a:t>Stile </a:t>
            </a:r>
            <a:r>
              <a:rPr lang="en-US" i="1" dirty="0" err="1">
                <a:solidFill>
                  <a:srgbClr val="FF0000"/>
                </a:solidFill>
              </a:rPr>
              <a:t>autoritario</a:t>
            </a:r>
            <a:endParaRPr lang="es-ES" i="1" dirty="0">
              <a:solidFill>
                <a:srgbClr val="FF0000"/>
              </a:solidFill>
            </a:endParaRPr>
          </a:p>
        </p:txBody>
      </p:sp>
      <p:sp>
        <p:nvSpPr>
          <p:cNvPr id="3" name="Marcador de contenido 2">
            <a:extLst>
              <a:ext uri="{FF2B5EF4-FFF2-40B4-BE49-F238E27FC236}">
                <a16:creationId xmlns:a16="http://schemas.microsoft.com/office/drawing/2014/main" id="{017568F9-27DF-4795-A9DF-79A469E2FCB7}"/>
              </a:ext>
            </a:extLst>
          </p:cNvPr>
          <p:cNvSpPr>
            <a:spLocks noGrp="1"/>
          </p:cNvSpPr>
          <p:nvPr>
            <p:ph idx="1"/>
          </p:nvPr>
        </p:nvSpPr>
        <p:spPr>
          <a:xfrm>
            <a:off x="539552" y="1268760"/>
            <a:ext cx="8229600" cy="4525963"/>
          </a:xfrm>
        </p:spPr>
        <p:txBody>
          <a:bodyPr/>
          <a:lstStyle/>
          <a:p>
            <a:r>
              <a:rPr lang="en-US" sz="2400" i="1" dirty="0" err="1"/>
              <a:t>L’obiettivo</a:t>
            </a:r>
            <a:r>
              <a:rPr lang="en-US" sz="2400" dirty="0"/>
              <a:t>: f</a:t>
            </a:r>
            <a:r>
              <a:rPr lang="it-IT" sz="2400" dirty="0" err="1"/>
              <a:t>ornire</a:t>
            </a:r>
            <a:r>
              <a:rPr lang="it-IT" sz="2400" dirty="0"/>
              <a:t> un  percorso orientato a lungo termine per il gruppo. Il leader ha una chiara visione degli obiettivi e di come ogni parte contribuisce, e lo spiega al gruppo, facendogli capire l’importanza.</a:t>
            </a:r>
            <a:endParaRPr lang="es-ES" sz="2400" dirty="0"/>
          </a:p>
          <a:p>
            <a:r>
              <a:rPr lang="it-IT" sz="2400" i="1" dirty="0"/>
              <a:t>Lo stile in una frase </a:t>
            </a:r>
            <a:r>
              <a:rPr lang="en-US" sz="2400" dirty="0"/>
              <a:t>: ‘</a:t>
            </a:r>
            <a:r>
              <a:rPr lang="en-US" sz="2400" dirty="0" err="1"/>
              <a:t>Vieni</a:t>
            </a:r>
            <a:r>
              <a:rPr lang="en-US" sz="2400" dirty="0"/>
              <a:t> con me’ </a:t>
            </a:r>
            <a:endParaRPr lang="es-ES" sz="2400" dirty="0"/>
          </a:p>
          <a:p>
            <a:r>
              <a:rPr lang="it-IT" sz="2400" i="1" dirty="0"/>
              <a:t>Quando questa tipologia funziona meglio</a:t>
            </a:r>
            <a:r>
              <a:rPr lang="en-US" sz="2400" dirty="0"/>
              <a:t>: q</a:t>
            </a:r>
            <a:r>
              <a:rPr lang="it-IT" sz="2400" dirty="0" err="1"/>
              <a:t>uando</a:t>
            </a:r>
            <a:r>
              <a:rPr lang="it-IT" sz="2400" dirty="0"/>
              <a:t> i cambiamenti richiedono una nuova visione; o quando è necessaria una direzione chiara. Ad esempio, quando si introduce una nuova iniziativa</a:t>
            </a:r>
          </a:p>
          <a:p>
            <a:r>
              <a:rPr lang="it-IT" sz="2400" i="1" dirty="0"/>
              <a:t>Impatto sull'atmosfera all’interno del gruppo</a:t>
            </a:r>
            <a:r>
              <a:rPr lang="en-US" sz="2400" dirty="0"/>
              <a:t>: </a:t>
            </a:r>
            <a:r>
              <a:rPr lang="en-US" sz="2400" dirty="0" err="1"/>
              <a:t>Positivo</a:t>
            </a:r>
            <a:r>
              <a:rPr lang="en-US" sz="2400" dirty="0"/>
              <a:t> – </a:t>
            </a:r>
            <a:r>
              <a:rPr lang="en-US" sz="2400" dirty="0" err="1"/>
              <a:t>questo</a:t>
            </a:r>
            <a:r>
              <a:rPr lang="en-US" sz="2400" dirty="0"/>
              <a:t> </a:t>
            </a:r>
            <a:r>
              <a:rPr lang="en-US" sz="2400" dirty="0" err="1"/>
              <a:t>approccio</a:t>
            </a:r>
            <a:r>
              <a:rPr lang="en-US" sz="2400" dirty="0"/>
              <a:t> </a:t>
            </a:r>
            <a:r>
              <a:rPr lang="en-US" sz="2400" dirty="0" err="1"/>
              <a:t>dovrebbe</a:t>
            </a:r>
            <a:r>
              <a:rPr lang="en-US" sz="2400" dirty="0"/>
              <a:t> </a:t>
            </a:r>
            <a:r>
              <a:rPr lang="en-US" sz="2400" dirty="0" err="1"/>
              <a:t>essere</a:t>
            </a:r>
            <a:r>
              <a:rPr lang="en-US" sz="2400" dirty="0"/>
              <a:t> </a:t>
            </a:r>
            <a:r>
              <a:rPr lang="en-US" sz="2400" dirty="0" err="1"/>
              <a:t>usato</a:t>
            </a:r>
            <a:r>
              <a:rPr lang="en-US" sz="2400" dirty="0"/>
              <a:t> </a:t>
            </a:r>
            <a:r>
              <a:rPr lang="en-US" sz="2400" dirty="0" err="1"/>
              <a:t>spesso</a:t>
            </a:r>
            <a:r>
              <a:rPr lang="en-US" sz="2400" dirty="0"/>
              <a:t>, in </a:t>
            </a:r>
            <a:r>
              <a:rPr lang="en-US" sz="2400" dirty="0" err="1"/>
              <a:t>particolare</a:t>
            </a:r>
            <a:r>
              <a:rPr lang="en-US" sz="2400" dirty="0"/>
              <a:t> al </a:t>
            </a:r>
            <a:r>
              <a:rPr lang="en-US" sz="2400" dirty="0" err="1"/>
              <a:t>princiopio</a:t>
            </a:r>
            <a:r>
              <a:rPr lang="en-US" sz="2400" dirty="0"/>
              <a:t> di </a:t>
            </a:r>
            <a:r>
              <a:rPr lang="en-US" sz="2400" dirty="0" err="1"/>
              <a:t>un’iniziativa</a:t>
            </a:r>
            <a:r>
              <a:rPr lang="en-US" sz="2400" dirty="0"/>
              <a:t>. </a:t>
            </a:r>
            <a:endParaRPr lang="es-ES" dirty="0"/>
          </a:p>
        </p:txBody>
      </p:sp>
    </p:spTree>
    <p:extLst>
      <p:ext uri="{BB962C8B-B14F-4D97-AF65-F5344CB8AC3E}">
        <p14:creationId xmlns:p14="http://schemas.microsoft.com/office/powerpoint/2010/main" val="33523952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28153F-215E-4924-A3DE-57F41EDCD730}"/>
              </a:ext>
            </a:extLst>
          </p:cNvPr>
          <p:cNvSpPr>
            <a:spLocks noGrp="1"/>
          </p:cNvSpPr>
          <p:nvPr>
            <p:ph type="title"/>
          </p:nvPr>
        </p:nvSpPr>
        <p:spPr/>
        <p:txBody>
          <a:bodyPr/>
          <a:lstStyle/>
          <a:p>
            <a:r>
              <a:rPr lang="en-US" i="1" dirty="0">
                <a:solidFill>
                  <a:srgbClr val="FF0000"/>
                </a:solidFill>
              </a:rPr>
              <a:t>Stile </a:t>
            </a:r>
            <a:r>
              <a:rPr lang="en-US" i="1" dirty="0" err="1">
                <a:solidFill>
                  <a:srgbClr val="FF0000"/>
                </a:solidFill>
              </a:rPr>
              <a:t>affiliativo</a:t>
            </a:r>
            <a:endParaRPr lang="es-ES" i="1" dirty="0">
              <a:solidFill>
                <a:srgbClr val="FF0000"/>
              </a:solidFill>
            </a:endParaRPr>
          </a:p>
        </p:txBody>
      </p:sp>
      <p:sp>
        <p:nvSpPr>
          <p:cNvPr id="3" name="Marcador de contenido 2">
            <a:extLst>
              <a:ext uri="{FF2B5EF4-FFF2-40B4-BE49-F238E27FC236}">
                <a16:creationId xmlns:a16="http://schemas.microsoft.com/office/drawing/2014/main" id="{7F486DD1-CB32-4270-8E37-4D34664CE246}"/>
              </a:ext>
            </a:extLst>
          </p:cNvPr>
          <p:cNvSpPr>
            <a:spLocks noGrp="1"/>
          </p:cNvSpPr>
          <p:nvPr>
            <p:ph idx="1"/>
          </p:nvPr>
        </p:nvSpPr>
        <p:spPr>
          <a:xfrm>
            <a:off x="457200" y="1166018"/>
            <a:ext cx="8229600" cy="4525963"/>
          </a:xfrm>
        </p:spPr>
        <p:txBody>
          <a:bodyPr/>
          <a:lstStyle/>
          <a:p>
            <a:r>
              <a:rPr lang="it-IT" sz="2000" i="1" dirty="0"/>
              <a:t>L'obiettivo</a:t>
            </a:r>
            <a:r>
              <a:rPr lang="it-IT" sz="2000" dirty="0"/>
              <a:t>: creare armonia e costruire relazioni tra i membri del gruppo e tra il gruppo e il leader. Il leader è interessato a promuovere interazioni amichevoli, ponendo l'accento sui bisogni personali dei membri del gruppo piuttosto che su obiettivi / standard, prendendosi cura di tutti ed evitando incomprensioni</a:t>
            </a:r>
          </a:p>
          <a:p>
            <a:r>
              <a:rPr lang="it-IT" sz="2000" i="1" dirty="0"/>
              <a:t>Lo stile in una frase</a:t>
            </a:r>
            <a:r>
              <a:rPr lang="it-IT" sz="2000" dirty="0"/>
              <a:t>: "Le persone vengono per prime".</a:t>
            </a:r>
          </a:p>
          <a:p>
            <a:r>
              <a:rPr lang="it-IT" sz="2000" i="1" dirty="0"/>
              <a:t>Quando questa tipologia funziona meglio</a:t>
            </a:r>
            <a:r>
              <a:rPr lang="it-IT" sz="2000" dirty="0"/>
              <a:t>: per risolvere le controversie all'interno del gruppo o per motivare i membri in circostanze stressanti, ad esempio se alcuni membri del gruppo trovano difficile il lavoro o se è successo qualcosa al di fuori del gruppo che li disturba e distrae.</a:t>
            </a:r>
          </a:p>
          <a:p>
            <a:r>
              <a:rPr lang="it-IT" sz="2000" i="1" dirty="0"/>
              <a:t>Impatto sull'atmosfera all’interno del gruppo</a:t>
            </a:r>
            <a:r>
              <a:rPr lang="it-IT" sz="2000" dirty="0"/>
              <a:t>: positivo. – questo approccio dovrebbe essere usato per mostrare interesse per il benessere delle persone e del gruppo pur mantenendo un’attenzione all’obiettivo</a:t>
            </a:r>
            <a:endParaRPr lang="es-ES" sz="2000" dirty="0"/>
          </a:p>
          <a:p>
            <a:endParaRPr lang="es-ES" dirty="0"/>
          </a:p>
        </p:txBody>
      </p:sp>
    </p:spTree>
    <p:extLst>
      <p:ext uri="{BB962C8B-B14F-4D97-AF65-F5344CB8AC3E}">
        <p14:creationId xmlns:p14="http://schemas.microsoft.com/office/powerpoint/2010/main" val="929370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906321-FCC7-43A8-B126-7DD33C2C50F3}"/>
              </a:ext>
            </a:extLst>
          </p:cNvPr>
          <p:cNvSpPr>
            <a:spLocks noGrp="1"/>
          </p:cNvSpPr>
          <p:nvPr>
            <p:ph type="title"/>
          </p:nvPr>
        </p:nvSpPr>
        <p:spPr/>
        <p:txBody>
          <a:bodyPr/>
          <a:lstStyle/>
          <a:p>
            <a:r>
              <a:rPr lang="en-US" i="1" dirty="0">
                <a:solidFill>
                  <a:srgbClr val="FF0000"/>
                </a:solidFill>
              </a:rPr>
              <a:t>Stile </a:t>
            </a:r>
            <a:r>
              <a:rPr lang="en-US" i="1" dirty="0" err="1">
                <a:solidFill>
                  <a:srgbClr val="FF0000"/>
                </a:solidFill>
              </a:rPr>
              <a:t>democratico</a:t>
            </a:r>
            <a:endParaRPr lang="es-ES" i="1" dirty="0">
              <a:solidFill>
                <a:srgbClr val="FF0000"/>
              </a:solidFill>
            </a:endParaRPr>
          </a:p>
        </p:txBody>
      </p:sp>
      <p:sp>
        <p:nvSpPr>
          <p:cNvPr id="3" name="Marcador de contenido 2">
            <a:extLst>
              <a:ext uri="{FF2B5EF4-FFF2-40B4-BE49-F238E27FC236}">
                <a16:creationId xmlns:a16="http://schemas.microsoft.com/office/drawing/2014/main" id="{AA31E7C1-3F53-4C1D-8E91-DF01324EF57D}"/>
              </a:ext>
            </a:extLst>
          </p:cNvPr>
          <p:cNvSpPr>
            <a:spLocks noGrp="1"/>
          </p:cNvSpPr>
          <p:nvPr>
            <p:ph idx="1"/>
          </p:nvPr>
        </p:nvSpPr>
        <p:spPr>
          <a:xfrm>
            <a:off x="457200" y="1340768"/>
            <a:ext cx="8229600" cy="4525963"/>
          </a:xfrm>
        </p:spPr>
        <p:txBody>
          <a:bodyPr/>
          <a:lstStyle/>
          <a:p>
            <a:r>
              <a:rPr lang="en-US" sz="1800" i="1" dirty="0" err="1"/>
              <a:t>L’obiettivo</a:t>
            </a:r>
            <a:r>
              <a:rPr lang="en-US" sz="1800" dirty="0"/>
              <a:t>: </a:t>
            </a:r>
            <a:r>
              <a:rPr lang="it-IT" sz="1800" dirty="0"/>
              <a:t>incentivare l’impegno nelle idee iniziali e generare nuove idee dal gruppo stesso. Il leader incoraggia la partecipazione e cerca il consenso, con l'obiettivo di ricercare l'impegno attraverso l’appartenenza.</a:t>
            </a:r>
            <a:endParaRPr lang="es-ES" sz="1800" dirty="0"/>
          </a:p>
          <a:p>
            <a:r>
              <a:rPr lang="it-IT" sz="1800" i="1" dirty="0"/>
              <a:t>Lo stile in una frase</a:t>
            </a:r>
            <a:r>
              <a:rPr lang="en-US" sz="1800" dirty="0"/>
              <a:t>: ‘Che ne </a:t>
            </a:r>
            <a:r>
              <a:rPr lang="en-US" sz="1800" dirty="0" err="1"/>
              <a:t>pensi</a:t>
            </a:r>
            <a:r>
              <a:rPr lang="en-US" sz="1800" dirty="0"/>
              <a:t>?’</a:t>
            </a:r>
            <a:endParaRPr lang="es-ES" sz="1800" dirty="0"/>
          </a:p>
          <a:p>
            <a:r>
              <a:rPr lang="it-IT" sz="1800" i="1" dirty="0"/>
              <a:t>Quando questa tipologia funziona meglio</a:t>
            </a:r>
            <a:r>
              <a:rPr lang="en-US" sz="1800" dirty="0"/>
              <a:t>: per </a:t>
            </a:r>
            <a:r>
              <a:rPr lang="en-US" sz="1800" dirty="0" err="1"/>
              <a:t>stimolare</a:t>
            </a:r>
            <a:r>
              <a:rPr lang="en-US" sz="1800" dirty="0"/>
              <a:t> </a:t>
            </a:r>
            <a:r>
              <a:rPr lang="en-US" sz="1800" dirty="0" err="1"/>
              <a:t>il</a:t>
            </a:r>
            <a:r>
              <a:rPr lang="en-US" sz="1800" dirty="0"/>
              <a:t> </a:t>
            </a:r>
            <a:r>
              <a:rPr lang="en-US" sz="1800" dirty="0" err="1"/>
              <a:t>coinvolgimento</a:t>
            </a:r>
            <a:r>
              <a:rPr lang="en-US" sz="1800" dirty="0"/>
              <a:t> e </a:t>
            </a:r>
            <a:r>
              <a:rPr lang="en-US" sz="1800" dirty="0" err="1"/>
              <a:t>il</a:t>
            </a:r>
            <a:r>
              <a:rPr lang="en-US" sz="1800" dirty="0"/>
              <a:t> </a:t>
            </a:r>
            <a:r>
              <a:rPr lang="en-US" sz="1800" dirty="0" err="1"/>
              <a:t>consenso</a:t>
            </a:r>
            <a:r>
              <a:rPr lang="en-US" sz="1800" dirty="0"/>
              <a:t> </a:t>
            </a:r>
            <a:r>
              <a:rPr lang="it-IT" sz="1800" dirty="0"/>
              <a:t>ostruire coinvolgimento o se si vuole ottenere un contributo dall'esperienza personale dei membri del gruppo. Anche quando la visione è chiara, ma le azioni per arrivarci non sono così chiare o è necessaria una maggiore partecipazione da parte del gruppo, ad esempio quando si deve </a:t>
            </a:r>
            <a:r>
              <a:rPr lang="it-IT" sz="1800" dirty="0" err="1"/>
              <a:t>decire</a:t>
            </a:r>
            <a:r>
              <a:rPr lang="it-IT" sz="1800" dirty="0"/>
              <a:t> il modo migliore per attuare un'iniziativa nel particolare contesto della scuola.</a:t>
            </a:r>
            <a:endParaRPr lang="es-ES" sz="1800" dirty="0"/>
          </a:p>
          <a:p>
            <a:r>
              <a:rPr lang="it-IT" sz="1800" i="1" dirty="0"/>
              <a:t>Impatto sull'atmosfera all’interno del gruppo</a:t>
            </a:r>
            <a:r>
              <a:rPr lang="en-US" sz="1800" dirty="0"/>
              <a:t>: </a:t>
            </a:r>
            <a:r>
              <a:rPr lang="it-IT" sz="1800" dirty="0"/>
              <a:t>Positivo - approccio utile quando si decidono i compiti all’interno del gruppo e quando si incoraggiano i membri a impegnarsi pienamente nella loro esecuzione. Dovrebbe essere usato maggiormente mentre il gruppo lavora insieme per incrementare la partecipazione ed il coinvolgimento.</a:t>
            </a:r>
            <a:endParaRPr lang="es-ES" dirty="0"/>
          </a:p>
        </p:txBody>
      </p:sp>
    </p:spTree>
    <p:extLst>
      <p:ext uri="{BB962C8B-B14F-4D97-AF65-F5344CB8AC3E}">
        <p14:creationId xmlns:p14="http://schemas.microsoft.com/office/powerpoint/2010/main" val="16402912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42F0ED-352D-4921-B91E-A8296C631FC6}"/>
              </a:ext>
            </a:extLst>
          </p:cNvPr>
          <p:cNvSpPr>
            <a:spLocks noGrp="1"/>
          </p:cNvSpPr>
          <p:nvPr>
            <p:ph type="title"/>
          </p:nvPr>
        </p:nvSpPr>
        <p:spPr/>
        <p:txBody>
          <a:bodyPr/>
          <a:lstStyle/>
          <a:p>
            <a:r>
              <a:rPr lang="en-US" i="1" dirty="0">
                <a:solidFill>
                  <a:srgbClr val="FF0000"/>
                </a:solidFill>
              </a:rPr>
              <a:t>Stile “</a:t>
            </a:r>
            <a:r>
              <a:rPr lang="en-US" i="1" dirty="0" err="1">
                <a:solidFill>
                  <a:srgbClr val="FF0000"/>
                </a:solidFill>
              </a:rPr>
              <a:t>battistrada</a:t>
            </a:r>
            <a:r>
              <a:rPr lang="en-US" i="1" dirty="0">
                <a:solidFill>
                  <a:srgbClr val="FF0000"/>
                </a:solidFill>
              </a:rPr>
              <a:t>”</a:t>
            </a:r>
          </a:p>
        </p:txBody>
      </p:sp>
      <p:sp>
        <p:nvSpPr>
          <p:cNvPr id="3" name="Marcador de contenido 2">
            <a:extLst>
              <a:ext uri="{FF2B5EF4-FFF2-40B4-BE49-F238E27FC236}">
                <a16:creationId xmlns:a16="http://schemas.microsoft.com/office/drawing/2014/main" id="{2D1F40D8-0C38-4EA9-A445-121BC54E916B}"/>
              </a:ext>
            </a:extLst>
          </p:cNvPr>
          <p:cNvSpPr>
            <a:spLocks noGrp="1"/>
          </p:cNvSpPr>
          <p:nvPr>
            <p:ph idx="1"/>
          </p:nvPr>
        </p:nvSpPr>
        <p:spPr>
          <a:xfrm>
            <a:off x="457200" y="1166018"/>
            <a:ext cx="8229600" cy="4525963"/>
          </a:xfrm>
        </p:spPr>
        <p:txBody>
          <a:bodyPr/>
          <a:lstStyle/>
          <a:p>
            <a:r>
              <a:rPr lang="en-US" sz="2000" i="1" dirty="0" err="1"/>
              <a:t>L’obiettivo</a:t>
            </a:r>
            <a:r>
              <a:rPr lang="en-US" sz="2000" dirty="0"/>
              <a:t>: </a:t>
            </a:r>
            <a:r>
              <a:rPr lang="it-IT" sz="2000" dirty="0"/>
              <a:t>svolgere compiti con elevati standard di eccellenza ed in un determinato periodo di tempo. Il leader guida dando l'esempio, raggiunge standard elevati, e si aspetta che gli altri conoscano la logica dietro ciò che viene fatto e ha poca comprensione per i lavoratori lenti.</a:t>
            </a:r>
            <a:endParaRPr lang="es-ES" sz="2000" dirty="0"/>
          </a:p>
          <a:p>
            <a:r>
              <a:rPr lang="en-US" sz="2000" i="1" dirty="0"/>
              <a:t>Lo stile in una </a:t>
            </a:r>
            <a:r>
              <a:rPr lang="en-US" sz="2000" i="1" dirty="0" err="1"/>
              <a:t>frase</a:t>
            </a:r>
            <a:r>
              <a:rPr lang="en-US" sz="2000" dirty="0"/>
              <a:t>: ‘Fa </a:t>
            </a:r>
            <a:r>
              <a:rPr lang="en-US" sz="2000" dirty="0" err="1"/>
              <a:t>quello</a:t>
            </a:r>
            <a:r>
              <a:rPr lang="en-US" sz="2000" dirty="0"/>
              <a:t> </a:t>
            </a:r>
            <a:r>
              <a:rPr lang="en-US" sz="2000" dirty="0" err="1"/>
              <a:t>che</a:t>
            </a:r>
            <a:r>
              <a:rPr lang="en-US" sz="2000" dirty="0"/>
              <a:t> </a:t>
            </a:r>
            <a:r>
              <a:rPr lang="en-US" sz="2000" dirty="0" err="1"/>
              <a:t>faccio</a:t>
            </a:r>
            <a:r>
              <a:rPr lang="en-US" sz="2000" dirty="0"/>
              <a:t> </a:t>
            </a:r>
            <a:r>
              <a:rPr lang="en-US" sz="2000" dirty="0" err="1"/>
              <a:t>io</a:t>
            </a:r>
            <a:r>
              <a:rPr lang="en-US" sz="2000" dirty="0"/>
              <a:t> e </a:t>
            </a:r>
            <a:r>
              <a:rPr lang="en-US" sz="2000" dirty="0" err="1"/>
              <a:t>fallo</a:t>
            </a:r>
            <a:r>
              <a:rPr lang="en-US" sz="2000" dirty="0"/>
              <a:t> </a:t>
            </a:r>
            <a:r>
              <a:rPr lang="en-US" sz="2000" dirty="0" err="1"/>
              <a:t>adesso</a:t>
            </a:r>
            <a:r>
              <a:rPr lang="en-US" sz="2000" dirty="0"/>
              <a:t>.’ </a:t>
            </a:r>
            <a:endParaRPr lang="es-ES" sz="2000" dirty="0"/>
          </a:p>
          <a:p>
            <a:r>
              <a:rPr lang="it-IT" sz="2000" i="1" dirty="0"/>
              <a:t>Quando questa tipologia funziona meglio</a:t>
            </a:r>
            <a:r>
              <a:rPr lang="en-US" sz="2000" dirty="0"/>
              <a:t>: </a:t>
            </a:r>
            <a:r>
              <a:rPr lang="it-IT" sz="2000" dirty="0"/>
              <a:t>per ottenere risultati rapidi da un gruppo altamente motivato e competente, ad esempio un gruppo a cui piace il compito affidato ma che non sta sfruttando il proprio potenziale e trarrà beneficio dall'essere stimolato a fare di più.</a:t>
            </a:r>
            <a:endParaRPr lang="es-ES" sz="2000" dirty="0"/>
          </a:p>
          <a:p>
            <a:r>
              <a:rPr lang="it-IT" sz="2000" i="1" dirty="0"/>
              <a:t>Impatto sull'atmosfera all’interno del gruppo</a:t>
            </a:r>
            <a:r>
              <a:rPr lang="en-US" sz="2000" dirty="0"/>
              <a:t>: </a:t>
            </a:r>
            <a:r>
              <a:rPr lang="it-IT" sz="2000" dirty="0"/>
              <a:t>può essere negativo – lo stile è più utile se usato in brevi momenti per motivare un </a:t>
            </a:r>
            <a:r>
              <a:rPr lang="it-IT" sz="2000" dirty="0" err="1"/>
              <a:t>gruppo.E</a:t>
            </a:r>
            <a:r>
              <a:rPr lang="it-IT" sz="2000" dirty="0"/>
              <a:t>’ importante che non si crei una dinamica di dipendenza tra il gruppo e il leader per essere efficienti.</a:t>
            </a:r>
            <a:endParaRPr lang="es-ES" dirty="0"/>
          </a:p>
        </p:txBody>
      </p:sp>
    </p:spTree>
    <p:extLst>
      <p:ext uri="{BB962C8B-B14F-4D97-AF65-F5344CB8AC3E}">
        <p14:creationId xmlns:p14="http://schemas.microsoft.com/office/powerpoint/2010/main" val="2469098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D90A74-8FA6-43B5-8D19-9B18B210959D}"/>
              </a:ext>
            </a:extLst>
          </p:cNvPr>
          <p:cNvSpPr>
            <a:spLocks noGrp="1"/>
          </p:cNvSpPr>
          <p:nvPr>
            <p:ph type="title"/>
          </p:nvPr>
        </p:nvSpPr>
        <p:spPr/>
        <p:txBody>
          <a:bodyPr/>
          <a:lstStyle/>
          <a:p>
            <a:r>
              <a:rPr lang="en-US" i="1" dirty="0">
                <a:solidFill>
                  <a:srgbClr val="FF0000"/>
                </a:solidFill>
              </a:rPr>
              <a:t>Stile “coach”</a:t>
            </a:r>
            <a:endParaRPr lang="es-ES" i="1" dirty="0">
              <a:solidFill>
                <a:srgbClr val="FF0000"/>
              </a:solidFill>
            </a:endParaRPr>
          </a:p>
        </p:txBody>
      </p:sp>
      <p:sp>
        <p:nvSpPr>
          <p:cNvPr id="3" name="Marcador de contenido 2">
            <a:extLst>
              <a:ext uri="{FF2B5EF4-FFF2-40B4-BE49-F238E27FC236}">
                <a16:creationId xmlns:a16="http://schemas.microsoft.com/office/drawing/2014/main" id="{87BB234B-0B80-486F-B411-FEC87EB70672}"/>
              </a:ext>
            </a:extLst>
          </p:cNvPr>
          <p:cNvSpPr>
            <a:spLocks noGrp="1"/>
          </p:cNvSpPr>
          <p:nvPr>
            <p:ph idx="1"/>
          </p:nvPr>
        </p:nvSpPr>
        <p:spPr/>
        <p:txBody>
          <a:bodyPr/>
          <a:lstStyle/>
          <a:p>
            <a:r>
              <a:rPr lang="en-US" sz="2000" i="1" dirty="0" err="1"/>
              <a:t>L’obiettivo</a:t>
            </a:r>
            <a:r>
              <a:rPr lang="en-US" sz="2000" dirty="0"/>
              <a:t>: </a:t>
            </a:r>
            <a:r>
              <a:rPr lang="it-IT" sz="2000" dirty="0"/>
              <a:t>supportare lo sviluppo a lungo termine dei membri del gruppo. Il leader aiuta i membri del gruppo a identificare i loro punti di forza e di debolezza, li incoraggia a pianificare un miglioramento personale continuo, raggiunge un accordo sulla strada da percorrere, fornisce consulenza e feedback continui e può sacrificare il raggiungimento di standard di prestazione per lo sviluppo a lungo termine.</a:t>
            </a:r>
            <a:endParaRPr lang="es-ES" sz="2000" dirty="0"/>
          </a:p>
          <a:p>
            <a:r>
              <a:rPr lang="en-US" sz="2000" i="1" dirty="0"/>
              <a:t>Lo stile in una </a:t>
            </a:r>
            <a:r>
              <a:rPr lang="en-US" sz="2000" i="1" dirty="0" err="1"/>
              <a:t>frase</a:t>
            </a:r>
            <a:r>
              <a:rPr lang="en-US" sz="2000" dirty="0"/>
              <a:t>: ‘</a:t>
            </a:r>
            <a:r>
              <a:rPr lang="en-US" sz="2000" dirty="0" err="1"/>
              <a:t>Prova</a:t>
            </a:r>
            <a:r>
              <a:rPr lang="en-US" sz="2000" dirty="0"/>
              <a:t> </a:t>
            </a:r>
            <a:r>
              <a:rPr lang="en-US" sz="2000" dirty="0" err="1"/>
              <a:t>questo</a:t>
            </a:r>
            <a:r>
              <a:rPr lang="en-US" sz="2000" dirty="0"/>
              <a:t>’</a:t>
            </a:r>
            <a:endParaRPr lang="es-ES" sz="2000" dirty="0"/>
          </a:p>
          <a:p>
            <a:r>
              <a:rPr lang="it-IT" sz="2000" i="1" dirty="0"/>
              <a:t>Quando questa tipologia funziona meglio</a:t>
            </a:r>
            <a:r>
              <a:rPr lang="en-US" sz="2000" dirty="0"/>
              <a:t>: </a:t>
            </a:r>
            <a:r>
              <a:rPr lang="it-IT" sz="2000" dirty="0"/>
              <a:t>aiutare i membri del gruppo ad applicare ciò che hanno imparato nell’ambito lavorativo e sviluppare punti di forza a lungo termine. </a:t>
            </a:r>
            <a:endParaRPr lang="es-ES" sz="2000" dirty="0"/>
          </a:p>
          <a:p>
            <a:r>
              <a:rPr lang="it-IT" sz="2000" i="1" dirty="0"/>
              <a:t>Impatto sull'atmosfera all’interno del gruppo</a:t>
            </a:r>
            <a:r>
              <a:rPr lang="en-US" sz="2000" dirty="0"/>
              <a:t>: </a:t>
            </a:r>
            <a:r>
              <a:rPr lang="en-US" sz="2000" dirty="0" err="1"/>
              <a:t>Positivo</a:t>
            </a:r>
            <a:r>
              <a:rPr lang="en-US" sz="2000" dirty="0"/>
              <a:t> -  Uno stile utile per </a:t>
            </a:r>
            <a:r>
              <a:rPr lang="en-US" sz="2000" dirty="0" err="1"/>
              <a:t>applicare</a:t>
            </a:r>
            <a:r>
              <a:rPr lang="en-US" sz="2000" dirty="0"/>
              <a:t> </a:t>
            </a:r>
            <a:r>
              <a:rPr lang="en-US" sz="2000" dirty="0" err="1"/>
              <a:t>ciò</a:t>
            </a:r>
            <a:r>
              <a:rPr lang="en-US" sz="2000" dirty="0"/>
              <a:t> </a:t>
            </a:r>
            <a:r>
              <a:rPr lang="en-US" sz="2000" dirty="0" err="1"/>
              <a:t>che</a:t>
            </a:r>
            <a:r>
              <a:rPr lang="en-US" sz="2000" dirty="0"/>
              <a:t> </a:t>
            </a:r>
            <a:r>
              <a:rPr lang="en-US" sz="2000" dirty="0" err="1"/>
              <a:t>si</a:t>
            </a:r>
            <a:r>
              <a:rPr lang="en-US" sz="2000" dirty="0"/>
              <a:t> è </a:t>
            </a:r>
            <a:r>
              <a:rPr lang="en-US" sz="2000" dirty="0" err="1"/>
              <a:t>imparato</a:t>
            </a:r>
            <a:r>
              <a:rPr lang="en-US" sz="2000" dirty="0"/>
              <a:t>. </a:t>
            </a:r>
            <a:endParaRPr lang="es-ES" sz="2000" dirty="0"/>
          </a:p>
          <a:p>
            <a:endParaRPr lang="es-ES" dirty="0"/>
          </a:p>
        </p:txBody>
      </p:sp>
    </p:spTree>
    <p:extLst>
      <p:ext uri="{BB962C8B-B14F-4D97-AF65-F5344CB8AC3E}">
        <p14:creationId xmlns:p14="http://schemas.microsoft.com/office/powerpoint/2010/main" val="40639853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9D8D12-D524-4AE9-A52D-1EBBF3886EE3}"/>
              </a:ext>
            </a:extLst>
          </p:cNvPr>
          <p:cNvSpPr>
            <a:spLocks noGrp="1"/>
          </p:cNvSpPr>
          <p:nvPr>
            <p:ph type="title"/>
          </p:nvPr>
        </p:nvSpPr>
        <p:spPr>
          <a:xfrm>
            <a:off x="444376" y="569881"/>
            <a:ext cx="8229600" cy="1143000"/>
          </a:xfrm>
        </p:spPr>
        <p:txBody>
          <a:bodyPr/>
          <a:lstStyle/>
          <a:p>
            <a:r>
              <a:rPr lang="en-US" dirty="0" err="1">
                <a:solidFill>
                  <a:srgbClr val="FF0000"/>
                </a:solidFill>
              </a:rPr>
              <a:t>Sintesi</a:t>
            </a:r>
            <a:r>
              <a:rPr lang="en-US" dirty="0">
                <a:solidFill>
                  <a:srgbClr val="FF0000"/>
                </a:solidFill>
              </a:rPr>
              <a:t> </a:t>
            </a:r>
            <a:r>
              <a:rPr lang="en-US" dirty="0" err="1">
                <a:solidFill>
                  <a:srgbClr val="FF0000"/>
                </a:solidFill>
              </a:rPr>
              <a:t>degli</a:t>
            </a:r>
            <a:r>
              <a:rPr lang="en-US" dirty="0">
                <a:solidFill>
                  <a:srgbClr val="FF0000"/>
                </a:solidFill>
              </a:rPr>
              <a:t> </a:t>
            </a:r>
            <a:r>
              <a:rPr lang="en-US" dirty="0" err="1">
                <a:solidFill>
                  <a:srgbClr val="FF0000"/>
                </a:solidFill>
              </a:rPr>
              <a:t>stili</a:t>
            </a:r>
            <a:r>
              <a:rPr lang="en-US" dirty="0">
                <a:solidFill>
                  <a:srgbClr val="FF0000"/>
                </a:solidFill>
              </a:rPr>
              <a:t> di leadership</a:t>
            </a:r>
            <a:endParaRPr lang="es-ES" dirty="0">
              <a:solidFill>
                <a:srgbClr val="FF0000"/>
              </a:solidFill>
            </a:endParaRPr>
          </a:p>
        </p:txBody>
      </p:sp>
      <p:sp>
        <p:nvSpPr>
          <p:cNvPr id="3" name="Marcador de contenido 2">
            <a:extLst>
              <a:ext uri="{FF2B5EF4-FFF2-40B4-BE49-F238E27FC236}">
                <a16:creationId xmlns:a16="http://schemas.microsoft.com/office/drawing/2014/main" id="{32D90B3B-9706-4769-B3D4-59B1E47FF1A1}"/>
              </a:ext>
            </a:extLst>
          </p:cNvPr>
          <p:cNvSpPr>
            <a:spLocks noGrp="1"/>
          </p:cNvSpPr>
          <p:nvPr>
            <p:ph idx="1"/>
          </p:nvPr>
        </p:nvSpPr>
        <p:spPr>
          <a:xfrm>
            <a:off x="444376" y="1708722"/>
            <a:ext cx="8229600" cy="4093915"/>
          </a:xfrm>
        </p:spPr>
        <p:txBody>
          <a:bodyPr/>
          <a:lstStyle/>
          <a:p>
            <a:pPr lvl="0"/>
            <a:r>
              <a:rPr lang="it-IT" sz="1800" dirty="0"/>
              <a:t>È importante sapere quale stile utilizzare in ogni situazione e quale stile si adatta meglio non solo alle diverse personalità in un gruppo, ma anche all’obiettivo che deve essere raggiunto. È importante disporre di un ampio repertorio di stili per adattarsi a diverse situazioni.</a:t>
            </a:r>
          </a:p>
          <a:p>
            <a:pPr marL="0" lvl="0" indent="0">
              <a:buNone/>
            </a:pPr>
            <a:r>
              <a:rPr lang="it-IT" sz="1800" dirty="0"/>
              <a:t>Nota che:</a:t>
            </a:r>
          </a:p>
          <a:p>
            <a:pPr lvl="0"/>
            <a:r>
              <a:rPr lang="it-IT" sz="1800" dirty="0"/>
              <a:t>l'elenco degli stili non è gerarchico; tutti gli stili possono essere appropriati</a:t>
            </a:r>
          </a:p>
          <a:p>
            <a:pPr lvl="0"/>
            <a:r>
              <a:rPr lang="it-IT" sz="1800" dirty="0"/>
              <a:t>non esiste uno stile giusto o sbagliato</a:t>
            </a:r>
          </a:p>
          <a:p>
            <a:pPr lvl="0"/>
            <a:r>
              <a:rPr lang="it-IT" sz="1800" dirty="0"/>
              <a:t>non è necessario utilizzare uno stile che mette a disagio</a:t>
            </a:r>
          </a:p>
          <a:p>
            <a:pPr lvl="0"/>
            <a:r>
              <a:rPr lang="it-IT" sz="1800" dirty="0"/>
              <a:t>i leader che usano tutti e sei gli stili hanno più probabilità di essere efficaci</a:t>
            </a:r>
          </a:p>
          <a:p>
            <a:pPr lvl="0"/>
            <a:r>
              <a:rPr lang="it-IT" sz="1800" dirty="0"/>
              <a:t>questo è un modo semplice e diretto di pensare a come guidare un gruppo, che può essere facilmente applicato alla riduzione della violenza nella scuola ed in classe.</a:t>
            </a:r>
            <a:endParaRPr lang="es-ES" sz="1800" dirty="0"/>
          </a:p>
          <a:p>
            <a:endParaRPr lang="es-ES" dirty="0"/>
          </a:p>
        </p:txBody>
      </p:sp>
    </p:spTree>
    <p:extLst>
      <p:ext uri="{BB962C8B-B14F-4D97-AF65-F5344CB8AC3E}">
        <p14:creationId xmlns:p14="http://schemas.microsoft.com/office/powerpoint/2010/main" val="38560202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146" y="652040"/>
            <a:ext cx="8492334" cy="1071562"/>
          </a:xfrm>
        </p:spPr>
        <p:txBody>
          <a:bodyPr>
            <a:normAutofit fontScale="90000"/>
          </a:bodyPr>
          <a:lstStyle/>
          <a:p>
            <a:pPr algn="ctr"/>
            <a:r>
              <a:rPr lang="en-GB" sz="4000" dirty="0" err="1">
                <a:solidFill>
                  <a:srgbClr val="FF0000"/>
                </a:solidFill>
              </a:rPr>
              <a:t>Fattori</a:t>
            </a:r>
            <a:r>
              <a:rPr lang="en-GB" sz="4000" dirty="0">
                <a:solidFill>
                  <a:srgbClr val="FF0000"/>
                </a:solidFill>
              </a:rPr>
              <a:t> </a:t>
            </a:r>
            <a:r>
              <a:rPr lang="en-GB" sz="4000" dirty="0" err="1">
                <a:solidFill>
                  <a:srgbClr val="FF0000"/>
                </a:solidFill>
              </a:rPr>
              <a:t>che</a:t>
            </a:r>
            <a:r>
              <a:rPr lang="en-GB" sz="4000" dirty="0">
                <a:solidFill>
                  <a:srgbClr val="FF0000"/>
                </a:solidFill>
              </a:rPr>
              <a:t> </a:t>
            </a:r>
            <a:r>
              <a:rPr lang="en-GB" sz="4000" dirty="0" err="1">
                <a:solidFill>
                  <a:srgbClr val="FF0000"/>
                </a:solidFill>
              </a:rPr>
              <a:t>influenzano</a:t>
            </a:r>
            <a:r>
              <a:rPr lang="en-GB" sz="4000" dirty="0">
                <a:solidFill>
                  <a:srgbClr val="FF0000"/>
                </a:solidFill>
              </a:rPr>
              <a:t> </a:t>
            </a:r>
            <a:r>
              <a:rPr lang="en-GB" sz="4000" dirty="0" err="1">
                <a:solidFill>
                  <a:srgbClr val="FF0000"/>
                </a:solidFill>
              </a:rPr>
              <a:t>il</a:t>
            </a:r>
            <a:r>
              <a:rPr lang="en-GB" sz="4000" dirty="0">
                <a:solidFill>
                  <a:srgbClr val="FF0000"/>
                </a:solidFill>
              </a:rPr>
              <a:t> </a:t>
            </a:r>
            <a:r>
              <a:rPr lang="en-GB" sz="4000" dirty="0" err="1">
                <a:solidFill>
                  <a:srgbClr val="FF0000"/>
                </a:solidFill>
              </a:rPr>
              <a:t>clima</a:t>
            </a:r>
            <a:r>
              <a:rPr lang="en-GB" sz="4000" dirty="0">
                <a:solidFill>
                  <a:srgbClr val="FF0000"/>
                </a:solidFill>
              </a:rPr>
              <a:t> </a:t>
            </a:r>
            <a:r>
              <a:rPr lang="en-GB" sz="4000" dirty="0" err="1">
                <a:solidFill>
                  <a:srgbClr val="FF0000"/>
                </a:solidFill>
              </a:rPr>
              <a:t>scolastico</a:t>
            </a:r>
            <a:endParaRPr lang="en-GB" sz="4000" dirty="0">
              <a:solidFill>
                <a:srgbClr val="FF0000"/>
              </a:solidFill>
            </a:endParaRPr>
          </a:p>
        </p:txBody>
      </p:sp>
      <p:sp>
        <p:nvSpPr>
          <p:cNvPr id="3" name="Content Placeholder 2"/>
          <p:cNvSpPr>
            <a:spLocks noGrp="1"/>
          </p:cNvSpPr>
          <p:nvPr>
            <p:ph idx="1"/>
          </p:nvPr>
        </p:nvSpPr>
        <p:spPr>
          <a:xfrm>
            <a:off x="514254" y="1556792"/>
            <a:ext cx="8229600" cy="4525963"/>
          </a:xfrm>
        </p:spPr>
        <p:txBody>
          <a:bodyPr/>
          <a:lstStyle/>
          <a:p>
            <a:pPr marL="0" indent="0">
              <a:buNone/>
            </a:pPr>
            <a:r>
              <a:rPr lang="en-GB" dirty="0" err="1"/>
              <a:t>Lavorate</a:t>
            </a:r>
            <a:r>
              <a:rPr lang="en-GB" dirty="0"/>
              <a:t> in Gruppo. </a:t>
            </a:r>
            <a:r>
              <a:rPr lang="en-GB" dirty="0" err="1"/>
              <a:t>Avete</a:t>
            </a:r>
            <a:r>
              <a:rPr lang="en-GB" dirty="0"/>
              <a:t> 15 </a:t>
            </a:r>
            <a:r>
              <a:rPr lang="en-GB" dirty="0" err="1"/>
              <a:t>minuti</a:t>
            </a:r>
            <a:r>
              <a:rPr lang="en-GB" dirty="0"/>
              <a:t> per </a:t>
            </a:r>
            <a:r>
              <a:rPr lang="en-GB" dirty="0" err="1"/>
              <a:t>elencare</a:t>
            </a:r>
            <a:r>
              <a:rPr lang="en-GB" dirty="0"/>
              <a:t> </a:t>
            </a:r>
            <a:r>
              <a:rPr lang="en-GB" dirty="0" err="1"/>
              <a:t>i</a:t>
            </a:r>
            <a:r>
              <a:rPr lang="en-GB" dirty="0"/>
              <a:t> </a:t>
            </a:r>
            <a:r>
              <a:rPr lang="en-GB" dirty="0" err="1"/>
              <a:t>fattori</a:t>
            </a:r>
            <a:r>
              <a:rPr lang="en-GB" dirty="0"/>
              <a:t> </a:t>
            </a:r>
            <a:r>
              <a:rPr lang="en-GB" dirty="0" err="1"/>
              <a:t>che</a:t>
            </a:r>
            <a:r>
              <a:rPr lang="en-GB" dirty="0"/>
              <a:t> </a:t>
            </a:r>
            <a:r>
              <a:rPr lang="en-GB" dirty="0" err="1"/>
              <a:t>influenzano</a:t>
            </a:r>
            <a:r>
              <a:rPr lang="en-GB" dirty="0"/>
              <a:t> la </a:t>
            </a:r>
            <a:r>
              <a:rPr lang="en-GB" dirty="0" err="1"/>
              <a:t>convivençia</a:t>
            </a:r>
            <a:r>
              <a:rPr lang="en-GB" dirty="0"/>
              <a:t> e </a:t>
            </a:r>
            <a:r>
              <a:rPr lang="en-GB" dirty="0" err="1"/>
              <a:t>che</a:t>
            </a:r>
            <a:r>
              <a:rPr lang="en-GB" dirty="0"/>
              <a:t> </a:t>
            </a:r>
            <a:r>
              <a:rPr lang="en-GB" dirty="0" err="1"/>
              <a:t>riguardino</a:t>
            </a:r>
            <a:r>
              <a:rPr lang="en-GB" dirty="0"/>
              <a:t>:</a:t>
            </a:r>
          </a:p>
          <a:p>
            <a:pPr lvl="2" indent="-342900" eaLnBrk="1" hangingPunct="1">
              <a:buClr>
                <a:schemeClr val="accent1"/>
              </a:buClr>
              <a:buSzPct val="85000"/>
            </a:pPr>
            <a:r>
              <a:rPr lang="en-GB" sz="2000" kern="1200" dirty="0" err="1">
                <a:solidFill>
                  <a:schemeClr val="tx2"/>
                </a:solidFill>
              </a:rPr>
              <a:t>Gli</a:t>
            </a:r>
            <a:r>
              <a:rPr lang="en-GB" sz="2000" kern="1200" dirty="0">
                <a:solidFill>
                  <a:schemeClr val="tx2"/>
                </a:solidFill>
              </a:rPr>
              <a:t> </a:t>
            </a:r>
            <a:r>
              <a:rPr lang="en-GB" sz="2000" kern="1200" dirty="0" err="1">
                <a:solidFill>
                  <a:schemeClr val="tx2"/>
                </a:solidFill>
              </a:rPr>
              <a:t>studenti</a:t>
            </a:r>
            <a:endParaRPr lang="en-GB" sz="2000" kern="1200" dirty="0">
              <a:solidFill>
                <a:schemeClr val="tx2"/>
              </a:solidFill>
            </a:endParaRPr>
          </a:p>
          <a:p>
            <a:pPr lvl="2" indent="-342900" eaLnBrk="1" hangingPunct="1">
              <a:buClr>
                <a:schemeClr val="accent1"/>
              </a:buClr>
              <a:buSzPct val="85000"/>
            </a:pPr>
            <a:r>
              <a:rPr lang="en-GB" sz="2000" kern="1200" dirty="0" err="1">
                <a:solidFill>
                  <a:schemeClr val="tx2"/>
                </a:solidFill>
              </a:rPr>
              <a:t>Gli</a:t>
            </a:r>
            <a:r>
              <a:rPr lang="en-GB" sz="2000" kern="1200" dirty="0">
                <a:solidFill>
                  <a:schemeClr val="tx2"/>
                </a:solidFill>
              </a:rPr>
              <a:t> </a:t>
            </a:r>
            <a:r>
              <a:rPr lang="en-GB" sz="2000" kern="1200" dirty="0" err="1">
                <a:solidFill>
                  <a:schemeClr val="tx2"/>
                </a:solidFill>
              </a:rPr>
              <a:t>adulti</a:t>
            </a:r>
            <a:r>
              <a:rPr lang="en-GB" sz="2000" kern="1200" dirty="0">
                <a:solidFill>
                  <a:schemeClr val="tx2"/>
                </a:solidFill>
              </a:rPr>
              <a:t> </a:t>
            </a:r>
          </a:p>
          <a:p>
            <a:pPr lvl="2" indent="-342900" eaLnBrk="1" hangingPunct="1">
              <a:buClr>
                <a:schemeClr val="accent1"/>
              </a:buClr>
              <a:buSzPct val="85000"/>
            </a:pPr>
            <a:r>
              <a:rPr lang="en-GB" sz="2000" kern="1200" dirty="0">
                <a:solidFill>
                  <a:schemeClr val="tx2"/>
                </a:solidFill>
              </a:rPr>
              <a:t>Le </a:t>
            </a:r>
            <a:r>
              <a:rPr lang="en-GB" sz="2000" kern="1200" dirty="0" err="1">
                <a:solidFill>
                  <a:schemeClr val="tx2"/>
                </a:solidFill>
              </a:rPr>
              <a:t>strutture</a:t>
            </a:r>
            <a:endParaRPr lang="en-GB" sz="2000" kern="1200" dirty="0">
              <a:solidFill>
                <a:schemeClr val="tx2"/>
              </a:solidFill>
            </a:endParaRPr>
          </a:p>
          <a:p>
            <a:pPr lvl="2" indent="-342900" eaLnBrk="1" hangingPunct="1">
              <a:buClr>
                <a:schemeClr val="accent1"/>
              </a:buClr>
              <a:buSzPct val="85000"/>
            </a:pPr>
            <a:r>
              <a:rPr lang="en-GB" sz="2000" kern="1200" dirty="0">
                <a:solidFill>
                  <a:schemeClr val="tx2"/>
                </a:solidFill>
              </a:rPr>
              <a:t>La </a:t>
            </a:r>
            <a:r>
              <a:rPr lang="en-GB" sz="2000" kern="1200" dirty="0" err="1">
                <a:solidFill>
                  <a:schemeClr val="tx2"/>
                </a:solidFill>
              </a:rPr>
              <a:t>comunità</a:t>
            </a:r>
            <a:r>
              <a:rPr lang="en-GB" sz="2000" kern="1200" dirty="0">
                <a:solidFill>
                  <a:schemeClr val="tx2"/>
                </a:solidFill>
              </a:rPr>
              <a:t>/</a:t>
            </a:r>
            <a:r>
              <a:rPr lang="en-GB" sz="2000" kern="1200" dirty="0" err="1">
                <a:solidFill>
                  <a:schemeClr val="tx2"/>
                </a:solidFill>
              </a:rPr>
              <a:t>ambienti</a:t>
            </a:r>
            <a:r>
              <a:rPr lang="en-GB" sz="2000" kern="1200" dirty="0">
                <a:solidFill>
                  <a:schemeClr val="tx2"/>
                </a:solidFill>
              </a:rPr>
              <a:t> extra-</a:t>
            </a:r>
            <a:r>
              <a:rPr lang="en-GB" sz="2000" kern="1200" dirty="0" err="1">
                <a:solidFill>
                  <a:schemeClr val="tx2"/>
                </a:solidFill>
              </a:rPr>
              <a:t>scolastici</a:t>
            </a:r>
            <a:endParaRPr lang="en-GB" sz="2000" kern="1200" dirty="0">
              <a:solidFill>
                <a:schemeClr val="tx2"/>
              </a:solidFill>
            </a:endParaRPr>
          </a:p>
          <a:p>
            <a:pPr marL="0" indent="0">
              <a:buNone/>
            </a:pPr>
            <a:r>
              <a:rPr lang="en-GB" dirty="0"/>
              <a:t>In fine, </a:t>
            </a:r>
            <a:r>
              <a:rPr lang="en-GB" dirty="0" err="1"/>
              <a:t>ritagliate</a:t>
            </a:r>
            <a:r>
              <a:rPr lang="en-GB" dirty="0"/>
              <a:t> </a:t>
            </a:r>
            <a:r>
              <a:rPr lang="en-GB" dirty="0" err="1"/>
              <a:t>i</a:t>
            </a:r>
            <a:r>
              <a:rPr lang="en-GB" dirty="0"/>
              <a:t> </a:t>
            </a:r>
            <a:r>
              <a:rPr lang="en-GB" dirty="0" err="1"/>
              <a:t>vostri</a:t>
            </a:r>
            <a:r>
              <a:rPr lang="en-GB" dirty="0"/>
              <a:t> </a:t>
            </a:r>
            <a:r>
              <a:rPr lang="en-GB" dirty="0" err="1"/>
              <a:t>folgi</a:t>
            </a:r>
            <a:r>
              <a:rPr lang="en-GB" dirty="0"/>
              <a:t> in quattro </a:t>
            </a:r>
            <a:r>
              <a:rPr lang="en-GB" dirty="0" err="1"/>
              <a:t>strisce</a:t>
            </a:r>
            <a:r>
              <a:rPr lang="en-GB" dirty="0"/>
              <a:t> e </a:t>
            </a:r>
            <a:r>
              <a:rPr lang="en-GB" dirty="0" err="1"/>
              <a:t>disponeteli</a:t>
            </a:r>
            <a:r>
              <a:rPr lang="en-GB" dirty="0"/>
              <a:t> in </a:t>
            </a:r>
            <a:r>
              <a:rPr lang="en-GB" dirty="0" err="1"/>
              <a:t>ordine</a:t>
            </a:r>
            <a:r>
              <a:rPr lang="en-GB" dirty="0"/>
              <a:t> di </a:t>
            </a:r>
            <a:r>
              <a:rPr lang="en-GB" dirty="0" err="1"/>
              <a:t>importanza</a:t>
            </a:r>
            <a:r>
              <a:rPr lang="en-GB" dirty="0"/>
              <a:t> – 1°, 2°, 3° e 4°</a:t>
            </a:r>
          </a:p>
        </p:txBody>
      </p:sp>
      <p:sp>
        <p:nvSpPr>
          <p:cNvPr id="4" name="Slide Number Placeholder 3"/>
          <p:cNvSpPr>
            <a:spLocks noGrp="1"/>
          </p:cNvSpPr>
          <p:nvPr>
            <p:ph type="sldNum" sz="quarter" idx="12"/>
          </p:nvPr>
        </p:nvSpPr>
        <p:spPr/>
        <p:txBody>
          <a:bodyPr/>
          <a:lstStyle/>
          <a:p>
            <a:pPr>
              <a:defRPr/>
            </a:pPr>
            <a:r>
              <a:rPr lang="en-US" dirty="0"/>
              <a:t>1.</a:t>
            </a:r>
            <a:fld id="{64DDB948-8E47-49F4-B698-8E2E7AC2DF63}" type="slidenum">
              <a:rPr lang="en-US" smtClean="0"/>
              <a:pPr>
                <a:defRPr/>
              </a:pPr>
              <a:t>38</a:t>
            </a:fld>
            <a:endParaRPr lang="en-US" dirty="0"/>
          </a:p>
        </p:txBody>
      </p:sp>
      <p:sp>
        <p:nvSpPr>
          <p:cNvPr id="5" name="CuadroTexto 4">
            <a:extLst>
              <a:ext uri="{FF2B5EF4-FFF2-40B4-BE49-F238E27FC236}">
                <a16:creationId xmlns:a16="http://schemas.microsoft.com/office/drawing/2014/main" id="{9C13F07B-ABB1-49BE-96AD-3C121ABE4443}"/>
              </a:ext>
            </a:extLst>
          </p:cNvPr>
          <p:cNvSpPr txBox="1"/>
          <p:nvPr/>
        </p:nvSpPr>
        <p:spPr>
          <a:xfrm>
            <a:off x="611560" y="260648"/>
            <a:ext cx="5616624" cy="523220"/>
          </a:xfrm>
          <a:prstGeom prst="rect">
            <a:avLst/>
          </a:prstGeom>
          <a:noFill/>
        </p:spPr>
        <p:txBody>
          <a:bodyPr wrap="square" rtlCol="0">
            <a:spAutoFit/>
          </a:bodyPr>
          <a:lstStyle/>
          <a:p>
            <a:r>
              <a:rPr lang="es-ES" sz="2800" b="1" dirty="0">
                <a:solidFill>
                  <a:schemeClr val="accent2"/>
                </a:solidFill>
              </a:rPr>
              <a:t>ATTIVITÁ DI GRUPPO    15 min</a:t>
            </a:r>
          </a:p>
        </p:txBody>
      </p:sp>
    </p:spTree>
    <p:extLst>
      <p:ext uri="{BB962C8B-B14F-4D97-AF65-F5344CB8AC3E}">
        <p14:creationId xmlns:p14="http://schemas.microsoft.com/office/powerpoint/2010/main" val="36379016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000E0B-95F1-4E8A-B7AB-D7921506F92C}"/>
              </a:ext>
            </a:extLst>
          </p:cNvPr>
          <p:cNvSpPr>
            <a:spLocks noGrp="1"/>
          </p:cNvSpPr>
          <p:nvPr>
            <p:ph type="ctrTitle"/>
          </p:nvPr>
        </p:nvSpPr>
        <p:spPr/>
        <p:txBody>
          <a:bodyPr/>
          <a:lstStyle/>
          <a:p>
            <a:r>
              <a:rPr lang="en-US" dirty="0">
                <a:solidFill>
                  <a:srgbClr val="FF0000"/>
                </a:solidFill>
              </a:rPr>
              <a:t>PRESENTARE I RISULTATI</a:t>
            </a:r>
          </a:p>
        </p:txBody>
      </p:sp>
      <p:sp>
        <p:nvSpPr>
          <p:cNvPr id="3" name="Ondertitel 2">
            <a:extLst>
              <a:ext uri="{FF2B5EF4-FFF2-40B4-BE49-F238E27FC236}">
                <a16:creationId xmlns:a16="http://schemas.microsoft.com/office/drawing/2014/main" id="{7050EFEF-34B3-4E9A-A323-A0160320E08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918800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764704"/>
            <a:ext cx="8229600" cy="720080"/>
          </a:xfrm>
        </p:spPr>
        <p:txBody>
          <a:bodyPr>
            <a:normAutofit fontScale="90000"/>
          </a:bodyPr>
          <a:lstStyle/>
          <a:p>
            <a:pPr eaLnBrk="1" hangingPunct="1"/>
            <a:r>
              <a:rPr lang="en-GB" altLang="en-US" dirty="0" err="1">
                <a:solidFill>
                  <a:srgbClr val="FF0000"/>
                </a:solidFill>
              </a:rPr>
              <a:t>Obiettivi</a:t>
            </a:r>
            <a:r>
              <a:rPr lang="en-GB" altLang="en-US" dirty="0">
                <a:solidFill>
                  <a:srgbClr val="FF0000"/>
                </a:solidFill>
              </a:rPr>
              <a:t> del workshop per </a:t>
            </a:r>
            <a:r>
              <a:rPr lang="en-GB" altLang="en-US" dirty="0" err="1">
                <a:solidFill>
                  <a:srgbClr val="FF0000"/>
                </a:solidFill>
              </a:rPr>
              <a:t>insegnanti</a:t>
            </a:r>
            <a:endParaRPr lang="en-US" altLang="en-US" dirty="0">
              <a:solidFill>
                <a:srgbClr val="FF0000"/>
              </a:solidFill>
            </a:endParaRPr>
          </a:p>
        </p:txBody>
      </p:sp>
      <p:sp>
        <p:nvSpPr>
          <p:cNvPr id="3" name="Content Placeholder 2"/>
          <p:cNvSpPr>
            <a:spLocks noGrp="1"/>
          </p:cNvSpPr>
          <p:nvPr>
            <p:ph idx="1"/>
          </p:nvPr>
        </p:nvSpPr>
        <p:spPr>
          <a:xfrm>
            <a:off x="611560" y="1776904"/>
            <a:ext cx="8229600" cy="4320480"/>
          </a:xfrm>
        </p:spPr>
        <p:txBody>
          <a:bodyPr rtlCol="0">
            <a:normAutofit fontScale="62500" lnSpcReduction="20000"/>
          </a:bodyPr>
          <a:lstStyle/>
          <a:p>
            <a:pPr marL="266700" indent="-266700">
              <a:defRPr/>
            </a:pPr>
            <a:r>
              <a:rPr lang="it-IT" dirty="0"/>
              <a:t>Aiutare i partecipanti ad acquisire una piena conoscenza e comprensione delle strategie per ridurre il bullismo e altre forme di violenza nelle scuole.</a:t>
            </a:r>
          </a:p>
          <a:p>
            <a:pPr marL="266700" indent="-266700">
              <a:defRPr/>
            </a:pPr>
            <a:r>
              <a:rPr lang="it-IT" dirty="0"/>
              <a:t>Modellare stili e tecniche di formazione adeguati ai programmi anti-bullismo</a:t>
            </a:r>
          </a:p>
          <a:p>
            <a:pPr marL="266700" indent="-266700">
              <a:defRPr/>
            </a:pPr>
            <a:r>
              <a:rPr lang="it-IT" dirty="0"/>
              <a:t>Sviluppare le competenze dei partecipanti </a:t>
            </a:r>
            <a:r>
              <a:rPr lang="it-IT" dirty="0" err="1"/>
              <a:t>affinchè</a:t>
            </a:r>
            <a:r>
              <a:rPr lang="it-IT" dirty="0"/>
              <a:t> siano leader sicuri nei prossimi passi del programma anti-bullismo.</a:t>
            </a:r>
          </a:p>
          <a:p>
            <a:pPr marL="266700" indent="-266700">
              <a:defRPr/>
            </a:pPr>
            <a:r>
              <a:rPr lang="it-IT" dirty="0"/>
              <a:t>Dare l’opportunità ai partecipanti di esercitarsi e ricevere feedback sulle abilità di cui hanno bisogno per condurre un programma anti-bullismo a scuola.</a:t>
            </a:r>
          </a:p>
          <a:p>
            <a:pPr marL="266700" indent="-266700">
              <a:defRPr/>
            </a:pPr>
            <a:r>
              <a:rPr lang="it-IT" dirty="0"/>
              <a:t>Creare un gruppo di facilitatori e dirigenti scolastici del programma anti-bullismo che formeranno una comunità di apprendimento, sostenendosi a vicenda condividendo le loro esperienze e buone pratiche, e continuando a sviluppare le loro abilità.</a:t>
            </a:r>
            <a:endParaRPr lang="en-GB" dirty="0"/>
          </a:p>
          <a:p>
            <a:pPr marL="266700" indent="-266700" eaLnBrk="1" fontAlgn="auto" hangingPunct="1">
              <a:spcAft>
                <a:spcPts val="0"/>
              </a:spcAft>
              <a:buFont typeface="Arial" pitchFamily="34" charset="0"/>
              <a:buChar char="•"/>
              <a:defRPr/>
            </a:pP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11560" y="1268760"/>
            <a:ext cx="8229600" cy="1143000"/>
          </a:xfrm>
        </p:spPr>
        <p:txBody>
          <a:bodyPr>
            <a:noAutofit/>
          </a:bodyPr>
          <a:lstStyle/>
          <a:p>
            <a:r>
              <a:rPr lang="en-GB" altLang="en-US" dirty="0" err="1">
                <a:solidFill>
                  <a:srgbClr val="FF0000"/>
                </a:solidFill>
              </a:rPr>
              <a:t>Perchè</a:t>
            </a:r>
            <a:r>
              <a:rPr lang="en-GB" altLang="en-US" dirty="0">
                <a:solidFill>
                  <a:srgbClr val="FF0000"/>
                </a:solidFill>
              </a:rPr>
              <a:t> </a:t>
            </a:r>
            <a:r>
              <a:rPr lang="en-GB" altLang="en-US" dirty="0" err="1">
                <a:solidFill>
                  <a:srgbClr val="FF0000"/>
                </a:solidFill>
              </a:rPr>
              <a:t>utilizzare</a:t>
            </a:r>
            <a:r>
              <a:rPr lang="en-GB" altLang="en-US" dirty="0">
                <a:solidFill>
                  <a:srgbClr val="FF0000"/>
                </a:solidFill>
              </a:rPr>
              <a:t> </a:t>
            </a:r>
            <a:r>
              <a:rPr lang="en-GB" altLang="en-US" dirty="0" err="1">
                <a:solidFill>
                  <a:srgbClr val="FF0000"/>
                </a:solidFill>
              </a:rPr>
              <a:t>i</a:t>
            </a:r>
            <a:r>
              <a:rPr lang="en-GB" altLang="en-US" dirty="0">
                <a:solidFill>
                  <a:srgbClr val="FF0000"/>
                </a:solidFill>
              </a:rPr>
              <a:t> </a:t>
            </a:r>
            <a:r>
              <a:rPr lang="en-GB" altLang="en-US" dirty="0" err="1">
                <a:solidFill>
                  <a:srgbClr val="FF0000"/>
                </a:solidFill>
              </a:rPr>
              <a:t>sondaggi</a:t>
            </a:r>
            <a:r>
              <a:rPr lang="en-GB" altLang="en-US" dirty="0">
                <a:solidFill>
                  <a:srgbClr val="FF0000"/>
                </a:solidFill>
              </a:rPr>
              <a:t> e una </a:t>
            </a:r>
            <a:r>
              <a:rPr lang="en-GB" altLang="en-US" dirty="0" err="1">
                <a:solidFill>
                  <a:srgbClr val="FF0000"/>
                </a:solidFill>
              </a:rPr>
              <a:t>Revisione</a:t>
            </a:r>
            <a:r>
              <a:rPr lang="en-GB" altLang="en-US" b="0" dirty="0">
                <a:solidFill>
                  <a:srgbClr val="FF0000"/>
                </a:solidFill>
              </a:rPr>
              <a:t> </a:t>
            </a:r>
            <a:r>
              <a:rPr lang="en-GB" altLang="en-US" b="0" dirty="0" err="1">
                <a:solidFill>
                  <a:srgbClr val="FF0000"/>
                </a:solidFill>
              </a:rPr>
              <a:t>degli</a:t>
            </a:r>
            <a:r>
              <a:rPr lang="en-GB" altLang="en-US" b="0" dirty="0">
                <a:solidFill>
                  <a:srgbClr val="FF0000"/>
                </a:solidFill>
              </a:rPr>
              <a:t> </a:t>
            </a:r>
            <a:r>
              <a:rPr lang="en-GB" altLang="en-US" dirty="0" err="1">
                <a:solidFill>
                  <a:srgbClr val="FF0000"/>
                </a:solidFill>
              </a:rPr>
              <a:t>S</a:t>
            </a:r>
            <a:r>
              <a:rPr lang="en-GB" altLang="en-US" b="0" dirty="0" err="1">
                <a:solidFill>
                  <a:srgbClr val="FF0000"/>
                </a:solidFill>
              </a:rPr>
              <a:t>tudenti</a:t>
            </a:r>
            <a:r>
              <a:rPr lang="en-GB" altLang="en-US" b="0" dirty="0">
                <a:solidFill>
                  <a:srgbClr val="FF0000"/>
                </a:solidFill>
              </a:rPr>
              <a:t>? </a:t>
            </a:r>
          </a:p>
        </p:txBody>
      </p:sp>
      <p:sp>
        <p:nvSpPr>
          <p:cNvPr id="7171" name="Subtitle 2"/>
          <p:cNvSpPr>
            <a:spLocks noGrp="1"/>
          </p:cNvSpPr>
          <p:nvPr>
            <p:ph idx="1"/>
          </p:nvPr>
        </p:nvSpPr>
        <p:spPr>
          <a:xfrm>
            <a:off x="755576" y="2708920"/>
            <a:ext cx="8229600" cy="2088232"/>
          </a:xfrm>
        </p:spPr>
        <p:txBody>
          <a:bodyPr>
            <a:normAutofit fontScale="85000" lnSpcReduction="10000"/>
          </a:bodyPr>
          <a:lstStyle/>
          <a:p>
            <a:pPr marL="0" indent="0" algn="l" eaLnBrk="1" hangingPunct="1">
              <a:buNone/>
            </a:pPr>
            <a:r>
              <a:rPr lang="en-GB" altLang="en-US" i="1" dirty="0">
                <a:solidFill>
                  <a:schemeClr val="tx2"/>
                </a:solidFill>
              </a:rPr>
              <a:t>“É </a:t>
            </a:r>
            <a:r>
              <a:rPr lang="en-GB" altLang="en-US" i="1" dirty="0" err="1">
                <a:solidFill>
                  <a:schemeClr val="tx2"/>
                </a:solidFill>
              </a:rPr>
              <a:t>irresponsabile</a:t>
            </a:r>
            <a:r>
              <a:rPr lang="en-GB" altLang="en-US" i="1" dirty="0">
                <a:solidFill>
                  <a:schemeClr val="tx2"/>
                </a:solidFill>
              </a:rPr>
              <a:t> per le </a:t>
            </a:r>
            <a:r>
              <a:rPr lang="en-GB" altLang="en-US" i="1" dirty="0" err="1">
                <a:solidFill>
                  <a:schemeClr val="tx2"/>
                </a:solidFill>
              </a:rPr>
              <a:t>scuole</a:t>
            </a:r>
            <a:r>
              <a:rPr lang="en-GB" altLang="en-US" i="1" dirty="0">
                <a:solidFill>
                  <a:schemeClr val="tx2"/>
                </a:solidFill>
              </a:rPr>
              <a:t> </a:t>
            </a:r>
            <a:r>
              <a:rPr lang="en-GB" altLang="en-US" i="1" dirty="0" err="1">
                <a:solidFill>
                  <a:schemeClr val="tx2"/>
                </a:solidFill>
              </a:rPr>
              <a:t>mobilitare</a:t>
            </a:r>
            <a:r>
              <a:rPr lang="en-GB" altLang="en-US" i="1" dirty="0">
                <a:solidFill>
                  <a:schemeClr val="tx2"/>
                </a:solidFill>
              </a:rPr>
              <a:t>, </a:t>
            </a:r>
            <a:r>
              <a:rPr lang="en-GB" altLang="en-US" i="1" dirty="0" err="1">
                <a:solidFill>
                  <a:schemeClr val="tx2"/>
                </a:solidFill>
              </a:rPr>
              <a:t>avviare</a:t>
            </a:r>
            <a:r>
              <a:rPr lang="en-GB" altLang="en-US" i="1" dirty="0">
                <a:solidFill>
                  <a:schemeClr val="tx2"/>
                </a:solidFill>
              </a:rPr>
              <a:t> ed </a:t>
            </a:r>
            <a:r>
              <a:rPr lang="en-GB" altLang="en-US" i="1" dirty="0" err="1">
                <a:solidFill>
                  <a:schemeClr val="tx2"/>
                </a:solidFill>
              </a:rPr>
              <a:t>agire</a:t>
            </a:r>
            <a:r>
              <a:rPr lang="en-GB" altLang="en-US" i="1" dirty="0">
                <a:solidFill>
                  <a:schemeClr val="tx2"/>
                </a:solidFill>
              </a:rPr>
              <a:t> senza </a:t>
            </a:r>
            <a:r>
              <a:rPr lang="en-GB" altLang="en-US" i="1" dirty="0" err="1">
                <a:solidFill>
                  <a:schemeClr val="tx2"/>
                </a:solidFill>
              </a:rPr>
              <a:t>essere</a:t>
            </a:r>
            <a:r>
              <a:rPr lang="en-GB" altLang="en-US" i="1" dirty="0">
                <a:solidFill>
                  <a:schemeClr val="tx2"/>
                </a:solidFill>
              </a:rPr>
              <a:t> a </a:t>
            </a:r>
            <a:r>
              <a:rPr lang="en-GB" altLang="en-US" i="1" dirty="0" err="1">
                <a:solidFill>
                  <a:schemeClr val="tx2"/>
                </a:solidFill>
              </a:rPr>
              <a:t>conoscenza</a:t>
            </a:r>
            <a:r>
              <a:rPr lang="en-GB" altLang="en-US" i="1" dirty="0">
                <a:solidFill>
                  <a:schemeClr val="tx2"/>
                </a:solidFill>
              </a:rPr>
              <a:t> di un modo per </a:t>
            </a:r>
            <a:r>
              <a:rPr lang="en-GB" altLang="en-US" i="1" dirty="0" err="1">
                <a:solidFill>
                  <a:schemeClr val="tx2"/>
                </a:solidFill>
              </a:rPr>
              <a:t>determinare</a:t>
            </a:r>
            <a:r>
              <a:rPr lang="en-GB" altLang="en-US" i="1" dirty="0">
                <a:solidFill>
                  <a:schemeClr val="tx2"/>
                </a:solidFill>
              </a:rPr>
              <a:t> se tale </a:t>
            </a:r>
            <a:r>
              <a:rPr lang="en-GB" altLang="en-US" i="1" dirty="0" err="1">
                <a:solidFill>
                  <a:schemeClr val="tx2"/>
                </a:solidFill>
              </a:rPr>
              <a:t>dispendio</a:t>
            </a:r>
            <a:r>
              <a:rPr lang="en-GB" altLang="en-US" i="1" dirty="0">
                <a:solidFill>
                  <a:schemeClr val="tx2"/>
                </a:solidFill>
              </a:rPr>
              <a:t> di tempo ed </a:t>
            </a:r>
            <a:r>
              <a:rPr lang="en-GB" altLang="en-US" i="1" dirty="0" err="1">
                <a:solidFill>
                  <a:schemeClr val="tx2"/>
                </a:solidFill>
              </a:rPr>
              <a:t>energia</a:t>
            </a:r>
            <a:r>
              <a:rPr lang="en-GB" altLang="en-US" i="1" dirty="0">
                <a:solidFill>
                  <a:schemeClr val="tx2"/>
                </a:solidFill>
              </a:rPr>
              <a:t> </a:t>
            </a:r>
            <a:r>
              <a:rPr lang="en-GB" altLang="en-US" i="1" dirty="0" err="1">
                <a:solidFill>
                  <a:schemeClr val="tx2"/>
                </a:solidFill>
              </a:rPr>
              <a:t>stia</a:t>
            </a:r>
            <a:r>
              <a:rPr lang="en-GB" altLang="en-US" i="1" dirty="0">
                <a:solidFill>
                  <a:schemeClr val="tx2"/>
                </a:solidFill>
              </a:rPr>
              <a:t> </a:t>
            </a:r>
            <a:r>
              <a:rPr lang="en-GB" altLang="en-US" i="1" dirty="0" err="1">
                <a:solidFill>
                  <a:schemeClr val="tx2"/>
                </a:solidFill>
              </a:rPr>
              <a:t>avendo</a:t>
            </a:r>
            <a:r>
              <a:rPr lang="en-GB" altLang="en-US" i="1" dirty="0">
                <a:solidFill>
                  <a:schemeClr val="tx2"/>
                </a:solidFill>
              </a:rPr>
              <a:t> un </a:t>
            </a:r>
            <a:r>
              <a:rPr lang="en-GB" altLang="en-US" i="1" dirty="0" err="1">
                <a:solidFill>
                  <a:schemeClr val="tx2"/>
                </a:solidFill>
              </a:rPr>
              <a:t>efetto</a:t>
            </a:r>
            <a:r>
              <a:rPr lang="en-GB" altLang="en-US" i="1" dirty="0">
                <a:solidFill>
                  <a:schemeClr val="tx2"/>
                </a:solidFill>
              </a:rPr>
              <a:t> </a:t>
            </a:r>
            <a:r>
              <a:rPr lang="en-GB" altLang="en-US" i="1" dirty="0" err="1">
                <a:solidFill>
                  <a:schemeClr val="tx2"/>
                </a:solidFill>
              </a:rPr>
              <a:t>desiderabile</a:t>
            </a:r>
            <a:r>
              <a:rPr lang="en-GB" altLang="en-US" i="1" dirty="0">
                <a:solidFill>
                  <a:schemeClr val="tx2"/>
                </a:solidFill>
              </a:rPr>
              <a:t>” </a:t>
            </a:r>
          </a:p>
          <a:p>
            <a:pPr marL="0" indent="0" algn="r" eaLnBrk="1" hangingPunct="1">
              <a:buNone/>
            </a:pPr>
            <a:r>
              <a:rPr lang="en-GB" altLang="en-US" sz="1900" i="1" dirty="0"/>
              <a:t>Glickman 1993</a:t>
            </a:r>
          </a:p>
          <a:p>
            <a:endParaRPr lang="en-GB" altLang="en-US" dirty="0"/>
          </a:p>
        </p:txBody>
      </p:sp>
    </p:spTree>
    <p:extLst>
      <p:ext uri="{BB962C8B-B14F-4D97-AF65-F5344CB8AC3E}">
        <p14:creationId xmlns:p14="http://schemas.microsoft.com/office/powerpoint/2010/main" val="21090898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C56079-3749-46B6-88D3-61D4C1382E70}"/>
              </a:ext>
            </a:extLst>
          </p:cNvPr>
          <p:cNvSpPr>
            <a:spLocks noGrp="1"/>
          </p:cNvSpPr>
          <p:nvPr>
            <p:ph type="title"/>
          </p:nvPr>
        </p:nvSpPr>
        <p:spPr>
          <a:xfrm>
            <a:off x="539552" y="1052736"/>
            <a:ext cx="8424936" cy="1143000"/>
          </a:xfrm>
        </p:spPr>
        <p:txBody>
          <a:bodyPr/>
          <a:lstStyle/>
          <a:p>
            <a:r>
              <a:rPr lang="en-US" dirty="0" err="1">
                <a:solidFill>
                  <a:srgbClr val="FF0000"/>
                </a:solidFill>
              </a:rPr>
              <a:t>Principali</a:t>
            </a:r>
            <a:r>
              <a:rPr lang="en-US" dirty="0">
                <a:solidFill>
                  <a:srgbClr val="FF0000"/>
                </a:solidFill>
              </a:rPr>
              <a:t> </a:t>
            </a:r>
            <a:r>
              <a:rPr lang="en-US" dirty="0" err="1">
                <a:solidFill>
                  <a:srgbClr val="FF0000"/>
                </a:solidFill>
              </a:rPr>
              <a:t>Risultati</a:t>
            </a:r>
            <a:r>
              <a:rPr lang="en-US" dirty="0">
                <a:solidFill>
                  <a:srgbClr val="FF0000"/>
                </a:solidFill>
              </a:rPr>
              <a:t> del </a:t>
            </a:r>
            <a:r>
              <a:rPr lang="en-US" dirty="0" err="1">
                <a:solidFill>
                  <a:srgbClr val="FF0000"/>
                </a:solidFill>
              </a:rPr>
              <a:t>Sondaggio</a:t>
            </a:r>
            <a:endParaRPr lang="en-US" dirty="0">
              <a:solidFill>
                <a:srgbClr val="FF0000"/>
              </a:solidFill>
            </a:endParaRPr>
          </a:p>
        </p:txBody>
      </p:sp>
      <p:sp>
        <p:nvSpPr>
          <p:cNvPr id="3" name="Tijdelijke aanduiding voor inhoud 2">
            <a:extLst>
              <a:ext uri="{FF2B5EF4-FFF2-40B4-BE49-F238E27FC236}">
                <a16:creationId xmlns:a16="http://schemas.microsoft.com/office/drawing/2014/main" id="{24C940A6-24A1-4BB9-8333-B7B74DFB659F}"/>
              </a:ext>
            </a:extLst>
          </p:cNvPr>
          <p:cNvSpPr>
            <a:spLocks noGrp="1"/>
          </p:cNvSpPr>
          <p:nvPr>
            <p:ph idx="1"/>
          </p:nvPr>
        </p:nvSpPr>
        <p:spPr>
          <a:xfrm>
            <a:off x="457200" y="2348880"/>
            <a:ext cx="8229600" cy="3777283"/>
          </a:xfrm>
        </p:spPr>
        <p:txBody>
          <a:bodyPr/>
          <a:lstStyle/>
          <a:p>
            <a:endParaRPr lang="en-US" dirty="0"/>
          </a:p>
        </p:txBody>
      </p:sp>
    </p:spTree>
    <p:extLst>
      <p:ext uri="{BB962C8B-B14F-4D97-AF65-F5344CB8AC3E}">
        <p14:creationId xmlns:p14="http://schemas.microsoft.com/office/powerpoint/2010/main" val="15642330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C56079-3749-46B6-88D3-61D4C1382E70}"/>
              </a:ext>
            </a:extLst>
          </p:cNvPr>
          <p:cNvSpPr>
            <a:spLocks noGrp="1"/>
          </p:cNvSpPr>
          <p:nvPr>
            <p:ph type="title"/>
          </p:nvPr>
        </p:nvSpPr>
        <p:spPr>
          <a:xfrm>
            <a:off x="539552" y="1052736"/>
            <a:ext cx="8229600" cy="1143000"/>
          </a:xfrm>
        </p:spPr>
        <p:txBody>
          <a:bodyPr/>
          <a:lstStyle/>
          <a:p>
            <a:r>
              <a:rPr lang="en-US" dirty="0" err="1">
                <a:solidFill>
                  <a:srgbClr val="FF0000"/>
                </a:solidFill>
              </a:rPr>
              <a:t>Principali</a:t>
            </a:r>
            <a:r>
              <a:rPr lang="en-US" dirty="0">
                <a:solidFill>
                  <a:srgbClr val="FF0000"/>
                </a:solidFill>
              </a:rPr>
              <a:t> </a:t>
            </a:r>
            <a:r>
              <a:rPr lang="en-US" dirty="0" err="1">
                <a:solidFill>
                  <a:srgbClr val="FF0000"/>
                </a:solidFill>
              </a:rPr>
              <a:t>raccomandazioni</a:t>
            </a:r>
            <a:r>
              <a:rPr lang="en-US" dirty="0">
                <a:solidFill>
                  <a:srgbClr val="FF0000"/>
                </a:solidFill>
              </a:rPr>
              <a:t> </a:t>
            </a:r>
            <a:r>
              <a:rPr lang="en-US" dirty="0" err="1">
                <a:solidFill>
                  <a:srgbClr val="FF0000"/>
                </a:solidFill>
              </a:rPr>
              <a:t>degli</a:t>
            </a:r>
            <a:r>
              <a:rPr lang="en-US" dirty="0">
                <a:solidFill>
                  <a:srgbClr val="FF0000"/>
                </a:solidFill>
              </a:rPr>
              <a:t> </a:t>
            </a:r>
            <a:r>
              <a:rPr lang="en-US" dirty="0" err="1">
                <a:solidFill>
                  <a:srgbClr val="FF0000"/>
                </a:solidFill>
              </a:rPr>
              <a:t>studenti</a:t>
            </a:r>
            <a:endParaRPr lang="en-US" dirty="0">
              <a:solidFill>
                <a:srgbClr val="FF0000"/>
              </a:solidFill>
            </a:endParaRPr>
          </a:p>
        </p:txBody>
      </p:sp>
      <p:sp>
        <p:nvSpPr>
          <p:cNvPr id="3" name="Tijdelijke aanduiding voor inhoud 2">
            <a:extLst>
              <a:ext uri="{FF2B5EF4-FFF2-40B4-BE49-F238E27FC236}">
                <a16:creationId xmlns:a16="http://schemas.microsoft.com/office/drawing/2014/main" id="{24C940A6-24A1-4BB9-8333-B7B74DFB659F}"/>
              </a:ext>
            </a:extLst>
          </p:cNvPr>
          <p:cNvSpPr>
            <a:spLocks noGrp="1"/>
          </p:cNvSpPr>
          <p:nvPr>
            <p:ph idx="1"/>
          </p:nvPr>
        </p:nvSpPr>
        <p:spPr>
          <a:xfrm>
            <a:off x="457200" y="2348880"/>
            <a:ext cx="8229600" cy="3777283"/>
          </a:xfrm>
        </p:spPr>
        <p:txBody>
          <a:bodyPr/>
          <a:lstStyle/>
          <a:p>
            <a:endParaRPr lang="en-US" dirty="0"/>
          </a:p>
        </p:txBody>
      </p:sp>
    </p:spTree>
    <p:extLst>
      <p:ext uri="{BB962C8B-B14F-4D97-AF65-F5344CB8AC3E}">
        <p14:creationId xmlns:p14="http://schemas.microsoft.com/office/powerpoint/2010/main" val="42043632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4F5324-0175-42AF-B7EF-AF19DB20665F}"/>
              </a:ext>
            </a:extLst>
          </p:cNvPr>
          <p:cNvSpPr>
            <a:spLocks noGrp="1"/>
          </p:cNvSpPr>
          <p:nvPr>
            <p:ph type="title"/>
          </p:nvPr>
        </p:nvSpPr>
        <p:spPr>
          <a:xfrm>
            <a:off x="457200" y="1340768"/>
            <a:ext cx="8229600" cy="76870"/>
          </a:xfrm>
        </p:spPr>
        <p:txBody>
          <a:bodyPr/>
          <a:lstStyle/>
          <a:p>
            <a:r>
              <a:rPr lang="it-IT" dirty="0">
                <a:solidFill>
                  <a:srgbClr val="FF0000"/>
                </a:solidFill>
              </a:rPr>
              <a:t>Elementi efficaci di una politica anti-bullismo</a:t>
            </a:r>
            <a:endParaRPr lang="en-US" dirty="0">
              <a:solidFill>
                <a:srgbClr val="FF0000"/>
              </a:solidFill>
            </a:endParaRPr>
          </a:p>
        </p:txBody>
      </p:sp>
      <p:sp>
        <p:nvSpPr>
          <p:cNvPr id="3" name="Tijdelijke aanduiding voor inhoud 2">
            <a:extLst>
              <a:ext uri="{FF2B5EF4-FFF2-40B4-BE49-F238E27FC236}">
                <a16:creationId xmlns:a16="http://schemas.microsoft.com/office/drawing/2014/main" id="{63A6978F-28EC-404C-9311-07AD9EC8103C}"/>
              </a:ext>
            </a:extLst>
          </p:cNvPr>
          <p:cNvSpPr>
            <a:spLocks noGrp="1"/>
          </p:cNvSpPr>
          <p:nvPr>
            <p:ph idx="1"/>
          </p:nvPr>
        </p:nvSpPr>
        <p:spPr>
          <a:xfrm>
            <a:off x="457200" y="2204864"/>
            <a:ext cx="8229600" cy="3921299"/>
          </a:xfrm>
        </p:spPr>
        <p:txBody>
          <a:bodyPr/>
          <a:lstStyle/>
          <a:p>
            <a:pPr marL="457200" indent="-457200">
              <a:buFont typeface="+mj-lt"/>
              <a:buAutoNum type="arabicPeriod"/>
            </a:pPr>
            <a:r>
              <a:rPr lang="it-IT" sz="2000" dirty="0"/>
              <a:t>Iniziare l'anno scolastico formando gruppi classe sicuri</a:t>
            </a:r>
          </a:p>
          <a:p>
            <a:pPr marL="457200" indent="-457200">
              <a:buFont typeface="+mj-lt"/>
              <a:buAutoNum type="arabicPeriod"/>
            </a:pPr>
            <a:r>
              <a:rPr lang="it-IT" sz="2000" dirty="0"/>
              <a:t>Scoprire come funziona il bullismo (processi di gruppo) e come agire contro di esso</a:t>
            </a:r>
          </a:p>
          <a:p>
            <a:pPr marL="457200" indent="-457200">
              <a:buFont typeface="+mj-lt"/>
              <a:buAutoNum type="arabicPeriod"/>
            </a:pPr>
            <a:r>
              <a:rPr lang="it-IT" sz="2000" dirty="0"/>
              <a:t>Coinvolgere tutto il personale, studenti e genitori nello sviluppo di una politica scolastica sicura</a:t>
            </a:r>
          </a:p>
          <a:p>
            <a:pPr marL="457200" indent="-457200">
              <a:buFont typeface="+mj-lt"/>
              <a:buAutoNum type="arabicPeriod"/>
            </a:pPr>
            <a:r>
              <a:rPr lang="it-IT" sz="2000" dirty="0"/>
              <a:t>Appoggiare comportamenti positivi ed evitare punizioni</a:t>
            </a:r>
          </a:p>
          <a:p>
            <a:pPr marL="457200" indent="-457200">
              <a:buFont typeface="+mj-lt"/>
              <a:buAutoNum type="arabicPeriod"/>
            </a:pPr>
            <a:r>
              <a:rPr lang="it-IT" sz="2000" dirty="0"/>
              <a:t>Creare un clima scolastico positivo ed evitare di porre attenzione solo sulla gestione di incidenti</a:t>
            </a:r>
          </a:p>
          <a:p>
            <a:pPr marL="457200" indent="-457200">
              <a:buFont typeface="+mj-lt"/>
              <a:buAutoNum type="arabicPeriod"/>
            </a:pPr>
            <a:r>
              <a:rPr lang="it-IT" sz="2000" dirty="0"/>
              <a:t>Revisionare collettivamente le regole della scuola ogni anno, chiarirle e attuarle in modo coerente</a:t>
            </a:r>
            <a:endParaRPr lang="nl-NL" sz="2000" dirty="0"/>
          </a:p>
          <a:p>
            <a:endParaRPr lang="en-US" dirty="0"/>
          </a:p>
        </p:txBody>
      </p:sp>
    </p:spTree>
    <p:extLst>
      <p:ext uri="{BB962C8B-B14F-4D97-AF65-F5344CB8AC3E}">
        <p14:creationId xmlns:p14="http://schemas.microsoft.com/office/powerpoint/2010/main" val="2100876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15950"/>
            <a:ext cx="8229600" cy="990600"/>
          </a:xfrm>
        </p:spPr>
        <p:txBody>
          <a:bodyPr>
            <a:noAutofit/>
          </a:bodyPr>
          <a:lstStyle/>
          <a:p>
            <a:r>
              <a:rPr lang="it-IT" sz="3600" dirty="0">
                <a:solidFill>
                  <a:srgbClr val="FF0000"/>
                </a:solidFill>
              </a:rPr>
              <a:t>Risultati previsti in una scuola modello</a:t>
            </a:r>
            <a:endParaRPr lang="en-GB" sz="3600" dirty="0">
              <a:solidFill>
                <a:srgbClr val="FF0000"/>
              </a:solidFill>
            </a:endParaRPr>
          </a:p>
        </p:txBody>
      </p:sp>
      <p:sp>
        <p:nvSpPr>
          <p:cNvPr id="3" name="Content Placeholder 2"/>
          <p:cNvSpPr>
            <a:spLocks noGrp="1"/>
          </p:cNvSpPr>
          <p:nvPr>
            <p:ph idx="1"/>
          </p:nvPr>
        </p:nvSpPr>
        <p:spPr>
          <a:xfrm>
            <a:off x="1115616" y="1606550"/>
            <a:ext cx="7344816" cy="4876800"/>
          </a:xfrm>
        </p:spPr>
        <p:txBody>
          <a:bodyPr>
            <a:noAutofit/>
          </a:bodyPr>
          <a:lstStyle/>
          <a:p>
            <a:pPr marL="266700" indent="-266700">
              <a:buFont typeface="+mj-lt"/>
              <a:buAutoNum type="arabicPeriod"/>
            </a:pPr>
            <a:r>
              <a:rPr lang="it-IT" sz="1600" dirty="0"/>
              <a:t>Consapevolezza da parte di tutte le parti interessate degli effetti del bullismo e di altre forme di violenza sugli studenti</a:t>
            </a:r>
          </a:p>
          <a:p>
            <a:pPr marL="266700" indent="-266700">
              <a:buFont typeface="+mj-lt"/>
              <a:buAutoNum type="arabicPeriod"/>
            </a:pPr>
            <a:r>
              <a:rPr lang="it-IT" sz="1600" dirty="0"/>
              <a:t>Visite scolastiche regolari per monitorare bullismo e altri comportamenti violenti e cosa sta facendo la scuola per ridurli</a:t>
            </a:r>
          </a:p>
          <a:p>
            <a:pPr marL="266700" indent="-266700">
              <a:buFont typeface="+mj-lt"/>
              <a:buAutoNum type="arabicPeriod"/>
            </a:pPr>
            <a:r>
              <a:rPr lang="it-IT" sz="1600" dirty="0"/>
              <a:t>Politiche e strategie scolastiche efficaci per creare un ambiente di apprendimento non violento e affrontare le cause del bullismo e altre forme di violenza</a:t>
            </a:r>
          </a:p>
          <a:p>
            <a:pPr marL="266700" indent="-266700">
              <a:buFont typeface="+mj-lt"/>
              <a:buAutoNum type="arabicPeriod"/>
            </a:pPr>
            <a:r>
              <a:rPr lang="it-IT" sz="1600" dirty="0"/>
              <a:t>Leadership scolastica orientata al progresso</a:t>
            </a:r>
          </a:p>
          <a:p>
            <a:pPr marL="266700" indent="-266700">
              <a:buFont typeface="+mj-lt"/>
              <a:buAutoNum type="arabicPeriod"/>
            </a:pPr>
            <a:r>
              <a:rPr lang="it-IT" sz="1600" dirty="0"/>
              <a:t>Un curriculum di apprendimento sociale ed emotivo (SEL) formale e informale pensato per migliorare l’apprendimento</a:t>
            </a:r>
          </a:p>
          <a:p>
            <a:pPr marL="266700" indent="-266700">
              <a:buFont typeface="+mj-lt"/>
              <a:buAutoNum type="arabicPeriod"/>
            </a:pPr>
            <a:r>
              <a:rPr lang="it-IT" sz="1600" dirty="0"/>
              <a:t>Strategie efficaci per rendere la scuola e il suo ambiente sicuri</a:t>
            </a:r>
          </a:p>
          <a:p>
            <a:pPr marL="266700" indent="-266700">
              <a:buFont typeface="+mj-lt"/>
              <a:buAutoNum type="arabicPeriod"/>
            </a:pPr>
            <a:r>
              <a:rPr lang="it-IT" sz="1600" dirty="0"/>
              <a:t>Corsi di formazione del personale</a:t>
            </a:r>
          </a:p>
          <a:p>
            <a:pPr marL="266700" indent="-266700">
              <a:buFont typeface="+mj-lt"/>
              <a:buAutoNum type="arabicPeriod"/>
            </a:pPr>
            <a:r>
              <a:rPr lang="it-IT" sz="1600" dirty="0"/>
              <a:t>Coinvolgimento degli studenti</a:t>
            </a:r>
          </a:p>
          <a:p>
            <a:pPr marL="266700" indent="-266700">
              <a:buFont typeface="+mj-lt"/>
              <a:buAutoNum type="arabicPeriod"/>
            </a:pPr>
            <a:r>
              <a:rPr lang="it-IT" sz="1600" dirty="0"/>
              <a:t>Coinvolgimento delle famiglie</a:t>
            </a:r>
          </a:p>
          <a:p>
            <a:pPr marL="266700" indent="-266700">
              <a:buFont typeface="+mj-lt"/>
              <a:buAutoNum type="arabicPeriod"/>
            </a:pPr>
            <a:r>
              <a:rPr lang="it-IT" sz="1600" dirty="0"/>
              <a:t>Coinvolgimento della comunità locale e impegno nei confronti dei valori della società</a:t>
            </a:r>
            <a:endParaRPr lang="en-GB" sz="1600" dirty="0"/>
          </a:p>
        </p:txBody>
      </p:sp>
    </p:spTree>
    <p:extLst>
      <p:ext uri="{BB962C8B-B14F-4D97-AF65-F5344CB8AC3E}">
        <p14:creationId xmlns:p14="http://schemas.microsoft.com/office/powerpoint/2010/main" val="10862124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5536" y="397669"/>
            <a:ext cx="8229600" cy="1143000"/>
          </a:xfrm>
        </p:spPr>
        <p:txBody>
          <a:bodyPr/>
          <a:lstStyle/>
          <a:p>
            <a:r>
              <a:rPr lang="en-GB" altLang="en-US" dirty="0" err="1">
                <a:solidFill>
                  <a:srgbClr val="FF0000"/>
                </a:solidFill>
              </a:rPr>
              <a:t>Un’enfasi</a:t>
            </a:r>
            <a:r>
              <a:rPr lang="en-GB" altLang="en-US" dirty="0">
                <a:solidFill>
                  <a:srgbClr val="FF0000"/>
                </a:solidFill>
              </a:rPr>
              <a:t> </a:t>
            </a:r>
            <a:r>
              <a:rPr lang="en-GB" altLang="en-US" dirty="0" err="1">
                <a:solidFill>
                  <a:srgbClr val="FF0000"/>
                </a:solidFill>
              </a:rPr>
              <a:t>positiva</a:t>
            </a:r>
            <a:endParaRPr lang="en-GB" altLang="en-US" dirty="0">
              <a:solidFill>
                <a:srgbClr val="FF0000"/>
              </a:solidFill>
            </a:endParaRPr>
          </a:p>
        </p:txBody>
      </p:sp>
      <p:sp>
        <p:nvSpPr>
          <p:cNvPr id="10243" name="Content Placeholder 2"/>
          <p:cNvSpPr>
            <a:spLocks noGrp="1"/>
          </p:cNvSpPr>
          <p:nvPr>
            <p:ph idx="1"/>
          </p:nvPr>
        </p:nvSpPr>
        <p:spPr/>
        <p:txBody>
          <a:bodyPr/>
          <a:lstStyle/>
          <a:p>
            <a:pPr marL="266700" indent="-266700"/>
            <a:r>
              <a:rPr lang="it-IT" altLang="en-US" dirty="0"/>
              <a:t>Il cambiamento è più efficace se inizia migliorando ciò che sta già funzionando bene.</a:t>
            </a:r>
          </a:p>
          <a:p>
            <a:pPr marL="266700" indent="-266700"/>
            <a:r>
              <a:rPr lang="it-IT" altLang="en-US" dirty="0"/>
              <a:t>La visita nella scuola mostra gli ambiti in cui la scuola ha già successo.</a:t>
            </a:r>
          </a:p>
          <a:p>
            <a:pPr marL="266700" indent="-266700"/>
            <a:r>
              <a:rPr lang="it-IT" altLang="en-US" dirty="0"/>
              <a:t>Tutti sono coinvolti fin dall'inizio - questo li aiuta a capire, partecipare volentieri e beneficiare dei risultati.</a:t>
            </a:r>
            <a:endParaRPr lang="en-GB" altLang="en-US" dirty="0"/>
          </a:p>
          <a:p>
            <a:pPr>
              <a:buFont typeface="Arial" charset="0"/>
              <a:buNone/>
            </a:pPr>
            <a:endParaRPr lang="en-GB" altLang="en-US" dirty="0"/>
          </a:p>
        </p:txBody>
      </p:sp>
      <p:sp>
        <p:nvSpPr>
          <p:cNvPr id="10244" name="Slide Number Placeholder 3"/>
          <p:cNvSpPr>
            <a:spLocks noGrp="1"/>
          </p:cNvSpPr>
          <p:nvPr>
            <p:ph type="sldNum" sz="quarter" idx="12"/>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dirty="0">
                <a:solidFill>
                  <a:prstClr val="black"/>
                </a:solidFill>
                <a:latin typeface="Arial" panose="020B0604020202020204" pitchFamily="34" charset="0"/>
                <a:cs typeface="Arial" panose="020B0604020202020204" pitchFamily="34" charset="0"/>
              </a:rPr>
              <a:t>1.19</a:t>
            </a:r>
            <a:endParaRPr lang="en-US" altLang="en-US" sz="16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960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545D63-8BA6-4F2A-A761-BA41983D5A0A}"/>
              </a:ext>
            </a:extLst>
          </p:cNvPr>
          <p:cNvSpPr>
            <a:spLocks noGrp="1"/>
          </p:cNvSpPr>
          <p:nvPr>
            <p:ph type="ctrTitle"/>
          </p:nvPr>
        </p:nvSpPr>
        <p:spPr>
          <a:xfrm>
            <a:off x="685800" y="2130425"/>
            <a:ext cx="8206680" cy="1470025"/>
          </a:xfrm>
        </p:spPr>
        <p:txBody>
          <a:bodyPr/>
          <a:lstStyle/>
          <a:p>
            <a:r>
              <a:rPr lang="en-US" dirty="0" err="1">
                <a:solidFill>
                  <a:srgbClr val="FF0000"/>
                </a:solidFill>
              </a:rPr>
              <a:t>Elaborazione</a:t>
            </a:r>
            <a:r>
              <a:rPr lang="en-US" dirty="0">
                <a:solidFill>
                  <a:srgbClr val="FF0000"/>
                </a:solidFill>
              </a:rPr>
              <a:t> di </a:t>
            </a:r>
            <a:r>
              <a:rPr lang="en-US" dirty="0" err="1">
                <a:solidFill>
                  <a:srgbClr val="FF0000"/>
                </a:solidFill>
              </a:rPr>
              <a:t>raccomandazioni</a:t>
            </a:r>
            <a:endParaRPr lang="en-US" dirty="0">
              <a:solidFill>
                <a:srgbClr val="FF0000"/>
              </a:solidFill>
            </a:endParaRPr>
          </a:p>
        </p:txBody>
      </p:sp>
      <p:sp>
        <p:nvSpPr>
          <p:cNvPr id="3" name="Ondertitel 2">
            <a:extLst>
              <a:ext uri="{FF2B5EF4-FFF2-40B4-BE49-F238E27FC236}">
                <a16:creationId xmlns:a16="http://schemas.microsoft.com/office/drawing/2014/main" id="{916B789E-1FFB-4FFF-93C7-7AF13C1936D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7317049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1520" y="764704"/>
            <a:ext cx="8892480" cy="720080"/>
          </a:xfrm>
        </p:spPr>
        <p:txBody>
          <a:bodyPr>
            <a:noAutofit/>
          </a:bodyPr>
          <a:lstStyle/>
          <a:p>
            <a:pPr eaLnBrk="1" hangingPunct="1"/>
            <a:r>
              <a:rPr lang="en-GB" altLang="en-US" dirty="0" err="1">
                <a:solidFill>
                  <a:srgbClr val="FF0000"/>
                </a:solidFill>
              </a:rPr>
              <a:t>Preparazione</a:t>
            </a:r>
            <a:r>
              <a:rPr lang="en-GB" altLang="en-US" dirty="0">
                <a:solidFill>
                  <a:srgbClr val="FF0000"/>
                </a:solidFill>
              </a:rPr>
              <a:t> di un Piano </a:t>
            </a:r>
            <a:r>
              <a:rPr lang="en-GB" altLang="en-US" dirty="0" err="1">
                <a:solidFill>
                  <a:srgbClr val="FF0000"/>
                </a:solidFill>
              </a:rPr>
              <a:t>d’Azione</a:t>
            </a:r>
            <a:endParaRPr lang="en-US" altLang="en-US" dirty="0">
              <a:solidFill>
                <a:srgbClr val="FF0000"/>
              </a:solidFill>
            </a:endParaRPr>
          </a:p>
        </p:txBody>
      </p:sp>
      <p:sp>
        <p:nvSpPr>
          <p:cNvPr id="106499" name="Rectangle 3"/>
          <p:cNvSpPr>
            <a:spLocks noGrp="1" noChangeArrowheads="1"/>
          </p:cNvSpPr>
          <p:nvPr>
            <p:ph idx="1"/>
          </p:nvPr>
        </p:nvSpPr>
        <p:spPr>
          <a:xfrm>
            <a:off x="827584" y="1628800"/>
            <a:ext cx="8064896" cy="4372744"/>
          </a:xfrm>
        </p:spPr>
        <p:txBody>
          <a:bodyPr>
            <a:normAutofit fontScale="92500" lnSpcReduction="20000"/>
          </a:bodyPr>
          <a:lstStyle/>
          <a:p>
            <a:pPr marL="609600" indent="-609600" eaLnBrk="1" hangingPunct="1">
              <a:lnSpc>
                <a:spcPct val="90000"/>
              </a:lnSpc>
              <a:buFontTx/>
              <a:buNone/>
              <a:defRPr/>
            </a:pPr>
            <a:r>
              <a:rPr lang="en-US" sz="2800" dirty="0">
                <a:solidFill>
                  <a:schemeClr val="tx2">
                    <a:lumMod val="75000"/>
                  </a:schemeClr>
                </a:solidFill>
              </a:rPr>
              <a:t>		Sulla base </a:t>
            </a:r>
            <a:r>
              <a:rPr lang="en-US" sz="2800" dirty="0" err="1">
                <a:solidFill>
                  <a:schemeClr val="tx2">
                    <a:lumMod val="75000"/>
                  </a:schemeClr>
                </a:solidFill>
              </a:rPr>
              <a:t>dell’</a:t>
            </a:r>
            <a:r>
              <a:rPr lang="en-US" sz="2800" b="1" dirty="0" err="1">
                <a:solidFill>
                  <a:schemeClr val="tx2">
                    <a:lumMod val="75000"/>
                  </a:schemeClr>
                </a:solidFill>
              </a:rPr>
              <a:t>auto-valutazione</a:t>
            </a:r>
            <a:r>
              <a:rPr lang="en-US" sz="2800" dirty="0">
                <a:solidFill>
                  <a:schemeClr val="tx2">
                    <a:lumMod val="75000"/>
                  </a:schemeClr>
                </a:solidFill>
              </a:rPr>
              <a:t> e di </a:t>
            </a:r>
            <a:r>
              <a:rPr lang="en-US" sz="2800" dirty="0" err="1">
                <a:solidFill>
                  <a:schemeClr val="tx2">
                    <a:lumMod val="75000"/>
                  </a:schemeClr>
                </a:solidFill>
              </a:rPr>
              <a:t>altre</a:t>
            </a:r>
            <a:r>
              <a:rPr lang="en-US" sz="2800" dirty="0">
                <a:solidFill>
                  <a:schemeClr val="tx2">
                    <a:lumMod val="75000"/>
                  </a:schemeClr>
                </a:solidFill>
              </a:rPr>
              <a:t> prove:</a:t>
            </a:r>
          </a:p>
          <a:p>
            <a:pPr marL="609600" indent="-609600" eaLnBrk="1" hangingPunct="1">
              <a:lnSpc>
                <a:spcPct val="90000"/>
              </a:lnSpc>
              <a:buFontTx/>
              <a:buNone/>
              <a:defRPr/>
            </a:pPr>
            <a:endParaRPr lang="en-US" sz="1100" dirty="0">
              <a:solidFill>
                <a:schemeClr val="tx2">
                  <a:lumMod val="75000"/>
                </a:schemeClr>
              </a:solidFill>
            </a:endParaRPr>
          </a:p>
          <a:p>
            <a:pPr marL="719138" indent="-361950" eaLnBrk="1" hangingPunct="1">
              <a:spcBef>
                <a:spcPts val="600"/>
              </a:spcBef>
              <a:buFontTx/>
              <a:buAutoNum type="arabicPeriod"/>
              <a:defRPr/>
            </a:pPr>
            <a:r>
              <a:rPr lang="it-IT" sz="2600" dirty="0"/>
              <a:t>Quali aree hanno punteggi più alti - aree di forza. Quali sono le ragioni del successo?</a:t>
            </a:r>
          </a:p>
          <a:p>
            <a:pPr marL="719138" indent="-361950" eaLnBrk="1" hangingPunct="1">
              <a:spcBef>
                <a:spcPts val="600"/>
              </a:spcBef>
              <a:buFontTx/>
              <a:buAutoNum type="arabicPeriod"/>
              <a:defRPr/>
            </a:pPr>
            <a:r>
              <a:rPr lang="it-IT" sz="2600" dirty="0"/>
              <a:t>Quali aree hanno punteggi bassi? - aree di miglioramento. Quali sono i motivi per i punteggi bassi?</a:t>
            </a:r>
          </a:p>
          <a:p>
            <a:pPr marL="719138" indent="-361950" eaLnBrk="1" hangingPunct="1">
              <a:spcBef>
                <a:spcPts val="600"/>
              </a:spcBef>
              <a:buFontTx/>
              <a:buAutoNum type="arabicPeriod"/>
              <a:defRPr/>
            </a:pPr>
            <a:r>
              <a:rPr lang="it-IT" sz="2600" dirty="0"/>
              <a:t>Come si possono rafforzare ulteriormente le aree di successo?</a:t>
            </a:r>
          </a:p>
          <a:p>
            <a:pPr marL="719138" indent="-361950" eaLnBrk="1" hangingPunct="1">
              <a:spcBef>
                <a:spcPts val="600"/>
              </a:spcBef>
              <a:buFontTx/>
              <a:buAutoNum type="arabicPeriod"/>
              <a:defRPr/>
            </a:pPr>
            <a:r>
              <a:rPr lang="it-IT" sz="2600" dirty="0"/>
              <a:t>Come si possono applicare le strategie di successo ad aree di minor successo?</a:t>
            </a:r>
          </a:p>
          <a:p>
            <a:pPr marL="719138" indent="-361950" eaLnBrk="1" hangingPunct="1">
              <a:spcBef>
                <a:spcPts val="600"/>
              </a:spcBef>
              <a:buFontTx/>
              <a:buAutoNum type="arabicPeriod"/>
              <a:defRPr/>
            </a:pPr>
            <a:r>
              <a:rPr lang="it-IT" sz="2600" dirty="0"/>
              <a:t>Quali sono le priorità per migliorarsi?</a:t>
            </a:r>
            <a:endParaRPr lang="en-GB" sz="2600" dirty="0"/>
          </a:p>
        </p:txBody>
      </p:sp>
    </p:spTree>
    <p:extLst>
      <p:ext uri="{BB962C8B-B14F-4D97-AF65-F5344CB8AC3E}">
        <p14:creationId xmlns:p14="http://schemas.microsoft.com/office/powerpoint/2010/main" val="19248664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457200" y="692696"/>
            <a:ext cx="8229600" cy="936104"/>
          </a:xfrm>
        </p:spPr>
        <p:txBody>
          <a:bodyPr>
            <a:normAutofit/>
          </a:bodyPr>
          <a:lstStyle/>
          <a:p>
            <a:r>
              <a:rPr lang="en-GB" altLang="en-US" dirty="0" err="1">
                <a:solidFill>
                  <a:srgbClr val="FF0000"/>
                </a:solidFill>
              </a:rPr>
              <a:t>Piani</a:t>
            </a:r>
            <a:r>
              <a:rPr lang="en-GB" altLang="en-US" dirty="0">
                <a:solidFill>
                  <a:srgbClr val="FF0000"/>
                </a:solidFill>
              </a:rPr>
              <a:t> </a:t>
            </a:r>
            <a:r>
              <a:rPr lang="en-GB" altLang="en-US" dirty="0" err="1">
                <a:solidFill>
                  <a:srgbClr val="FF0000"/>
                </a:solidFill>
              </a:rPr>
              <a:t>d’azione</a:t>
            </a:r>
            <a:endParaRPr lang="en-GB" altLang="en-US" dirty="0">
              <a:solidFill>
                <a:srgbClr val="FF0000"/>
              </a:solidFill>
            </a:endParaRPr>
          </a:p>
        </p:txBody>
      </p:sp>
      <p:sp>
        <p:nvSpPr>
          <p:cNvPr id="11268" name="Rectangle 3"/>
          <p:cNvSpPr>
            <a:spLocks noGrp="1" noChangeArrowheads="1"/>
          </p:cNvSpPr>
          <p:nvPr>
            <p:ph idx="1"/>
          </p:nvPr>
        </p:nvSpPr>
        <p:spPr>
          <a:xfrm>
            <a:off x="755576" y="1772816"/>
            <a:ext cx="8229600" cy="4093915"/>
          </a:xfrm>
        </p:spPr>
        <p:txBody>
          <a:bodyPr>
            <a:normAutofit fontScale="92500"/>
          </a:bodyPr>
          <a:lstStyle/>
          <a:p>
            <a:pPr marL="0" indent="0">
              <a:lnSpc>
                <a:spcPct val="90000"/>
              </a:lnSpc>
              <a:buFont typeface="Arial" charset="0"/>
              <a:buNone/>
              <a:defRPr/>
            </a:pPr>
            <a:r>
              <a:rPr lang="en-GB" sz="2800" dirty="0"/>
              <a:t>Il piano </a:t>
            </a:r>
            <a:r>
              <a:rPr lang="en-GB" sz="2800" dirty="0" err="1"/>
              <a:t>d’azione</a:t>
            </a:r>
            <a:r>
              <a:rPr lang="en-GB" sz="2800" dirty="0"/>
              <a:t> </a:t>
            </a:r>
            <a:r>
              <a:rPr lang="en-GB" sz="2800" dirty="0" err="1"/>
              <a:t>includerà</a:t>
            </a:r>
            <a:r>
              <a:rPr lang="en-GB" sz="2800" dirty="0"/>
              <a:t>:</a:t>
            </a:r>
            <a:endParaRPr lang="it-IT" sz="2800" dirty="0"/>
          </a:p>
          <a:p>
            <a:pPr marL="638175" indent="-457200">
              <a:lnSpc>
                <a:spcPct val="90000"/>
              </a:lnSpc>
              <a:defRPr/>
            </a:pPr>
            <a:r>
              <a:rPr lang="it-IT" sz="2800" dirty="0"/>
              <a:t>Obiettivi SMART </a:t>
            </a:r>
          </a:p>
          <a:p>
            <a:pPr marL="638175" indent="-457200">
              <a:lnSpc>
                <a:spcPct val="90000"/>
              </a:lnSpc>
              <a:defRPr/>
            </a:pPr>
            <a:r>
              <a:rPr lang="it-IT" sz="2800" dirty="0"/>
              <a:t>Una chiara strategia per raggiungere gli obiettivi</a:t>
            </a:r>
          </a:p>
          <a:p>
            <a:pPr marL="638175" indent="-457200">
              <a:lnSpc>
                <a:spcPct val="90000"/>
              </a:lnSpc>
              <a:defRPr/>
            </a:pPr>
            <a:r>
              <a:rPr lang="it-IT" sz="2800" dirty="0"/>
              <a:t>Implicazioni di risorse e come esse verranno gestite</a:t>
            </a:r>
          </a:p>
          <a:p>
            <a:pPr marL="638175" indent="-457200">
              <a:lnSpc>
                <a:spcPct val="90000"/>
              </a:lnSpc>
              <a:defRPr/>
            </a:pPr>
            <a:r>
              <a:rPr lang="it-IT" sz="2800" dirty="0"/>
              <a:t>Ruoli e responsabilità</a:t>
            </a:r>
          </a:p>
          <a:p>
            <a:pPr marL="638175" indent="-457200">
              <a:lnSpc>
                <a:spcPct val="90000"/>
              </a:lnSpc>
              <a:defRPr/>
            </a:pPr>
            <a:r>
              <a:rPr lang="it-IT" sz="2800" dirty="0"/>
              <a:t>Un calendario per il raggiungimento degli obiettivi</a:t>
            </a:r>
          </a:p>
          <a:p>
            <a:pPr marL="638175" indent="-457200">
              <a:lnSpc>
                <a:spcPct val="90000"/>
              </a:lnSpc>
              <a:defRPr/>
            </a:pPr>
            <a:r>
              <a:rPr lang="it-IT" sz="2800" dirty="0"/>
              <a:t>Disposizioni di monitoraggio e revisione rilevanti per il raggiungimento degli obiettivi</a:t>
            </a:r>
            <a:endParaRPr lang="en-GB" sz="2800" dirty="0"/>
          </a:p>
        </p:txBody>
      </p:sp>
    </p:spTree>
    <p:extLst>
      <p:ext uri="{BB962C8B-B14F-4D97-AF65-F5344CB8AC3E}">
        <p14:creationId xmlns:p14="http://schemas.microsoft.com/office/powerpoint/2010/main" val="29048247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1500" y="1268759"/>
            <a:ext cx="9108504" cy="648073"/>
          </a:xfrm>
        </p:spPr>
        <p:txBody>
          <a:bodyPr>
            <a:noAutofit/>
          </a:bodyPr>
          <a:lstStyle/>
          <a:p>
            <a:pPr eaLnBrk="1" hangingPunct="1"/>
            <a:r>
              <a:rPr lang="en-GB" altLang="en-US" sz="3400" dirty="0" err="1">
                <a:solidFill>
                  <a:srgbClr val="FF0000"/>
                </a:solidFill>
              </a:rPr>
              <a:t>Redazione</a:t>
            </a:r>
            <a:r>
              <a:rPr lang="en-GB" altLang="en-US" sz="3400" dirty="0">
                <a:solidFill>
                  <a:srgbClr val="FF0000"/>
                </a:solidFill>
              </a:rPr>
              <a:t> di </a:t>
            </a:r>
            <a:r>
              <a:rPr lang="en-GB" altLang="en-US" sz="3400" dirty="0" err="1">
                <a:solidFill>
                  <a:srgbClr val="FF0000"/>
                </a:solidFill>
              </a:rPr>
              <a:t>piani</a:t>
            </a:r>
            <a:r>
              <a:rPr lang="en-GB" altLang="en-US" sz="3400" dirty="0">
                <a:solidFill>
                  <a:srgbClr val="FF0000"/>
                </a:solidFill>
              </a:rPr>
              <a:t> </a:t>
            </a:r>
            <a:r>
              <a:rPr lang="en-GB" altLang="en-US" sz="3400" dirty="0" err="1">
                <a:solidFill>
                  <a:srgbClr val="FF0000"/>
                </a:solidFill>
              </a:rPr>
              <a:t>d’azione</a:t>
            </a:r>
            <a:br>
              <a:rPr lang="en-GB" altLang="en-US" sz="3400" dirty="0">
                <a:solidFill>
                  <a:srgbClr val="FF0000"/>
                </a:solidFill>
              </a:rPr>
            </a:br>
            <a:r>
              <a:rPr lang="en-GB" altLang="en-US" sz="3400" dirty="0">
                <a:solidFill>
                  <a:srgbClr val="FF0000"/>
                </a:solidFill>
              </a:rPr>
              <a:t>Cosa? Come? </a:t>
            </a:r>
            <a:r>
              <a:rPr lang="en-GB" altLang="en-US" sz="3400" dirty="0" err="1">
                <a:solidFill>
                  <a:srgbClr val="FF0000"/>
                </a:solidFill>
              </a:rPr>
              <a:t>Quando</a:t>
            </a:r>
            <a:r>
              <a:rPr lang="en-GB" altLang="en-US" sz="3400" dirty="0">
                <a:solidFill>
                  <a:srgbClr val="FF0000"/>
                </a:solidFill>
              </a:rPr>
              <a:t>? Chi?</a:t>
            </a:r>
            <a:br>
              <a:rPr lang="en-US" altLang="en-US" sz="3400" dirty="0">
                <a:solidFill>
                  <a:srgbClr val="FF0000"/>
                </a:solidFill>
              </a:rPr>
            </a:br>
            <a:endParaRPr lang="en-US" altLang="en-US" sz="3400" dirty="0">
              <a:solidFill>
                <a:srgbClr val="FF0000"/>
              </a:solidFill>
            </a:endParaRPr>
          </a:p>
        </p:txBody>
      </p:sp>
      <p:sp>
        <p:nvSpPr>
          <p:cNvPr id="15363" name="Rectangle 3"/>
          <p:cNvSpPr>
            <a:spLocks noGrp="1" noChangeArrowheads="1"/>
          </p:cNvSpPr>
          <p:nvPr>
            <p:ph idx="1"/>
          </p:nvPr>
        </p:nvSpPr>
        <p:spPr>
          <a:xfrm>
            <a:off x="143508" y="1844824"/>
            <a:ext cx="9036496" cy="4673278"/>
          </a:xfrm>
        </p:spPr>
        <p:txBody>
          <a:bodyPr>
            <a:normAutofit/>
          </a:bodyPr>
          <a:lstStyle/>
          <a:p>
            <a:pPr marL="814388" indent="-457200" eaLnBrk="1" hangingPunct="1">
              <a:spcBef>
                <a:spcPts val="600"/>
              </a:spcBef>
              <a:buFont typeface="+mj-lt"/>
              <a:buAutoNum type="arabicPeriod"/>
            </a:pPr>
            <a:r>
              <a:rPr lang="it-IT" altLang="en-US" sz="2000" dirty="0">
                <a:latin typeface="+mj-lt"/>
              </a:rPr>
              <a:t>Sviluppare obiettivi SMART (Specifici, Misurabili, Accessibili, Raggiungibili e limitati nel Tempo)</a:t>
            </a:r>
          </a:p>
          <a:p>
            <a:pPr marL="814388" indent="-457200" eaLnBrk="1" hangingPunct="1">
              <a:spcBef>
                <a:spcPts val="600"/>
              </a:spcBef>
              <a:buFont typeface="+mj-lt"/>
              <a:buAutoNum type="arabicPeriod"/>
            </a:pPr>
            <a:r>
              <a:rPr lang="it-IT" altLang="en-US" sz="2000" dirty="0">
                <a:latin typeface="+mj-lt"/>
              </a:rPr>
              <a:t>Dare priorità agli obiettivi e svilupparne di breve e lungo termine</a:t>
            </a:r>
          </a:p>
          <a:p>
            <a:pPr marL="814388" indent="-457200" eaLnBrk="1" hangingPunct="1">
              <a:spcBef>
                <a:spcPts val="600"/>
              </a:spcBef>
              <a:buFont typeface="+mj-lt"/>
              <a:buAutoNum type="arabicPeriod"/>
            </a:pPr>
            <a:r>
              <a:rPr lang="it-IT" altLang="en-US" sz="2000" dirty="0">
                <a:latin typeface="+mj-lt"/>
              </a:rPr>
              <a:t>Scrivi una strategia: cosa verrà fatto da chi e quando</a:t>
            </a:r>
          </a:p>
          <a:p>
            <a:pPr marL="814388" indent="-457200" eaLnBrk="1" hangingPunct="1">
              <a:spcBef>
                <a:spcPts val="600"/>
              </a:spcBef>
              <a:buFont typeface="+mj-lt"/>
              <a:buAutoNum type="arabicPeriod"/>
            </a:pPr>
            <a:r>
              <a:rPr lang="it-IT" altLang="en-US" sz="2000" dirty="0">
                <a:latin typeface="+mj-lt"/>
              </a:rPr>
              <a:t>Decidere chi si assumerà la responsabilità per raggiungere ciascuno degli obiettivi</a:t>
            </a:r>
          </a:p>
          <a:p>
            <a:pPr marL="814388" indent="-457200" eaLnBrk="1" hangingPunct="1">
              <a:spcBef>
                <a:spcPts val="600"/>
              </a:spcBef>
              <a:buFont typeface="+mj-lt"/>
              <a:buAutoNum type="arabicPeriod"/>
            </a:pPr>
            <a:r>
              <a:rPr lang="it-IT" altLang="en-US" sz="2000" dirty="0">
                <a:latin typeface="+mj-lt"/>
              </a:rPr>
              <a:t>Identificare le risorse e il tempo necessari per raggiungere gli obiettivi</a:t>
            </a:r>
          </a:p>
          <a:p>
            <a:pPr marL="814388" indent="-457200" eaLnBrk="1" hangingPunct="1">
              <a:spcBef>
                <a:spcPts val="600"/>
              </a:spcBef>
              <a:buFont typeface="+mj-lt"/>
              <a:buAutoNum type="arabicPeriod"/>
            </a:pPr>
            <a:r>
              <a:rPr lang="it-IT" altLang="en-US" sz="2000" dirty="0">
                <a:latin typeface="+mj-lt"/>
              </a:rPr>
              <a:t>Elaborare un programma di formazione per il personale</a:t>
            </a:r>
          </a:p>
          <a:p>
            <a:pPr marL="814388" indent="-457200" eaLnBrk="1" hangingPunct="1">
              <a:spcBef>
                <a:spcPts val="600"/>
              </a:spcBef>
              <a:buFont typeface="+mj-lt"/>
              <a:buAutoNum type="arabicPeriod"/>
            </a:pPr>
            <a:r>
              <a:rPr lang="it-IT" altLang="en-US" sz="2000" dirty="0">
                <a:latin typeface="+mj-lt"/>
              </a:rPr>
              <a:t>Decidere come e quando verranno monitorati i progressi nel raggiungimento degli obiettivi</a:t>
            </a:r>
          </a:p>
          <a:p>
            <a:pPr marL="814388" indent="-457200" eaLnBrk="1" hangingPunct="1">
              <a:spcBef>
                <a:spcPts val="600"/>
              </a:spcBef>
              <a:buFont typeface="+mj-lt"/>
              <a:buAutoNum type="arabicPeriod"/>
            </a:pPr>
            <a:r>
              <a:rPr lang="it-IT" altLang="en-US" sz="2000" dirty="0">
                <a:latin typeface="+mj-lt"/>
              </a:rPr>
              <a:t>Decidere quando verrà rivisto il piano d'azione e quando ne verrà creato uno nuovo</a:t>
            </a:r>
            <a:endParaRPr lang="en-GB" altLang="en-US" sz="2000" dirty="0">
              <a:latin typeface="+mj-lt"/>
            </a:endParaRPr>
          </a:p>
        </p:txBody>
      </p:sp>
    </p:spTree>
    <p:extLst>
      <p:ext uri="{BB962C8B-B14F-4D97-AF65-F5344CB8AC3E}">
        <p14:creationId xmlns:p14="http://schemas.microsoft.com/office/powerpoint/2010/main" val="4272074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95404" y="854909"/>
            <a:ext cx="8229600" cy="990600"/>
          </a:xfrm>
        </p:spPr>
        <p:txBody>
          <a:bodyPr>
            <a:normAutofit/>
          </a:bodyPr>
          <a:lstStyle/>
          <a:p>
            <a:pPr eaLnBrk="1" hangingPunct="1"/>
            <a:r>
              <a:rPr lang="en-GB" altLang="en-US" sz="4000" dirty="0" err="1">
                <a:solidFill>
                  <a:srgbClr val="FF0000"/>
                </a:solidFill>
              </a:rPr>
              <a:t>Aspettative</a:t>
            </a:r>
            <a:r>
              <a:rPr lang="en-GB" altLang="en-US" sz="4000" dirty="0">
                <a:solidFill>
                  <a:srgbClr val="FF0000"/>
                </a:solidFill>
              </a:rPr>
              <a:t> e </a:t>
            </a:r>
            <a:r>
              <a:rPr lang="en-GB" altLang="en-US" sz="4000" dirty="0" err="1">
                <a:solidFill>
                  <a:srgbClr val="FF0000"/>
                </a:solidFill>
              </a:rPr>
              <a:t>preoccupazioni</a:t>
            </a:r>
            <a:endParaRPr lang="en-US" altLang="en-US" sz="4000" dirty="0">
              <a:solidFill>
                <a:srgbClr val="FF0000"/>
              </a:solidFill>
            </a:endParaRPr>
          </a:p>
        </p:txBody>
      </p:sp>
      <p:sp>
        <p:nvSpPr>
          <p:cNvPr id="4" name="Content Placeholder 3"/>
          <p:cNvSpPr>
            <a:spLocks noGrp="1"/>
          </p:cNvSpPr>
          <p:nvPr>
            <p:ph idx="1"/>
          </p:nvPr>
        </p:nvSpPr>
        <p:spPr>
          <a:xfrm>
            <a:off x="495404" y="1845509"/>
            <a:ext cx="8352928" cy="4660776"/>
          </a:xfrm>
        </p:spPr>
        <p:txBody>
          <a:bodyPr rtlCol="0">
            <a:normAutofit/>
          </a:bodyPr>
          <a:lstStyle/>
          <a:p>
            <a:pPr marL="271463" indent="-271463" algn="just" eaLnBrk="1" fontAlgn="auto" hangingPunct="1">
              <a:spcBef>
                <a:spcPts val="600"/>
              </a:spcBef>
              <a:spcAft>
                <a:spcPts val="0"/>
              </a:spcAft>
              <a:buFont typeface="+mj-lt"/>
              <a:buAutoNum type="arabicPeriod"/>
              <a:defRPr/>
            </a:pPr>
            <a:r>
              <a:rPr lang="it-IT" sz="2600" dirty="0"/>
              <a:t> A coppia, considerate cosa vorreste </a:t>
            </a:r>
            <a:r>
              <a:rPr lang="it-IT" sz="2600" dirty="0" err="1"/>
              <a:t>impatare</a:t>
            </a:r>
            <a:r>
              <a:rPr lang="it-IT" sz="2600" dirty="0"/>
              <a:t> dall'allenamento e qualsiasi preoccupazione che hai a riguardo.</a:t>
            </a:r>
          </a:p>
          <a:p>
            <a:pPr marL="271463" indent="-271463" algn="just" eaLnBrk="1" fontAlgn="auto" hangingPunct="1">
              <a:spcBef>
                <a:spcPts val="600"/>
              </a:spcBef>
              <a:spcAft>
                <a:spcPts val="0"/>
              </a:spcAft>
              <a:buFont typeface="+mj-lt"/>
              <a:buAutoNum type="arabicPeriod"/>
              <a:defRPr/>
            </a:pPr>
            <a:r>
              <a:rPr lang="it-IT" sz="2600" dirty="0"/>
              <a:t>Individualmente, annota un'aspettativa e una preoccupazione in dei post-it a caratteri GRANDI che possono essere letti facilmente. </a:t>
            </a:r>
          </a:p>
          <a:p>
            <a:pPr marL="271463" indent="-271463" algn="just" eaLnBrk="1" fontAlgn="auto" hangingPunct="1">
              <a:spcBef>
                <a:spcPts val="600"/>
              </a:spcBef>
              <a:spcAft>
                <a:spcPts val="0"/>
              </a:spcAft>
              <a:buFont typeface="+mj-lt"/>
              <a:buAutoNum type="arabicPeriod"/>
              <a:defRPr/>
            </a:pPr>
            <a:r>
              <a:rPr lang="it-IT" sz="2600" dirty="0"/>
              <a:t>Metti i post-it sulla tabella appesa al muro.</a:t>
            </a:r>
          </a:p>
          <a:p>
            <a:pPr marL="271463" indent="-271463" algn="just" eaLnBrk="1" fontAlgn="auto" hangingPunct="1">
              <a:spcBef>
                <a:spcPts val="600"/>
              </a:spcBef>
              <a:spcAft>
                <a:spcPts val="0"/>
              </a:spcAft>
              <a:buFont typeface="+mj-lt"/>
              <a:buAutoNum type="arabicPeriod"/>
              <a:defRPr/>
            </a:pPr>
            <a:r>
              <a:rPr lang="it-IT" sz="2600" dirty="0"/>
              <a:t>Se il contenuto del tuo post-it è la stesso, o quasi lo stesso, di quello di un altro, metti il tuo post-it sopra quello simile</a:t>
            </a:r>
            <a:endParaRPr lang="en-US" sz="2600" dirty="0"/>
          </a:p>
        </p:txBody>
      </p:sp>
      <p:sp>
        <p:nvSpPr>
          <p:cNvPr id="2" name="CuadroTexto 1">
            <a:extLst>
              <a:ext uri="{FF2B5EF4-FFF2-40B4-BE49-F238E27FC236}">
                <a16:creationId xmlns:a16="http://schemas.microsoft.com/office/drawing/2014/main" id="{83C8412D-8FB2-4BBC-9EFA-D50EA9CBFEDF}"/>
              </a:ext>
            </a:extLst>
          </p:cNvPr>
          <p:cNvSpPr txBox="1"/>
          <p:nvPr/>
        </p:nvSpPr>
        <p:spPr>
          <a:xfrm>
            <a:off x="611560" y="260648"/>
            <a:ext cx="5616624" cy="523220"/>
          </a:xfrm>
          <a:prstGeom prst="rect">
            <a:avLst/>
          </a:prstGeom>
          <a:noFill/>
        </p:spPr>
        <p:txBody>
          <a:bodyPr wrap="square" rtlCol="0">
            <a:spAutoFit/>
          </a:bodyPr>
          <a:lstStyle/>
          <a:p>
            <a:r>
              <a:rPr lang="es-ES" sz="2800" b="1" dirty="0">
                <a:solidFill>
                  <a:schemeClr val="accent2"/>
                </a:solidFill>
              </a:rPr>
              <a:t>ATTIVITÁ DI GRUPPO      10 min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71562"/>
          </a:xfrm>
        </p:spPr>
        <p:txBody>
          <a:bodyPr>
            <a:normAutofit/>
          </a:bodyPr>
          <a:lstStyle/>
          <a:p>
            <a:pPr algn="ctr"/>
            <a:r>
              <a:rPr lang="en-GB" dirty="0" err="1">
                <a:solidFill>
                  <a:srgbClr val="FF0000"/>
                </a:solidFill>
              </a:rPr>
              <a:t>Miracolo</a:t>
            </a:r>
            <a:r>
              <a:rPr lang="en-GB" dirty="0">
                <a:solidFill>
                  <a:srgbClr val="FF0000"/>
                </a:solidFill>
              </a:rPr>
              <a:t>!</a:t>
            </a:r>
          </a:p>
        </p:txBody>
      </p:sp>
      <p:sp>
        <p:nvSpPr>
          <p:cNvPr id="3" name="Content Placeholder 2"/>
          <p:cNvSpPr>
            <a:spLocks noGrp="1"/>
          </p:cNvSpPr>
          <p:nvPr>
            <p:ph idx="1"/>
          </p:nvPr>
        </p:nvSpPr>
        <p:spPr>
          <a:xfrm>
            <a:off x="457200" y="1600200"/>
            <a:ext cx="8382000" cy="4525963"/>
          </a:xfrm>
        </p:spPr>
        <p:txBody>
          <a:bodyPr>
            <a:normAutofit fontScale="85000" lnSpcReduction="10000"/>
          </a:bodyPr>
          <a:lstStyle/>
          <a:p>
            <a:pPr marL="0" indent="0">
              <a:buNone/>
            </a:pPr>
            <a:r>
              <a:rPr lang="en-GB" dirty="0">
                <a:solidFill>
                  <a:schemeClr val="tx2"/>
                </a:solidFill>
              </a:rPr>
              <a:t>Vi </a:t>
            </a:r>
            <a:r>
              <a:rPr lang="en-GB" dirty="0" err="1">
                <a:solidFill>
                  <a:schemeClr val="tx2"/>
                </a:solidFill>
              </a:rPr>
              <a:t>siete</a:t>
            </a:r>
            <a:r>
              <a:rPr lang="en-GB" dirty="0">
                <a:solidFill>
                  <a:schemeClr val="tx2"/>
                </a:solidFill>
              </a:rPr>
              <a:t> </a:t>
            </a:r>
            <a:r>
              <a:rPr lang="en-GB" dirty="0" err="1">
                <a:solidFill>
                  <a:schemeClr val="tx2"/>
                </a:solidFill>
              </a:rPr>
              <a:t>svegliati</a:t>
            </a:r>
            <a:r>
              <a:rPr lang="en-GB" dirty="0">
                <a:solidFill>
                  <a:schemeClr val="tx2"/>
                </a:solidFill>
              </a:rPr>
              <a:t> </a:t>
            </a:r>
            <a:r>
              <a:rPr lang="en-GB" dirty="0" err="1">
                <a:solidFill>
                  <a:schemeClr val="tx2"/>
                </a:solidFill>
              </a:rPr>
              <a:t>questa</a:t>
            </a:r>
            <a:r>
              <a:rPr lang="en-GB" dirty="0">
                <a:solidFill>
                  <a:schemeClr val="tx2"/>
                </a:solidFill>
              </a:rPr>
              <a:t> </a:t>
            </a:r>
            <a:r>
              <a:rPr lang="en-GB" dirty="0" err="1">
                <a:solidFill>
                  <a:schemeClr val="tx2"/>
                </a:solidFill>
              </a:rPr>
              <a:t>mattina</a:t>
            </a:r>
            <a:r>
              <a:rPr lang="en-GB" dirty="0">
                <a:solidFill>
                  <a:schemeClr val="tx2"/>
                </a:solidFill>
              </a:rPr>
              <a:t> e </a:t>
            </a:r>
            <a:r>
              <a:rPr lang="en-GB" dirty="0" err="1">
                <a:solidFill>
                  <a:schemeClr val="tx2"/>
                </a:solidFill>
              </a:rPr>
              <a:t>nella</a:t>
            </a:r>
            <a:r>
              <a:rPr lang="en-GB" dirty="0">
                <a:solidFill>
                  <a:schemeClr val="tx2"/>
                </a:solidFill>
              </a:rPr>
              <a:t> </a:t>
            </a:r>
            <a:r>
              <a:rPr lang="en-GB" dirty="0" err="1">
                <a:solidFill>
                  <a:schemeClr val="tx2"/>
                </a:solidFill>
              </a:rPr>
              <a:t>vostra</a:t>
            </a:r>
            <a:r>
              <a:rPr lang="en-GB" dirty="0">
                <a:solidFill>
                  <a:schemeClr val="tx2"/>
                </a:solidFill>
              </a:rPr>
              <a:t> </a:t>
            </a:r>
            <a:r>
              <a:rPr lang="en-GB" dirty="0" err="1">
                <a:solidFill>
                  <a:schemeClr val="tx2"/>
                </a:solidFill>
              </a:rPr>
              <a:t>scuola</a:t>
            </a:r>
            <a:r>
              <a:rPr lang="en-GB" dirty="0">
                <a:solidFill>
                  <a:schemeClr val="tx2"/>
                </a:solidFill>
              </a:rPr>
              <a:t> è </a:t>
            </a:r>
            <a:r>
              <a:rPr lang="en-GB" dirty="0" err="1">
                <a:solidFill>
                  <a:schemeClr val="tx2"/>
                </a:solidFill>
              </a:rPr>
              <a:t>stata</a:t>
            </a:r>
            <a:r>
              <a:rPr lang="en-GB" dirty="0">
                <a:solidFill>
                  <a:schemeClr val="tx2"/>
                </a:solidFill>
              </a:rPr>
              <a:t> </a:t>
            </a:r>
            <a:r>
              <a:rPr lang="en-GB" dirty="0" err="1">
                <a:solidFill>
                  <a:schemeClr val="tx2"/>
                </a:solidFill>
              </a:rPr>
              <a:t>raggiunta</a:t>
            </a:r>
            <a:r>
              <a:rPr lang="en-GB" dirty="0">
                <a:solidFill>
                  <a:schemeClr val="tx2"/>
                </a:solidFill>
              </a:rPr>
              <a:t> la </a:t>
            </a:r>
            <a:r>
              <a:rPr lang="en-GB" dirty="0" err="1">
                <a:solidFill>
                  <a:schemeClr val="tx2"/>
                </a:solidFill>
              </a:rPr>
              <a:t>convivencia</a:t>
            </a:r>
            <a:r>
              <a:rPr lang="en-GB" dirty="0">
                <a:solidFill>
                  <a:schemeClr val="tx2"/>
                </a:solidFill>
              </a:rPr>
              <a:t> </a:t>
            </a:r>
          </a:p>
          <a:p>
            <a:r>
              <a:rPr lang="it-IT" dirty="0"/>
              <a:t>Quali valori fondamentali verrebbero seguiti nella scuola?</a:t>
            </a:r>
          </a:p>
          <a:p>
            <a:r>
              <a:rPr lang="it-IT" dirty="0"/>
              <a:t>Cosa farebbero i membri della comunità scolastica e come parlerebbero o si relazionerebbero tra loro?</a:t>
            </a:r>
          </a:p>
          <a:p>
            <a:r>
              <a:rPr lang="it-IT" dirty="0"/>
              <a:t>Come si organizzerebbe la scuola in aree chiave come curriculum, sistemi di supporto, spazio ambientale – interno ed esterno?</a:t>
            </a:r>
          </a:p>
          <a:p>
            <a:pPr marL="0" indent="0">
              <a:buNone/>
            </a:pPr>
            <a:r>
              <a:rPr lang="it-IT" dirty="0"/>
              <a:t>Discutete le risposte a queste domande in coppia per 5 minuti</a:t>
            </a:r>
            <a:endParaRPr lang="en-GB" dirty="0"/>
          </a:p>
          <a:p>
            <a:endParaRPr lang="en-GB" dirty="0"/>
          </a:p>
        </p:txBody>
      </p:sp>
      <p:sp>
        <p:nvSpPr>
          <p:cNvPr id="4" name="Slide Number Placeholder 3"/>
          <p:cNvSpPr>
            <a:spLocks noGrp="1"/>
          </p:cNvSpPr>
          <p:nvPr>
            <p:ph type="sldNum" sz="quarter" idx="12"/>
          </p:nvPr>
        </p:nvSpPr>
        <p:spPr/>
        <p:txBody>
          <a:bodyPr/>
          <a:lstStyle/>
          <a:p>
            <a:pPr>
              <a:defRPr/>
            </a:pPr>
            <a:r>
              <a:rPr lang="en-US" dirty="0"/>
              <a:t>1.</a:t>
            </a:r>
            <a:fld id="{64DDB948-8E47-49F4-B698-8E2E7AC2DF63}" type="slidenum">
              <a:rPr lang="en-US" smtClean="0"/>
              <a:pPr>
                <a:defRPr/>
              </a:pPr>
              <a:t>50</a:t>
            </a:fld>
            <a:endParaRPr lang="en-US" dirty="0"/>
          </a:p>
        </p:txBody>
      </p:sp>
      <p:sp>
        <p:nvSpPr>
          <p:cNvPr id="5" name="CuadroTexto 4">
            <a:extLst>
              <a:ext uri="{FF2B5EF4-FFF2-40B4-BE49-F238E27FC236}">
                <a16:creationId xmlns:a16="http://schemas.microsoft.com/office/drawing/2014/main" id="{E1430207-2BAF-453A-8C30-05699B9453E0}"/>
              </a:ext>
            </a:extLst>
          </p:cNvPr>
          <p:cNvSpPr txBox="1"/>
          <p:nvPr/>
        </p:nvSpPr>
        <p:spPr>
          <a:xfrm>
            <a:off x="611560" y="260648"/>
            <a:ext cx="5616624" cy="523220"/>
          </a:xfrm>
          <a:prstGeom prst="rect">
            <a:avLst/>
          </a:prstGeom>
          <a:noFill/>
        </p:spPr>
        <p:txBody>
          <a:bodyPr wrap="square" rtlCol="0">
            <a:spAutoFit/>
          </a:bodyPr>
          <a:lstStyle/>
          <a:p>
            <a:r>
              <a:rPr lang="es-ES" sz="2800" b="1" dirty="0">
                <a:solidFill>
                  <a:schemeClr val="accent2"/>
                </a:solidFill>
              </a:rPr>
              <a:t>ATTIVITÁ DI GRUPPO     15 min</a:t>
            </a:r>
          </a:p>
        </p:txBody>
      </p:sp>
    </p:spTree>
    <p:extLst>
      <p:ext uri="{BB962C8B-B14F-4D97-AF65-F5344CB8AC3E}">
        <p14:creationId xmlns:p14="http://schemas.microsoft.com/office/powerpoint/2010/main" val="29412184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7778"/>
            <a:ext cx="8229600" cy="523220"/>
          </a:xfrm>
        </p:spPr>
        <p:txBody>
          <a:bodyPr/>
          <a:lstStyle/>
          <a:p>
            <a:pPr algn="ctr"/>
            <a:r>
              <a:rPr lang="en-GB" dirty="0" err="1">
                <a:solidFill>
                  <a:srgbClr val="FF0000"/>
                </a:solidFill>
              </a:rPr>
              <a:t>Casi</a:t>
            </a:r>
            <a:r>
              <a:rPr lang="en-GB" dirty="0">
                <a:solidFill>
                  <a:srgbClr val="FF0000"/>
                </a:solidFill>
              </a:rPr>
              <a:t> di studio</a:t>
            </a:r>
          </a:p>
        </p:txBody>
      </p:sp>
      <p:sp>
        <p:nvSpPr>
          <p:cNvPr id="3" name="Content Placeholder 2"/>
          <p:cNvSpPr>
            <a:spLocks noGrp="1"/>
          </p:cNvSpPr>
          <p:nvPr>
            <p:ph idx="1"/>
          </p:nvPr>
        </p:nvSpPr>
        <p:spPr>
          <a:xfrm>
            <a:off x="539552" y="1290998"/>
            <a:ext cx="8229600" cy="4876800"/>
          </a:xfrm>
        </p:spPr>
        <p:txBody>
          <a:bodyPr>
            <a:normAutofit/>
          </a:bodyPr>
          <a:lstStyle/>
          <a:p>
            <a:pPr marL="0" indent="0">
              <a:buNone/>
            </a:pPr>
            <a:r>
              <a:rPr lang="en-GB" sz="1600" b="1" dirty="0" err="1"/>
              <a:t>Scuola</a:t>
            </a:r>
            <a:r>
              <a:rPr lang="en-GB" sz="1600" b="1" dirty="0"/>
              <a:t> A</a:t>
            </a:r>
            <a:endParaRPr lang="en-GB" sz="1600" dirty="0"/>
          </a:p>
          <a:p>
            <a:pPr marL="0" indent="0">
              <a:buNone/>
            </a:pPr>
            <a:r>
              <a:rPr lang="it-IT" sz="1600" dirty="0"/>
              <a:t>Gli insegnanti, ma non gli altri membri del personale della scuola, hanno seguito il corso di formazione nell'ambito del programma anti-bullismo. Hanno concordato una definizione di bullismo che include violenza verbale ed emotiva, oltre che fisica. Hanno effettuato un'auto-valutazione della situazione attuale in riferimento al bullismo nella scuola e hanno elaborato una chiara politica anti-bullismo. La valutazione ha identificato un problema di bullismo durante le pause scolastiche e prima e dopo l’orario scolastico, e i genitori affermano che questi sono in aumento. L'attenzione degli insegnanti è focalizzata sugli standard di comportamento durante le lezioni e non sono disposti ad assumersi la responsabilità di ciò che accade al di fuori della classe.</a:t>
            </a:r>
            <a:endParaRPr lang="en-GB" sz="1600" dirty="0"/>
          </a:p>
          <a:p>
            <a:pPr marL="0" indent="0">
              <a:buNone/>
            </a:pPr>
            <a:r>
              <a:rPr lang="en-GB" sz="1600" b="1" dirty="0" err="1"/>
              <a:t>Scuola</a:t>
            </a:r>
            <a:r>
              <a:rPr lang="en-GB" sz="1600" b="1" dirty="0"/>
              <a:t> B</a:t>
            </a:r>
            <a:endParaRPr lang="en-GB" sz="1600" dirty="0"/>
          </a:p>
          <a:p>
            <a:pPr marL="0" indent="0">
              <a:buNone/>
            </a:pPr>
            <a:r>
              <a:rPr lang="it-IT" sz="1600" dirty="0"/>
              <a:t>La scuola ha un programma consolidato di apprendimento sociale ed emotivo. Sebbene ci sia poca documentazione scritta sul bullismo, il team di leadership è sempre stato orgoglioso di essere in grado di identificare e gestire il bullismo fisico e ora vengono segnalati pochi episodi. La maggior parte del personale lavorava in quella scuola da molto tempo ed era contenta di questa situazione, ma recentemente alcuni di loro si sono ritirati e il nuovo personale non è sicuro su come affrontare i comportamenti violenti. Gli studenti affermano che il cyber bullismo è ora un problema crescente e la sua portata non è nota.</a:t>
            </a:r>
            <a:endParaRPr lang="en-GB" sz="1600" dirty="0"/>
          </a:p>
        </p:txBody>
      </p:sp>
      <p:sp>
        <p:nvSpPr>
          <p:cNvPr id="4" name="Slide Number Placeholder 3"/>
          <p:cNvSpPr>
            <a:spLocks noGrp="1"/>
          </p:cNvSpPr>
          <p:nvPr>
            <p:ph type="sldNum" sz="quarter" idx="12"/>
          </p:nvPr>
        </p:nvSpPr>
        <p:spPr/>
        <p:txBody>
          <a:bodyPr/>
          <a:lstStyle/>
          <a:p>
            <a:r>
              <a:rPr lang="en-US"/>
              <a:t>1. </a:t>
            </a:r>
            <a:fld id="{0BBECC2B-A114-4847-BFC2-01A404B31E28}" type="slidenum">
              <a:rPr lang="en-US" smtClean="0"/>
              <a:pPr/>
              <a:t>51</a:t>
            </a:fld>
            <a:endParaRPr lang="en-US" dirty="0"/>
          </a:p>
        </p:txBody>
      </p:sp>
      <p:sp>
        <p:nvSpPr>
          <p:cNvPr id="5" name="CuadroTexto 4">
            <a:extLst>
              <a:ext uri="{FF2B5EF4-FFF2-40B4-BE49-F238E27FC236}">
                <a16:creationId xmlns:a16="http://schemas.microsoft.com/office/drawing/2014/main" id="{530B82EF-1829-40CC-A7FA-825482B4AF4F}"/>
              </a:ext>
            </a:extLst>
          </p:cNvPr>
          <p:cNvSpPr txBox="1"/>
          <p:nvPr/>
        </p:nvSpPr>
        <p:spPr>
          <a:xfrm>
            <a:off x="539552" y="126036"/>
            <a:ext cx="5616624" cy="523220"/>
          </a:xfrm>
          <a:prstGeom prst="rect">
            <a:avLst/>
          </a:prstGeom>
          <a:noFill/>
        </p:spPr>
        <p:txBody>
          <a:bodyPr wrap="square" rtlCol="0">
            <a:spAutoFit/>
          </a:bodyPr>
          <a:lstStyle/>
          <a:p>
            <a:r>
              <a:rPr lang="es-ES" sz="2800" b="1" dirty="0">
                <a:solidFill>
                  <a:schemeClr val="accent2"/>
                </a:solidFill>
              </a:rPr>
              <a:t>ATTIVITÁ DI GRUPPO      15 min</a:t>
            </a:r>
          </a:p>
        </p:txBody>
      </p:sp>
    </p:spTree>
    <p:extLst>
      <p:ext uri="{BB962C8B-B14F-4D97-AF65-F5344CB8AC3E}">
        <p14:creationId xmlns:p14="http://schemas.microsoft.com/office/powerpoint/2010/main" val="4450463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F439BC-E5BB-4065-A5B9-38F7EB737588}"/>
              </a:ext>
            </a:extLst>
          </p:cNvPr>
          <p:cNvSpPr>
            <a:spLocks noGrp="1"/>
          </p:cNvSpPr>
          <p:nvPr>
            <p:ph type="title"/>
          </p:nvPr>
        </p:nvSpPr>
        <p:spPr>
          <a:xfrm>
            <a:off x="457200" y="908720"/>
            <a:ext cx="8229600" cy="1224136"/>
          </a:xfrm>
        </p:spPr>
        <p:txBody>
          <a:bodyPr/>
          <a:lstStyle/>
          <a:p>
            <a:r>
              <a:rPr lang="en-US" dirty="0" err="1">
                <a:solidFill>
                  <a:srgbClr val="FF0000"/>
                </a:solidFill>
              </a:rPr>
              <a:t>Raccomandazioni</a:t>
            </a:r>
            <a:r>
              <a:rPr lang="en-US" dirty="0">
                <a:solidFill>
                  <a:srgbClr val="FF0000"/>
                </a:solidFill>
              </a:rPr>
              <a:t> del </a:t>
            </a:r>
            <a:r>
              <a:rPr lang="en-US" dirty="0" err="1">
                <a:solidFill>
                  <a:srgbClr val="FF0000"/>
                </a:solidFill>
              </a:rPr>
              <a:t>personale</a:t>
            </a:r>
            <a:endParaRPr lang="en-US" dirty="0">
              <a:solidFill>
                <a:srgbClr val="FF0000"/>
              </a:solidFill>
            </a:endParaRPr>
          </a:p>
        </p:txBody>
      </p:sp>
      <p:sp>
        <p:nvSpPr>
          <p:cNvPr id="3" name="Tijdelijke aanduiding voor inhoud 2">
            <a:extLst>
              <a:ext uri="{FF2B5EF4-FFF2-40B4-BE49-F238E27FC236}">
                <a16:creationId xmlns:a16="http://schemas.microsoft.com/office/drawing/2014/main" id="{17A49810-2E34-4BBC-9162-25675B30B13E}"/>
              </a:ext>
            </a:extLst>
          </p:cNvPr>
          <p:cNvSpPr>
            <a:spLocks noGrp="1"/>
          </p:cNvSpPr>
          <p:nvPr>
            <p:ph idx="1"/>
          </p:nvPr>
        </p:nvSpPr>
        <p:spPr>
          <a:xfrm>
            <a:off x="457200" y="2132856"/>
            <a:ext cx="8229600" cy="3993307"/>
          </a:xfrm>
        </p:spPr>
        <p:txBody>
          <a:bodyPr/>
          <a:lstStyle/>
          <a:p>
            <a:pPr marL="514350" indent="-514350">
              <a:buFont typeface="+mj-lt"/>
              <a:buAutoNum type="arabicPeriod"/>
            </a:pPr>
            <a:r>
              <a:rPr lang="en-US" dirty="0"/>
              <a:t>Xxx</a:t>
            </a:r>
          </a:p>
          <a:p>
            <a:pPr marL="514350" indent="-514350">
              <a:buFont typeface="+mj-lt"/>
              <a:buAutoNum type="arabicPeriod"/>
            </a:pPr>
            <a:r>
              <a:rPr lang="en-US" dirty="0"/>
              <a:t>Xxx</a:t>
            </a:r>
          </a:p>
          <a:p>
            <a:pPr marL="514350" indent="-514350">
              <a:buFont typeface="+mj-lt"/>
              <a:buAutoNum type="arabicPeriod"/>
            </a:pPr>
            <a:r>
              <a:rPr lang="en-US" dirty="0"/>
              <a:t>Xxx</a:t>
            </a:r>
          </a:p>
          <a:p>
            <a:pPr marL="514350" indent="-514350">
              <a:buFont typeface="+mj-lt"/>
              <a:buAutoNum type="arabicPeriod"/>
            </a:pPr>
            <a:r>
              <a:rPr lang="en-US" dirty="0"/>
              <a:t>Xxx</a:t>
            </a:r>
          </a:p>
          <a:p>
            <a:pPr marL="514350" indent="-514350">
              <a:buFont typeface="+mj-lt"/>
              <a:buAutoNum type="arabicPeriod"/>
            </a:pPr>
            <a:endParaRPr lang="en-US" dirty="0"/>
          </a:p>
        </p:txBody>
      </p:sp>
    </p:spTree>
    <p:extLst>
      <p:ext uri="{BB962C8B-B14F-4D97-AF65-F5344CB8AC3E}">
        <p14:creationId xmlns:p14="http://schemas.microsoft.com/office/powerpoint/2010/main" val="13912427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09639"/>
            <a:ext cx="8839200" cy="1071562"/>
          </a:xfrm>
        </p:spPr>
        <p:txBody>
          <a:bodyPr>
            <a:noAutofit/>
          </a:bodyPr>
          <a:lstStyle/>
          <a:p>
            <a:r>
              <a:rPr lang="it-IT" sz="4000" dirty="0">
                <a:solidFill>
                  <a:srgbClr val="FF0000"/>
                </a:solidFill>
              </a:rPr>
              <a:t>Trasmettere e monitorare la politica scolastica anti-bullismo</a:t>
            </a:r>
            <a:endParaRPr lang="en-GB" sz="4000" dirty="0">
              <a:solidFill>
                <a:srgbClr val="FF0000"/>
              </a:solidFill>
            </a:endParaRPr>
          </a:p>
        </p:txBody>
      </p:sp>
      <p:sp>
        <p:nvSpPr>
          <p:cNvPr id="3" name="Content Placeholder 2"/>
          <p:cNvSpPr>
            <a:spLocks noGrp="1"/>
          </p:cNvSpPr>
          <p:nvPr>
            <p:ph idx="1"/>
          </p:nvPr>
        </p:nvSpPr>
        <p:spPr>
          <a:xfrm>
            <a:off x="539552" y="2492896"/>
            <a:ext cx="8305800" cy="4495800"/>
          </a:xfrm>
        </p:spPr>
        <p:txBody>
          <a:bodyPr/>
          <a:lstStyle/>
          <a:p>
            <a:pPr marL="0" indent="0">
              <a:buNone/>
            </a:pPr>
            <a:r>
              <a:rPr lang="en-GB" dirty="0" err="1"/>
              <a:t>Lavorate</a:t>
            </a:r>
            <a:r>
              <a:rPr lang="en-GB" dirty="0"/>
              <a:t> in </a:t>
            </a:r>
            <a:r>
              <a:rPr lang="en-GB" dirty="0" err="1"/>
              <a:t>gruppi</a:t>
            </a:r>
            <a:r>
              <a:rPr lang="en-GB" dirty="0"/>
              <a:t> di 3 e </a:t>
            </a:r>
            <a:r>
              <a:rPr lang="en-GB" dirty="0" err="1"/>
              <a:t>discutete</a:t>
            </a:r>
            <a:r>
              <a:rPr lang="en-GB" dirty="0"/>
              <a:t> </a:t>
            </a:r>
            <a:r>
              <a:rPr lang="en-GB" dirty="0" err="1"/>
              <a:t>brevemente</a:t>
            </a:r>
            <a:r>
              <a:rPr lang="en-GB" dirty="0"/>
              <a:t> come </a:t>
            </a:r>
            <a:r>
              <a:rPr lang="it-IT" dirty="0"/>
              <a:t>come la vostra politica scolastica volta a ridurre episodi di violenza verrebbe</a:t>
            </a:r>
          </a:p>
          <a:p>
            <a:pPr marL="0" indent="0">
              <a:buNone/>
            </a:pPr>
            <a:r>
              <a:rPr lang="it-IT" dirty="0"/>
              <a:t>a) comunicata a tutte le parti interessate</a:t>
            </a:r>
          </a:p>
          <a:p>
            <a:pPr marL="0" indent="0">
              <a:buNone/>
            </a:pPr>
            <a:r>
              <a:rPr lang="it-IT" dirty="0"/>
              <a:t>b) monitorata e aggiornata periodicamente</a:t>
            </a:r>
          </a:p>
        </p:txBody>
      </p:sp>
      <p:sp>
        <p:nvSpPr>
          <p:cNvPr id="4" name="Slide Number Placeholder 3"/>
          <p:cNvSpPr>
            <a:spLocks noGrp="1"/>
          </p:cNvSpPr>
          <p:nvPr>
            <p:ph type="sldNum" sz="quarter" idx="12"/>
          </p:nvPr>
        </p:nvSpPr>
        <p:spPr/>
        <p:txBody>
          <a:bodyPr/>
          <a:lstStyle/>
          <a:p>
            <a:pPr>
              <a:defRPr/>
            </a:pPr>
            <a:r>
              <a:rPr lang="en-US" dirty="0"/>
              <a:t>1.</a:t>
            </a:r>
            <a:fld id="{64DDB948-8E47-49F4-B698-8E2E7AC2DF63}" type="slidenum">
              <a:rPr lang="en-US" smtClean="0"/>
              <a:pPr>
                <a:defRPr/>
              </a:pPr>
              <a:t>53</a:t>
            </a:fld>
            <a:endParaRPr lang="en-US" dirty="0"/>
          </a:p>
        </p:txBody>
      </p:sp>
      <p:sp>
        <p:nvSpPr>
          <p:cNvPr id="5" name="CuadroTexto 4">
            <a:extLst>
              <a:ext uri="{FF2B5EF4-FFF2-40B4-BE49-F238E27FC236}">
                <a16:creationId xmlns:a16="http://schemas.microsoft.com/office/drawing/2014/main" id="{55083E20-32D3-41FE-B13A-70F35BC268EB}"/>
              </a:ext>
            </a:extLst>
          </p:cNvPr>
          <p:cNvSpPr txBox="1"/>
          <p:nvPr/>
        </p:nvSpPr>
        <p:spPr>
          <a:xfrm>
            <a:off x="539552" y="126036"/>
            <a:ext cx="5616624" cy="523220"/>
          </a:xfrm>
          <a:prstGeom prst="rect">
            <a:avLst/>
          </a:prstGeom>
          <a:noFill/>
        </p:spPr>
        <p:txBody>
          <a:bodyPr wrap="square" rtlCol="0">
            <a:spAutoFit/>
          </a:bodyPr>
          <a:lstStyle/>
          <a:p>
            <a:r>
              <a:rPr lang="es-ES" sz="2800" b="1" dirty="0">
                <a:solidFill>
                  <a:schemeClr val="accent2"/>
                </a:solidFill>
              </a:rPr>
              <a:t>ATTIVITÁ DI GRUPPO      15 min</a:t>
            </a:r>
          </a:p>
        </p:txBody>
      </p:sp>
    </p:spTree>
    <p:extLst>
      <p:ext uri="{BB962C8B-B14F-4D97-AF65-F5344CB8AC3E}">
        <p14:creationId xmlns:p14="http://schemas.microsoft.com/office/powerpoint/2010/main" val="2750359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04800" y="347472"/>
            <a:ext cx="8382000" cy="1143000"/>
          </a:xfrm>
        </p:spPr>
        <p:txBody>
          <a:bodyPr>
            <a:noAutofit/>
          </a:bodyPr>
          <a:lstStyle/>
          <a:p>
            <a:pPr eaLnBrk="1" hangingPunct="1"/>
            <a:r>
              <a:rPr lang="en-US" altLang="en-US" sz="3600" dirty="0" err="1">
                <a:solidFill>
                  <a:srgbClr val="FF0000"/>
                </a:solidFill>
              </a:rPr>
              <a:t>Obiettivi</a:t>
            </a:r>
            <a:r>
              <a:rPr lang="en-US" altLang="en-US" sz="3600" dirty="0">
                <a:solidFill>
                  <a:srgbClr val="FF0000"/>
                </a:solidFill>
              </a:rPr>
              <a:t> </a:t>
            </a:r>
            <a:r>
              <a:rPr lang="en-US" altLang="en-US" sz="3600" dirty="0" err="1">
                <a:solidFill>
                  <a:srgbClr val="FF0000"/>
                </a:solidFill>
              </a:rPr>
              <a:t>fromativi</a:t>
            </a:r>
            <a:r>
              <a:rPr lang="en-US" altLang="en-US" sz="3600" dirty="0">
                <a:solidFill>
                  <a:srgbClr val="FF0000"/>
                </a:solidFill>
              </a:rPr>
              <a:t> del workshop </a:t>
            </a:r>
          </a:p>
        </p:txBody>
      </p:sp>
      <p:sp>
        <p:nvSpPr>
          <p:cNvPr id="3" name="Content Placeholder 2"/>
          <p:cNvSpPr>
            <a:spLocks noGrp="1"/>
          </p:cNvSpPr>
          <p:nvPr>
            <p:ph idx="1"/>
          </p:nvPr>
        </p:nvSpPr>
        <p:spPr>
          <a:xfrm>
            <a:off x="755576" y="1447800"/>
            <a:ext cx="8236024" cy="4876800"/>
          </a:xfrm>
        </p:spPr>
        <p:txBody>
          <a:bodyPr rtlCol="0">
            <a:normAutofit fontScale="62500" lnSpcReduction="20000"/>
          </a:bodyPr>
          <a:lstStyle/>
          <a:p>
            <a:r>
              <a:rPr lang="it-IT" dirty="0"/>
              <a:t>Comprendere gli obiettivi e della struttura del corso di formazione</a:t>
            </a:r>
          </a:p>
          <a:p>
            <a:r>
              <a:rPr lang="it-IT" dirty="0"/>
              <a:t>Iniziare a lavorare insieme in modo efficace come gruppo, consapevoli delle aspettative lavorative del gruppo</a:t>
            </a:r>
          </a:p>
          <a:p>
            <a:r>
              <a:rPr lang="it-IT" dirty="0"/>
              <a:t>Condividere i risultati delle interviste preliminari per stabilire le necessità del programma e identificare le priorità per il corso di formazione, per definire cosa intendiamo per bullismo e altre forme di violenza nelle scuole, e identificare le attività violente che ci preoccupano</a:t>
            </a:r>
          </a:p>
          <a:p>
            <a:r>
              <a:rPr lang="it-IT" dirty="0"/>
              <a:t>Definire la "</a:t>
            </a:r>
            <a:r>
              <a:rPr lang="en-GB" dirty="0" err="1">
                <a:solidFill>
                  <a:schemeClr val="tx2"/>
                </a:solidFill>
              </a:rPr>
              <a:t>Convivençia</a:t>
            </a:r>
            <a:r>
              <a:rPr lang="it-IT" dirty="0"/>
              <a:t> - convivere in armonia "e identificare i fattori che influenzano il clima di convivenza a scuola</a:t>
            </a:r>
          </a:p>
          <a:p>
            <a:r>
              <a:rPr lang="it-IT" dirty="0"/>
              <a:t>Considerare un'autoanalisi più dettagliata della scuola per valutare il bullismo e altre forme di violenza, per documentare cosa la scuola sta già facendo al riguardo e cosa bisognerebbe fare in più</a:t>
            </a:r>
          </a:p>
          <a:p>
            <a:r>
              <a:rPr lang="it-IT" dirty="0"/>
              <a:t>Considerare politiche e strategie per creare un ambiente non violento a scuola</a:t>
            </a:r>
            <a:endParaRPr lang="en-GB" dirty="0"/>
          </a:p>
          <a:p>
            <a:pPr marL="0" indent="0" eaLnBrk="1" fontAlgn="auto" hangingPunct="1">
              <a:lnSpc>
                <a:spcPct val="110000"/>
              </a:lnSpc>
              <a:spcBef>
                <a:spcPts val="600"/>
              </a:spcBef>
              <a:spcAft>
                <a:spcPts val="0"/>
              </a:spcAft>
              <a:buFont typeface="Arial" charset="0"/>
              <a:buNone/>
              <a:defRPr/>
            </a:pPr>
            <a:endParaRPr lang="en-US" dirty="0"/>
          </a:p>
        </p:txBody>
      </p:sp>
      <p:sp>
        <p:nvSpPr>
          <p:cNvPr id="15364" name="Slide Number Placeholder 5"/>
          <p:cNvSpPr>
            <a:spLocks noGrp="1"/>
          </p:cNvSpPr>
          <p:nvPr>
            <p:ph type="sldNum" sz="quarter" idx="12"/>
          </p:nvPr>
        </p:nvSpPr>
        <p:spPr bwMode="auto">
          <a:xfrm>
            <a:off x="6705600" y="6248401"/>
            <a:ext cx="2133600" cy="609600"/>
          </a:xfrm>
          <a:noFill/>
          <a:ln>
            <a:miter lim="800000"/>
            <a:headEnd/>
            <a:tailEnd/>
          </a:ln>
        </p:spPr>
        <p:txBody>
          <a:bodyPr vert="horz" wrap="square" lIns="91440" tIns="45720" rIns="91440" bIns="45720" numCol="1" anchor="t" anchorCtr="0" compatLnSpc="1">
            <a:prstTxWarp prst="textNoShape">
              <a:avLst/>
            </a:prstTxWarp>
          </a:bodyPr>
          <a:lstStyle/>
          <a:p>
            <a:pPr algn="r"/>
            <a:r>
              <a:rPr lang="en-US" altLang="en-US" dirty="0">
                <a:latin typeface="Arial" panose="020B0604020202020204" pitchFamily="34" charset="0"/>
                <a:cs typeface="Arial" panose="020B0604020202020204" pitchFamily="34" charset="0"/>
              </a:rPr>
              <a:t>1.5</a:t>
            </a:r>
          </a:p>
        </p:txBody>
      </p:sp>
      <p:sp>
        <p:nvSpPr>
          <p:cNvPr id="5" name="Slide Number Placeholder 3"/>
          <p:cNvSpPr txBox="1">
            <a:spLocks/>
          </p:cNvSpPr>
          <p:nvPr/>
        </p:nvSpPr>
        <p:spPr>
          <a:xfrm>
            <a:off x="7620000" y="18288"/>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b="0" dirty="0"/>
              <a:t>1.</a:t>
            </a:r>
            <a:fld id="{64DDB948-8E47-49F4-B698-8E2E7AC2DF63}" type="slidenum">
              <a:rPr lang="en-US" b="0" smtClean="0"/>
              <a:pPr algn="ctr">
                <a:defRPr/>
              </a:pPr>
              <a:t>6</a:t>
            </a:fld>
            <a:endParaRPr lang="en-US"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821" y="470030"/>
            <a:ext cx="8229600" cy="1143000"/>
          </a:xfrm>
        </p:spPr>
        <p:txBody>
          <a:bodyPr>
            <a:normAutofit/>
          </a:bodyPr>
          <a:lstStyle/>
          <a:p>
            <a:r>
              <a:rPr lang="en-GB" sz="3600" b="0" dirty="0"/>
              <a:t>Il </a:t>
            </a:r>
            <a:r>
              <a:rPr lang="en-GB" sz="3600" b="0" dirty="0" err="1"/>
              <a:t>cicl</a:t>
            </a:r>
            <a:r>
              <a:rPr lang="en-GB" sz="3600" dirty="0" err="1"/>
              <a:t>o</a:t>
            </a:r>
            <a:r>
              <a:rPr lang="en-GB" sz="3600" dirty="0"/>
              <a:t> di </a:t>
            </a:r>
            <a:r>
              <a:rPr lang="en-GB" sz="3600" dirty="0" err="1"/>
              <a:t>miglioramento</a:t>
            </a:r>
            <a:r>
              <a:rPr lang="en-GB" sz="3600" dirty="0"/>
              <a:t> anti-</a:t>
            </a:r>
            <a:r>
              <a:rPr lang="en-GB" sz="3600" dirty="0" err="1"/>
              <a:t>bullismo</a:t>
            </a:r>
            <a:endParaRPr lang="en-GB" sz="3600" b="0" dirty="0"/>
          </a:p>
        </p:txBody>
      </p:sp>
      <p:sp>
        <p:nvSpPr>
          <p:cNvPr id="3" name="Subtitle 2"/>
          <p:cNvSpPr>
            <a:spLocks noGrp="1"/>
          </p:cNvSpPr>
          <p:nvPr>
            <p:ph idx="1"/>
          </p:nvPr>
        </p:nvSpPr>
        <p:spPr/>
        <p:txBody>
          <a:bodyPr/>
          <a:lstStyle/>
          <a:p>
            <a:pPr marL="0" indent="0">
              <a:buNone/>
            </a:pPr>
            <a:r>
              <a:rPr lang="en-GB" dirty="0"/>
              <a:t> </a:t>
            </a:r>
          </a:p>
        </p:txBody>
      </p:sp>
      <p:grpSp>
        <p:nvGrpSpPr>
          <p:cNvPr id="9" name="Diagram 3"/>
          <p:cNvGrpSpPr>
            <a:grpSpLocks/>
          </p:cNvGrpSpPr>
          <p:nvPr/>
        </p:nvGrpSpPr>
        <p:grpSpPr bwMode="auto">
          <a:xfrm>
            <a:off x="2339898" y="1906842"/>
            <a:ext cx="4544725" cy="3851779"/>
            <a:chOff x="2626" y="11061"/>
            <a:chExt cx="10164" cy="8611"/>
          </a:xfrm>
        </p:grpSpPr>
        <p:sp>
          <p:nvSpPr>
            <p:cNvPr id="10" name="_s2052"/>
            <p:cNvSpPr>
              <a:spLocks noChangeArrowheads="1" noTextEdit="1"/>
            </p:cNvSpPr>
            <p:nvPr/>
          </p:nvSpPr>
          <p:spPr bwMode="auto">
            <a:xfrm>
              <a:off x="4334" y="11061"/>
              <a:ext cx="7294" cy="7294"/>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1" name="_s2053"/>
            <p:cNvSpPr>
              <a:spLocks noChangeArrowheads="1" noTextEdit="1"/>
            </p:cNvSpPr>
            <p:nvPr/>
          </p:nvSpPr>
          <p:spPr bwMode="auto">
            <a:xfrm rot="4320000">
              <a:off x="4289" y="11121"/>
              <a:ext cx="7237" cy="7160"/>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2" name="_s2054"/>
            <p:cNvSpPr>
              <a:spLocks noChangeArrowheads="1" noTextEdit="1"/>
            </p:cNvSpPr>
            <p:nvPr/>
          </p:nvSpPr>
          <p:spPr bwMode="auto">
            <a:xfrm rot="8640000">
              <a:off x="4334" y="11061"/>
              <a:ext cx="7294" cy="7294"/>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3" name="_s2055"/>
            <p:cNvSpPr>
              <a:spLocks noChangeArrowheads="1" noTextEdit="1"/>
            </p:cNvSpPr>
            <p:nvPr/>
          </p:nvSpPr>
          <p:spPr bwMode="auto">
            <a:xfrm rot="12960000">
              <a:off x="4334" y="11061"/>
              <a:ext cx="7294" cy="7294"/>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4" name="_s2056"/>
            <p:cNvSpPr>
              <a:spLocks noChangeArrowheads="1" noTextEdit="1"/>
            </p:cNvSpPr>
            <p:nvPr/>
          </p:nvSpPr>
          <p:spPr bwMode="auto">
            <a:xfrm rot="17280000">
              <a:off x="4334" y="11061"/>
              <a:ext cx="7294" cy="7294"/>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5" name="_s2057"/>
            <p:cNvSpPr>
              <a:spLocks noChangeArrowheads="1"/>
            </p:cNvSpPr>
            <p:nvPr/>
          </p:nvSpPr>
          <p:spPr bwMode="auto">
            <a:xfrm>
              <a:off x="9396" y="11744"/>
              <a:ext cx="3060" cy="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dirty="0">
                  <a:ln>
                    <a:noFill/>
                  </a:ln>
                  <a:solidFill>
                    <a:srgbClr val="514338"/>
                  </a:solidFill>
                  <a:effectLst/>
                  <a:latin typeface="Arial" charset="0"/>
                </a:rPr>
                <a:t>Auto-</a:t>
              </a:r>
              <a:r>
                <a:rPr kumimoji="0" lang="en-GB" altLang="en-US" sz="1400" b="1" i="0" u="none" strike="noStrike" cap="none" normalizeH="0" baseline="0" dirty="0" err="1">
                  <a:ln>
                    <a:noFill/>
                  </a:ln>
                  <a:solidFill>
                    <a:srgbClr val="514338"/>
                  </a:solidFill>
                  <a:effectLst/>
                  <a:latin typeface="Arial" charset="0"/>
                </a:rPr>
                <a:t>valutazione</a:t>
              </a:r>
              <a:r>
                <a:rPr kumimoji="0" lang="en-GB" altLang="en-US" sz="1400" b="1" i="0" u="none" strike="noStrike" cap="none" normalizeH="0" baseline="0" dirty="0">
                  <a:ln>
                    <a:noFill/>
                  </a:ln>
                  <a:solidFill>
                    <a:srgbClr val="514338"/>
                  </a:solidFill>
                  <a:effectLst/>
                  <a:latin typeface="Arial" charset="0"/>
                </a:rPr>
                <a:t> </a:t>
              </a:r>
              <a:r>
                <a:rPr kumimoji="0" lang="en-GB" altLang="en-US" sz="1400" b="1" i="0" u="none" strike="noStrike" cap="none" normalizeH="0" baseline="0" dirty="0" err="1">
                  <a:ln>
                    <a:noFill/>
                  </a:ln>
                  <a:solidFill>
                    <a:srgbClr val="514338"/>
                  </a:solidFill>
                  <a:effectLst/>
                  <a:latin typeface="Arial" charset="0"/>
                </a:rPr>
                <a:t>della</a:t>
              </a:r>
              <a:r>
                <a:rPr kumimoji="0" lang="en-GB" altLang="en-US" sz="1400" b="1" i="0" u="none" strike="noStrike" cap="none" normalizeH="0" baseline="0" dirty="0">
                  <a:ln>
                    <a:noFill/>
                  </a:ln>
                  <a:solidFill>
                    <a:srgbClr val="514338"/>
                  </a:solidFill>
                  <a:effectLst/>
                  <a:latin typeface="Arial" charset="0"/>
                </a:rPr>
                <a:t> </a:t>
              </a:r>
              <a:r>
                <a:rPr kumimoji="0" lang="en-GB" altLang="en-US" sz="1400" b="1" i="0" u="none" strike="noStrike" cap="none" normalizeH="0" baseline="0" dirty="0" err="1">
                  <a:ln>
                    <a:noFill/>
                  </a:ln>
                  <a:solidFill>
                    <a:srgbClr val="514338"/>
                  </a:solidFill>
                  <a:effectLst/>
                  <a:latin typeface="Arial" charset="0"/>
                </a:rPr>
                <a:t>scuola</a:t>
              </a:r>
              <a:endParaRPr kumimoji="0" lang="en-GB" altLang="en-US" sz="1400" b="1" i="0" u="none" strike="noStrike" cap="none" normalizeH="0" baseline="0" dirty="0">
                <a:ln>
                  <a:noFill/>
                </a:ln>
                <a:solidFill>
                  <a:srgbClr val="514338"/>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dirty="0">
                  <a:ln>
                    <a:noFill/>
                  </a:ln>
                  <a:solidFill>
                    <a:srgbClr val="514338"/>
                  </a:solidFill>
                  <a:effectLst/>
                  <a:latin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400" b="0" i="0" u="none" strike="noStrike" cap="none" normalizeH="0" baseline="0" dirty="0">
                <a:ln>
                  <a:noFill/>
                </a:ln>
                <a:solidFill>
                  <a:srgbClr val="514338"/>
                </a:solidFill>
                <a:effectLst/>
                <a:latin typeface="Arial" charset="0"/>
              </a:endParaRPr>
            </a:p>
          </p:txBody>
        </p:sp>
        <p:sp>
          <p:nvSpPr>
            <p:cNvPr id="16" name="_s2058"/>
            <p:cNvSpPr>
              <a:spLocks noChangeArrowheads="1"/>
            </p:cNvSpPr>
            <p:nvPr/>
          </p:nvSpPr>
          <p:spPr bwMode="auto">
            <a:xfrm>
              <a:off x="6031" y="18522"/>
              <a:ext cx="3980" cy="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dirty="0">
                  <a:ln>
                    <a:noFill/>
                  </a:ln>
                  <a:solidFill>
                    <a:srgbClr val="514338"/>
                  </a:solidFill>
                  <a:effectLst/>
                  <a:latin typeface="Arial" charset="0"/>
                </a:rPr>
                <a:t>Corso di </a:t>
              </a:r>
              <a:r>
                <a:rPr kumimoji="0" lang="en-GB" altLang="en-US" sz="1400" b="1" i="0" u="none" strike="noStrike" cap="none" normalizeH="0" baseline="0" dirty="0" err="1">
                  <a:ln>
                    <a:noFill/>
                  </a:ln>
                  <a:solidFill>
                    <a:srgbClr val="514338"/>
                  </a:solidFill>
                  <a:effectLst/>
                  <a:latin typeface="Arial" charset="0"/>
                </a:rPr>
                <a:t>formazione</a:t>
              </a:r>
              <a:r>
                <a:rPr kumimoji="0" lang="en-GB" altLang="en-US" sz="1400" b="1" i="0" u="none" strike="noStrike" cap="none" normalizeH="0" baseline="0" dirty="0">
                  <a:ln>
                    <a:noFill/>
                  </a:ln>
                  <a:solidFill>
                    <a:srgbClr val="514338"/>
                  </a:solidFill>
                  <a:effectLst/>
                  <a:latin typeface="Arial" charset="0"/>
                </a:rPr>
                <a:t> per lo staff e </a:t>
              </a:r>
              <a:r>
                <a:rPr kumimoji="0" lang="en-GB" altLang="en-US" sz="1400" b="1" i="0" u="none" strike="noStrike" cap="none" normalizeH="0" baseline="0" dirty="0" err="1">
                  <a:ln>
                    <a:noFill/>
                  </a:ln>
                  <a:solidFill>
                    <a:srgbClr val="514338"/>
                  </a:solidFill>
                  <a:effectLst/>
                  <a:latin typeface="Arial" charset="0"/>
                </a:rPr>
                <a:t>implementazione</a:t>
              </a:r>
              <a:r>
                <a:rPr kumimoji="0" lang="en-GB" altLang="en-US" sz="1400" b="1" i="0" u="none" strike="noStrike" cap="none" normalizeH="0" baseline="0" dirty="0">
                  <a:ln>
                    <a:noFill/>
                  </a:ln>
                  <a:solidFill>
                    <a:srgbClr val="514338"/>
                  </a:solidFill>
                  <a:effectLst/>
                  <a:latin typeface="Arial" charset="0"/>
                </a:rPr>
                <a:t> del piano</a:t>
              </a:r>
            </a:p>
          </p:txBody>
        </p:sp>
        <p:sp>
          <p:nvSpPr>
            <p:cNvPr id="17" name="_s2059"/>
            <p:cNvSpPr>
              <a:spLocks noChangeArrowheads="1"/>
            </p:cNvSpPr>
            <p:nvPr/>
          </p:nvSpPr>
          <p:spPr bwMode="auto">
            <a:xfrm>
              <a:off x="2626" y="11061"/>
              <a:ext cx="4227" cy="1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GB" altLang="en-US" sz="1400" b="1" dirty="0" err="1">
                  <a:solidFill>
                    <a:srgbClr val="514338"/>
                  </a:solidFill>
                </a:rPr>
                <a:t>Corsi</a:t>
              </a:r>
              <a:r>
                <a:rPr lang="en-GB" altLang="en-US" sz="1400" b="1" dirty="0">
                  <a:solidFill>
                    <a:srgbClr val="514338"/>
                  </a:solidFill>
                </a:rPr>
                <a:t> di </a:t>
              </a:r>
              <a:r>
                <a:rPr lang="en-GB" altLang="en-US" sz="1400" b="1" dirty="0" err="1">
                  <a:solidFill>
                    <a:srgbClr val="514338"/>
                  </a:solidFill>
                </a:rPr>
                <a:t>formazione</a:t>
              </a:r>
              <a:r>
                <a:rPr lang="en-GB" altLang="en-US" sz="1400" b="1" dirty="0">
                  <a:solidFill>
                    <a:srgbClr val="514338"/>
                  </a:solidFill>
                </a:rPr>
                <a:t> anti-</a:t>
              </a:r>
              <a:r>
                <a:rPr lang="en-GB" altLang="en-US" sz="1400" b="1" dirty="0" err="1">
                  <a:solidFill>
                    <a:srgbClr val="514338"/>
                  </a:solidFill>
                </a:rPr>
                <a:t>bullismo</a:t>
              </a:r>
              <a:r>
                <a:rPr lang="en-GB" altLang="en-US" sz="1400" b="1" dirty="0">
                  <a:solidFill>
                    <a:srgbClr val="514338"/>
                  </a:solidFill>
                </a:rPr>
                <a:t> per I </a:t>
              </a:r>
              <a:r>
                <a:rPr lang="en-GB" altLang="en-US" sz="1400" b="1" dirty="0" err="1">
                  <a:solidFill>
                    <a:srgbClr val="514338"/>
                  </a:solidFill>
                </a:rPr>
                <a:t>dirigenti</a:t>
              </a:r>
              <a:r>
                <a:rPr lang="en-GB" altLang="en-US" sz="1400" b="1" dirty="0">
                  <a:solidFill>
                    <a:srgbClr val="514338"/>
                  </a:solidFill>
                </a:rPr>
                <a:t> </a:t>
              </a:r>
              <a:r>
                <a:rPr lang="en-GB" altLang="en-US" sz="1400" b="1" dirty="0" err="1">
                  <a:solidFill>
                    <a:srgbClr val="514338"/>
                  </a:solidFill>
                </a:rPr>
                <a:t>scolastici</a:t>
              </a:r>
              <a:endParaRPr kumimoji="0" lang="en-GB" altLang="en-US" sz="1400" b="0" i="0" u="none" strike="noStrike" cap="none" normalizeH="0" baseline="0" dirty="0">
                <a:ln>
                  <a:noFill/>
                </a:ln>
                <a:solidFill>
                  <a:srgbClr val="514338"/>
                </a:solidFill>
                <a:effectLst/>
                <a:latin typeface="Arial" charset="0"/>
              </a:endParaRPr>
            </a:p>
          </p:txBody>
        </p:sp>
        <p:sp>
          <p:nvSpPr>
            <p:cNvPr id="18" name="_s2060"/>
            <p:cNvSpPr>
              <a:spLocks noChangeArrowheads="1"/>
            </p:cNvSpPr>
            <p:nvPr/>
          </p:nvSpPr>
          <p:spPr bwMode="auto">
            <a:xfrm>
              <a:off x="9914" y="14654"/>
              <a:ext cx="2876" cy="1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GB" altLang="en-US" sz="1400" b="1" dirty="0">
                  <a:solidFill>
                    <a:srgbClr val="514338"/>
                  </a:solidFill>
                </a:rPr>
                <a:t>Piano </a:t>
              </a:r>
              <a:r>
                <a:rPr lang="en-GB" altLang="en-US" sz="1400" b="1" dirty="0" err="1">
                  <a:solidFill>
                    <a:srgbClr val="514338"/>
                  </a:solidFill>
                </a:rPr>
                <a:t>d’azione</a:t>
              </a:r>
              <a:r>
                <a:rPr lang="en-GB" altLang="en-US" sz="1400" b="1" dirty="0">
                  <a:solidFill>
                    <a:srgbClr val="514338"/>
                  </a:solidFill>
                </a:rPr>
                <a:t> anti-</a:t>
              </a:r>
              <a:r>
                <a:rPr lang="en-GB" altLang="en-US" sz="1400" b="1" dirty="0" err="1">
                  <a:solidFill>
                    <a:srgbClr val="514338"/>
                  </a:solidFill>
                </a:rPr>
                <a:t>bullismo</a:t>
              </a:r>
              <a:endParaRPr kumimoji="0" lang="en-GB" altLang="en-US" sz="1400" b="1" i="0" u="none" strike="noStrike" cap="none" normalizeH="0" baseline="0" dirty="0">
                <a:ln>
                  <a:noFill/>
                </a:ln>
                <a:solidFill>
                  <a:srgbClr val="514338"/>
                </a:solidFill>
                <a:effectLst/>
                <a:latin typeface="Arial" charset="0"/>
              </a:endParaRPr>
            </a:p>
          </p:txBody>
        </p:sp>
        <p:sp>
          <p:nvSpPr>
            <p:cNvPr id="19" name="_s2061"/>
            <p:cNvSpPr>
              <a:spLocks noChangeArrowheads="1"/>
            </p:cNvSpPr>
            <p:nvPr/>
          </p:nvSpPr>
          <p:spPr bwMode="auto">
            <a:xfrm>
              <a:off x="2969" y="15076"/>
              <a:ext cx="3011" cy="1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GB" altLang="en-US" sz="1400" b="1" dirty="0" err="1">
                  <a:solidFill>
                    <a:srgbClr val="514338"/>
                  </a:solidFill>
                </a:rPr>
                <a:t>Riduzione</a:t>
              </a:r>
              <a:r>
                <a:rPr lang="en-GB" altLang="en-US" sz="1400" b="1" dirty="0">
                  <a:solidFill>
                    <a:srgbClr val="514338"/>
                  </a:solidFill>
                </a:rPr>
                <a:t> di </a:t>
              </a:r>
              <a:r>
                <a:rPr lang="en-GB" altLang="en-US" sz="1400" b="1" dirty="0" err="1">
                  <a:solidFill>
                    <a:srgbClr val="514338"/>
                  </a:solidFill>
                </a:rPr>
                <a:t>episodi</a:t>
              </a:r>
              <a:r>
                <a:rPr lang="en-GB" altLang="en-US" sz="1400" b="1" dirty="0">
                  <a:solidFill>
                    <a:srgbClr val="514338"/>
                  </a:solidFill>
                </a:rPr>
                <a:t> di </a:t>
              </a:r>
              <a:r>
                <a:rPr lang="en-GB" altLang="en-US" sz="1400" b="1" dirty="0" err="1">
                  <a:solidFill>
                    <a:srgbClr val="514338"/>
                  </a:solidFill>
                </a:rPr>
                <a:t>bullismo</a:t>
              </a:r>
              <a:endParaRPr kumimoji="0" lang="en-GB" altLang="en-US" sz="1400" b="0" i="0" u="none" strike="noStrike" cap="none" normalizeH="0" baseline="0" dirty="0">
                <a:ln>
                  <a:noFill/>
                </a:ln>
                <a:solidFill>
                  <a:srgbClr val="514338"/>
                </a:solidFill>
                <a:effectLst/>
                <a:latin typeface="Arial" charset="0"/>
              </a:endParaRPr>
            </a:p>
          </p:txBody>
        </p:sp>
        <p:sp>
          <p:nvSpPr>
            <p:cNvPr id="20" name="AutoShape 15"/>
            <p:cNvSpPr>
              <a:spLocks noChangeArrowheads="1"/>
            </p:cNvSpPr>
            <p:nvPr/>
          </p:nvSpPr>
          <p:spPr bwMode="auto">
            <a:xfrm>
              <a:off x="7512" y="12549"/>
              <a:ext cx="2460" cy="4073"/>
            </a:xfrm>
            <a:prstGeom prst="curvedLeftArrow">
              <a:avLst>
                <a:gd name="adj1" fmla="val 33114"/>
                <a:gd name="adj2" fmla="val 66228"/>
                <a:gd name="adj3" fmla="val 33333"/>
              </a:avLst>
            </a:pr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4035082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a:solidFill>
                  <a:srgbClr val="FF0000"/>
                </a:solidFill>
              </a:rPr>
              <a:t>Cosa è </a:t>
            </a:r>
            <a:r>
              <a:rPr lang="en-GB" dirty="0" err="1">
                <a:solidFill>
                  <a:srgbClr val="FF0000"/>
                </a:solidFill>
              </a:rPr>
              <a:t>il</a:t>
            </a:r>
            <a:r>
              <a:rPr lang="en-GB" dirty="0">
                <a:solidFill>
                  <a:srgbClr val="FF0000"/>
                </a:solidFill>
              </a:rPr>
              <a:t> </a:t>
            </a:r>
            <a:r>
              <a:rPr lang="en-GB" dirty="0" err="1">
                <a:solidFill>
                  <a:srgbClr val="FF0000"/>
                </a:solidFill>
              </a:rPr>
              <a:t>bullismo</a:t>
            </a:r>
            <a:r>
              <a:rPr lang="en-GB" dirty="0">
                <a:solidFill>
                  <a:srgbClr val="FF0000"/>
                </a:solidFill>
              </a:rPr>
              <a:t>?</a:t>
            </a:r>
          </a:p>
        </p:txBody>
      </p:sp>
      <p:sp>
        <p:nvSpPr>
          <p:cNvPr id="3" name="Content Placeholder 2"/>
          <p:cNvSpPr>
            <a:spLocks noGrp="1"/>
          </p:cNvSpPr>
          <p:nvPr>
            <p:ph idx="1"/>
          </p:nvPr>
        </p:nvSpPr>
        <p:spPr>
          <a:xfrm>
            <a:off x="457200" y="1600200"/>
            <a:ext cx="8229600" cy="4277072"/>
          </a:xfrm>
        </p:spPr>
        <p:txBody>
          <a:bodyPr>
            <a:normAutofit fontScale="62500" lnSpcReduction="20000"/>
          </a:bodyPr>
          <a:lstStyle/>
          <a:p>
            <a:pPr marL="266700" indent="-266700">
              <a:lnSpc>
                <a:spcPct val="120000"/>
              </a:lnSpc>
              <a:spcBef>
                <a:spcPts val="600"/>
              </a:spcBef>
            </a:pPr>
            <a:r>
              <a:rPr lang="en-GB" sz="3400" dirty="0"/>
              <a:t>How serious must harm be before we say it is violence?</a:t>
            </a:r>
          </a:p>
          <a:p>
            <a:pPr marL="266700" indent="-266700">
              <a:lnSpc>
                <a:spcPct val="120000"/>
              </a:lnSpc>
              <a:spcBef>
                <a:spcPts val="600"/>
              </a:spcBef>
            </a:pPr>
            <a:r>
              <a:rPr lang="it-IT" sz="3400" dirty="0"/>
              <a:t>Il bullismo è necessariamente fisico? La violenza è necessariamente fisica?</a:t>
            </a:r>
          </a:p>
          <a:p>
            <a:pPr marL="266700" indent="-266700">
              <a:lnSpc>
                <a:spcPct val="120000"/>
              </a:lnSpc>
              <a:spcBef>
                <a:spcPts val="600"/>
              </a:spcBef>
            </a:pPr>
            <a:r>
              <a:rPr lang="it-IT" sz="3400" dirty="0"/>
              <a:t>La violenza è necessariamente contro una persona?</a:t>
            </a:r>
          </a:p>
          <a:p>
            <a:pPr marL="266700" indent="-266700">
              <a:lnSpc>
                <a:spcPct val="120000"/>
              </a:lnSpc>
              <a:spcBef>
                <a:spcPts val="600"/>
              </a:spcBef>
            </a:pPr>
            <a:r>
              <a:rPr lang="it-IT" sz="3400" dirty="0"/>
              <a:t>Il bullismo deve causare danni o minacciare di farlo?</a:t>
            </a:r>
          </a:p>
          <a:p>
            <a:pPr marL="266700" indent="-266700">
              <a:lnSpc>
                <a:spcPct val="120000"/>
              </a:lnSpc>
              <a:spcBef>
                <a:spcPts val="600"/>
              </a:spcBef>
            </a:pPr>
            <a:r>
              <a:rPr lang="it-IT" sz="3400" dirty="0"/>
              <a:t>Un'azione violenta può essere legale?</a:t>
            </a:r>
          </a:p>
          <a:p>
            <a:pPr marL="266700" indent="-266700">
              <a:lnSpc>
                <a:spcPct val="120000"/>
              </a:lnSpc>
              <a:spcBef>
                <a:spcPts val="600"/>
              </a:spcBef>
            </a:pPr>
            <a:r>
              <a:rPr lang="it-IT" sz="3400" dirty="0"/>
              <a:t>La violenza deve essere commessa da una persona o può essere commessa impersonalmente da un'organizzazione?</a:t>
            </a:r>
          </a:p>
          <a:p>
            <a:pPr marL="266700" indent="-266700">
              <a:lnSpc>
                <a:spcPct val="120000"/>
              </a:lnSpc>
              <a:spcBef>
                <a:spcPts val="600"/>
              </a:spcBef>
            </a:pPr>
            <a:r>
              <a:rPr lang="it-IT" sz="3400" dirty="0"/>
              <a:t>Quanto deve essere grave il danno prima di poterla definire violenza?</a:t>
            </a:r>
            <a:endParaRPr lang="en-GB" sz="3400" dirty="0"/>
          </a:p>
          <a:p>
            <a:pPr marL="0" lvl="0" indent="0" algn="r">
              <a:buNone/>
            </a:pPr>
            <a:endParaRPr lang="en-GB" kern="0" dirty="0">
              <a:solidFill>
                <a:schemeClr val="accent5">
                  <a:lumMod val="75000"/>
                </a:schemeClr>
              </a:solidFill>
              <a:latin typeface="Arial"/>
            </a:endParaRPr>
          </a:p>
          <a:p>
            <a:pPr marL="0" lvl="0" indent="0" algn="r">
              <a:buNone/>
            </a:pPr>
            <a:endParaRPr lang="en-GB" kern="0" dirty="0">
              <a:solidFill>
                <a:schemeClr val="accent5">
                  <a:lumMod val="75000"/>
                </a:schemeClr>
              </a:solidFill>
              <a:latin typeface="Arial"/>
            </a:endParaRPr>
          </a:p>
          <a:p>
            <a:endParaRPr lang="en-GB" dirty="0"/>
          </a:p>
        </p:txBody>
      </p:sp>
    </p:spTree>
    <p:extLst>
      <p:ext uri="{BB962C8B-B14F-4D97-AF65-F5344CB8AC3E}">
        <p14:creationId xmlns:p14="http://schemas.microsoft.com/office/powerpoint/2010/main" val="3089316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err="1">
                <a:solidFill>
                  <a:srgbClr val="FF0000"/>
                </a:solidFill>
              </a:rPr>
              <a:t>Violenza-Bullismo</a:t>
            </a:r>
            <a:endParaRPr lang="el-GR" dirty="0">
              <a:solidFill>
                <a:srgbClr val="FF0000"/>
              </a:solidFill>
            </a:endParaRPr>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31640" y="1700808"/>
            <a:ext cx="3240360"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195736" y="2276872"/>
            <a:ext cx="2088232" cy="338554"/>
          </a:xfrm>
          <a:prstGeom prst="rect">
            <a:avLst/>
          </a:prstGeom>
          <a:noFill/>
        </p:spPr>
        <p:txBody>
          <a:bodyPr wrap="square" rtlCol="0">
            <a:spAutoFit/>
          </a:bodyPr>
          <a:lstStyle/>
          <a:p>
            <a:r>
              <a:rPr lang="en-US" sz="1600" dirty="0" err="1"/>
              <a:t>Violenza</a:t>
            </a:r>
            <a:r>
              <a:rPr lang="en-US" sz="1600" dirty="0"/>
              <a:t> </a:t>
            </a:r>
            <a:r>
              <a:rPr lang="en-US" sz="1600" dirty="0" err="1"/>
              <a:t>nella</a:t>
            </a:r>
            <a:r>
              <a:rPr lang="en-US" sz="1600" dirty="0"/>
              <a:t> </a:t>
            </a:r>
            <a:r>
              <a:rPr lang="en-US" sz="1600" dirty="0" err="1"/>
              <a:t>scuola</a:t>
            </a:r>
            <a:endParaRPr lang="el-GR" sz="1600" dirty="0"/>
          </a:p>
        </p:txBody>
      </p:sp>
      <p:sp>
        <p:nvSpPr>
          <p:cNvPr id="6" name="9 - Έλλειψη"/>
          <p:cNvSpPr/>
          <p:nvPr/>
        </p:nvSpPr>
        <p:spPr bwMode="auto">
          <a:xfrm>
            <a:off x="2266745" y="3501008"/>
            <a:ext cx="1632298" cy="720080"/>
          </a:xfrm>
          <a:prstGeom prst="ellipse">
            <a:avLst/>
          </a:prstGeom>
          <a:solidFill>
            <a:srgbClr val="008EC8"/>
          </a:solidFill>
          <a:ln w="9525" cap="flat" cmpd="sng" algn="ctr">
            <a:solidFill>
              <a:schemeClr val="tx1"/>
            </a:solidFill>
            <a:prstDash val="solid"/>
            <a:round/>
            <a:headEnd type="none" w="med" len="med"/>
            <a:tailEnd type="none" w="med" len="med"/>
          </a:ln>
          <a:effectLst/>
        </p:spPr>
        <p:txBody>
          <a:bodyPr/>
          <a:lstStyle/>
          <a:p>
            <a:pPr defTabSz="1090613">
              <a:defRPr/>
            </a:pPr>
            <a:r>
              <a:rPr lang="en-US" sz="1600" dirty="0" err="1">
                <a:solidFill>
                  <a:schemeClr val="accent2">
                    <a:lumMod val="50000"/>
                  </a:schemeClr>
                </a:solidFill>
              </a:rPr>
              <a:t>Bullismo</a:t>
            </a:r>
            <a:endParaRPr lang="el-GR" sz="1600" dirty="0">
              <a:solidFill>
                <a:schemeClr val="accent2">
                  <a:lumMod val="50000"/>
                </a:schemeClr>
              </a:solidFill>
            </a:endParaRPr>
          </a:p>
        </p:txBody>
      </p:sp>
      <p:sp>
        <p:nvSpPr>
          <p:cNvPr id="7" name="Oval 15"/>
          <p:cNvSpPr>
            <a:spLocks noChangeArrowheads="1"/>
          </p:cNvSpPr>
          <p:nvPr/>
        </p:nvSpPr>
        <p:spPr bwMode="auto">
          <a:xfrm>
            <a:off x="5652120" y="1870380"/>
            <a:ext cx="2448272" cy="1774644"/>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har char="•"/>
              <a:defRPr sz="3800">
                <a:solidFill>
                  <a:schemeClr val="tx1"/>
                </a:solidFill>
                <a:latin typeface="Arial" charset="0"/>
                <a:cs typeface="Arial" charset="0"/>
              </a:defRPr>
            </a:lvl1pPr>
            <a:lvl2pPr marL="742950" indent="-285750" eaLnBrk="0" hangingPunct="0">
              <a:spcBef>
                <a:spcPct val="20000"/>
              </a:spcBef>
              <a:buChar char="–"/>
              <a:defRPr sz="3300">
                <a:solidFill>
                  <a:schemeClr val="tx1"/>
                </a:solidFill>
                <a:latin typeface="Arial" charset="0"/>
                <a:cs typeface="Arial" charset="0"/>
              </a:defRPr>
            </a:lvl2pPr>
            <a:lvl3pPr marL="1143000" indent="-228600" eaLnBrk="0" hangingPunct="0">
              <a:spcBef>
                <a:spcPct val="20000"/>
              </a:spcBef>
              <a:buChar char="•"/>
              <a:defRPr sz="2900">
                <a:solidFill>
                  <a:schemeClr val="tx1"/>
                </a:solidFill>
                <a:latin typeface="Arial" charset="0"/>
                <a:cs typeface="Arial" charset="0"/>
              </a:defRPr>
            </a:lvl3pPr>
            <a:lvl4pPr marL="1600200" indent="-228600" eaLnBrk="0" hangingPunct="0">
              <a:spcBef>
                <a:spcPct val="20000"/>
              </a:spcBef>
              <a:buChar char="–"/>
              <a:defRPr sz="2400">
                <a:solidFill>
                  <a:schemeClr val="tx1"/>
                </a:solidFill>
                <a:latin typeface="Arial" charset="0"/>
                <a:cs typeface="Arial" charset="0"/>
              </a:defRPr>
            </a:lvl4pPr>
            <a:lvl5pPr marL="2057400" indent="-228600" eaLnBrk="0" hangingPunct="0">
              <a:spcBef>
                <a:spcPct val="20000"/>
              </a:spcBef>
              <a:buChar char="»"/>
              <a:defRPr sz="2400">
                <a:solidFill>
                  <a:schemeClr val="tx1"/>
                </a:solidFill>
                <a:latin typeface="Arial" charset="0"/>
                <a:cs typeface="Arial" charset="0"/>
              </a:defRPr>
            </a:lvl5pPr>
            <a:lvl6pPr marL="2514600" indent="-228600" eaLnBrk="0" fontAlgn="base" hangingPunct="0">
              <a:spcBef>
                <a:spcPct val="20000"/>
              </a:spcBef>
              <a:spcAft>
                <a:spcPct val="0"/>
              </a:spcAft>
              <a:buChar char="»"/>
              <a:defRPr sz="2400">
                <a:solidFill>
                  <a:schemeClr val="tx1"/>
                </a:solidFill>
                <a:latin typeface="Arial" charset="0"/>
                <a:cs typeface="Arial" charset="0"/>
              </a:defRPr>
            </a:lvl6pPr>
            <a:lvl7pPr marL="2971800" indent="-228600" eaLnBrk="0" fontAlgn="base" hangingPunct="0">
              <a:spcBef>
                <a:spcPct val="20000"/>
              </a:spcBef>
              <a:spcAft>
                <a:spcPct val="0"/>
              </a:spcAft>
              <a:buChar char="»"/>
              <a:defRPr sz="2400">
                <a:solidFill>
                  <a:schemeClr val="tx1"/>
                </a:solidFill>
                <a:latin typeface="Arial" charset="0"/>
                <a:cs typeface="Arial" charset="0"/>
              </a:defRPr>
            </a:lvl7pPr>
            <a:lvl8pPr marL="3429000" indent="-228600" eaLnBrk="0" fontAlgn="base" hangingPunct="0">
              <a:spcBef>
                <a:spcPct val="20000"/>
              </a:spcBef>
              <a:spcAft>
                <a:spcPct val="0"/>
              </a:spcAft>
              <a:buChar char="»"/>
              <a:defRPr sz="2400">
                <a:solidFill>
                  <a:schemeClr val="tx1"/>
                </a:solidFill>
                <a:latin typeface="Arial" charset="0"/>
                <a:cs typeface="Arial" charset="0"/>
              </a:defRPr>
            </a:lvl8pPr>
            <a:lvl9pPr marL="3886200" indent="-228600" eaLnBrk="0" fontAlgn="base" hangingPunct="0">
              <a:spcBef>
                <a:spcPct val="20000"/>
              </a:spcBef>
              <a:spcAft>
                <a:spcPct val="0"/>
              </a:spcAft>
              <a:buChar char="»"/>
              <a:defRPr sz="2400">
                <a:solidFill>
                  <a:schemeClr val="tx1"/>
                </a:solidFill>
                <a:latin typeface="Arial" charset="0"/>
                <a:cs typeface="Arial" charset="0"/>
              </a:defRPr>
            </a:lvl9pPr>
          </a:lstStyle>
          <a:p>
            <a:pPr eaLnBrk="1" hangingPunct="1">
              <a:spcBef>
                <a:spcPct val="0"/>
              </a:spcBef>
              <a:buFontTx/>
              <a:buNone/>
            </a:pPr>
            <a:r>
              <a:rPr lang="en-US" altLang="el-GR" sz="1600" dirty="0" err="1"/>
              <a:t>Conflitto</a:t>
            </a:r>
            <a:r>
              <a:rPr lang="en-US" altLang="el-GR" sz="1600" dirty="0"/>
              <a:t>/presa in </a:t>
            </a:r>
            <a:r>
              <a:rPr lang="en-US" altLang="el-GR" sz="1600" dirty="0" err="1"/>
              <a:t>giro</a:t>
            </a:r>
            <a:endParaRPr lang="el-GR" altLang="el-GR" sz="1600" dirty="0"/>
          </a:p>
        </p:txBody>
      </p:sp>
    </p:spTree>
    <p:extLst>
      <p:ext uri="{BB962C8B-B14F-4D97-AF65-F5344CB8AC3E}">
        <p14:creationId xmlns:p14="http://schemas.microsoft.com/office/powerpoint/2010/main" val="82974964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3824</Words>
  <Application>Microsoft Office PowerPoint</Application>
  <PresentationFormat>Presentazione su schermo (4:3)</PresentationFormat>
  <Paragraphs>351</Paragraphs>
  <Slides>53</Slides>
  <Notes>15</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53</vt:i4>
      </vt:variant>
    </vt:vector>
  </HeadingPairs>
  <TitlesOfParts>
    <vt:vector size="57" baseType="lpstr">
      <vt:lpstr>Arial</vt:lpstr>
      <vt:lpstr>Calibri</vt:lpstr>
      <vt:lpstr>Wingdings</vt:lpstr>
      <vt:lpstr>Default Design</vt:lpstr>
      <vt:lpstr>Strategia Antibullsimo Workshop dello staff</vt:lpstr>
      <vt:lpstr>INSERIRE QUI IL NOME DELLA SCUOLA</vt:lpstr>
      <vt:lpstr>INTRODUZIONE</vt:lpstr>
      <vt:lpstr>Obiettivi del workshop per insegnanti</vt:lpstr>
      <vt:lpstr>Aspettative e preoccupazioni</vt:lpstr>
      <vt:lpstr>Obiettivi fromativi del workshop </vt:lpstr>
      <vt:lpstr>Il ciclo di miglioramento anti-bullismo</vt:lpstr>
      <vt:lpstr>Cosa è il bullismo?</vt:lpstr>
      <vt:lpstr>Violenza-Bullismo</vt:lpstr>
      <vt:lpstr>Cosa è il bullismo?</vt:lpstr>
      <vt:lpstr>Tipologie di Bullismo?</vt:lpstr>
      <vt:lpstr>Convivençia</vt:lpstr>
      <vt:lpstr>Convivençia</vt:lpstr>
      <vt:lpstr>Attività violente che ci preoccupano</vt:lpstr>
      <vt:lpstr>Affinchè un programma anti-bullismo abbia successo,</vt:lpstr>
      <vt:lpstr>FACILITARE L’AUTO-VALUTAZIONE</vt:lpstr>
      <vt:lpstr>Presentazione standard di PowerPoint</vt:lpstr>
      <vt:lpstr>Comunicazione e coinvolgimento</vt:lpstr>
      <vt:lpstr>Preparazione della revisione degli studenti</vt:lpstr>
      <vt:lpstr>Presentazione standard di PowerPoint</vt:lpstr>
      <vt:lpstr>    </vt:lpstr>
      <vt:lpstr>Ottenere il meglio dagli studenti</vt:lpstr>
      <vt:lpstr>Benefici di una Revisione degli Studenti </vt:lpstr>
      <vt:lpstr>Presentazione standard di PowerPoint</vt:lpstr>
      <vt:lpstr>LEADERSHIP</vt:lpstr>
      <vt:lpstr>Leader che influenzano il clima scolastico</vt:lpstr>
      <vt:lpstr>Leader: intelligenza emotiva</vt:lpstr>
      <vt:lpstr>Abilità di leadership generiche, capacità di:</vt:lpstr>
      <vt:lpstr>La leadership può essere distribuita: </vt:lpstr>
      <vt:lpstr>Diversi stili di leadership per ridurre il bullismo e altre forme di violenza: </vt:lpstr>
      <vt:lpstr>Stile coercitivo </vt:lpstr>
      <vt:lpstr>Stile autoritario</vt:lpstr>
      <vt:lpstr>Stile affiliativo</vt:lpstr>
      <vt:lpstr>Stile democratico</vt:lpstr>
      <vt:lpstr>Stile “battistrada”</vt:lpstr>
      <vt:lpstr>Stile “coach”</vt:lpstr>
      <vt:lpstr>Sintesi degli stili di leadership</vt:lpstr>
      <vt:lpstr>Fattori che influenzano il clima scolastico</vt:lpstr>
      <vt:lpstr>PRESENTARE I RISULTATI</vt:lpstr>
      <vt:lpstr>Perchè utilizzare i sondaggi e una Revisione degli Studenti? </vt:lpstr>
      <vt:lpstr>Principali Risultati del Sondaggio</vt:lpstr>
      <vt:lpstr>Principali raccomandazioni degli studenti</vt:lpstr>
      <vt:lpstr>Elementi efficaci di una politica anti-bullismo</vt:lpstr>
      <vt:lpstr>Risultati previsti in una scuola modello</vt:lpstr>
      <vt:lpstr>Un’enfasi positiva</vt:lpstr>
      <vt:lpstr>Elaborazione di raccomandazioni</vt:lpstr>
      <vt:lpstr>Preparazione di un Piano d’Azione</vt:lpstr>
      <vt:lpstr>Piani d’azione</vt:lpstr>
      <vt:lpstr>Redazione di piani d’azione Cosa? Come? Quando? Chi? </vt:lpstr>
      <vt:lpstr>Miracolo!</vt:lpstr>
      <vt:lpstr>Casi di studio</vt:lpstr>
      <vt:lpstr>Raccomandazioni del personale</vt:lpstr>
      <vt:lpstr>Trasmettere e monitorare la politica scolastica anti-bullismo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sec</dc:creator>
  <cp:lastModifiedBy>Giorgia Scuderi</cp:lastModifiedBy>
  <cp:revision>154</cp:revision>
  <dcterms:created xsi:type="dcterms:W3CDTF">2013-09-23T14:36:38Z</dcterms:created>
  <dcterms:modified xsi:type="dcterms:W3CDTF">2020-05-20T07:52:17Z</dcterms:modified>
</cp:coreProperties>
</file>