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68" r:id="rId3"/>
    <p:sldId id="267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74" r:id="rId13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6086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6BC86-CC07-4E3D-9B22-20BDE479715D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765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97324-FBC7-479F-B096-FC6CB116C69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D8AFA944-C114-4B9A-A73F-A04AE0F9417D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CEC1E-7D5C-4EC1-B3CC-4946F4459596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291DC8A-D0DD-4B06-89B4-39B3CB3ADDF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48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114A1-A22F-4C84-8E12-D173C2677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17D1CF-4C48-4334-BCD9-D6D5F994A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574CF3-796C-499D-BAFB-0BC0E504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580EDD-CBC8-418E-B9D9-9EEF5976A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8C1445-F3EA-4584-99BC-608832A9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91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3FBA8-6A70-4133-BCD8-7909F4E8A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DB2BDE-0E72-4145-A6EE-7165CF470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57C49D-BD56-4DC2-A0F8-D49566A4B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A33B14-15F3-41FC-96ED-EB858AC6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C6107A-7150-4182-9B0F-600475BA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17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1349-6056-4776-8803-EB1A46207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363130-CD5D-4680-B2CB-2E49AEAF9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90C853-E83C-40BA-B7AB-E299A2065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6F05BD-5672-4237-B610-DD3153D7A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FFE2E0-9764-42F4-9B60-340996CBD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04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E669E-B8C8-4533-880C-1125DA75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7BC216-F012-4EFA-A137-27E625926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026E834-5F4E-4062-A0B8-FFF81B057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01C5275-C62A-491F-B8D1-F5F01CC5E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D0D5B4E-F978-4A5C-8CD4-EA1ACC123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4DBCB3E-7081-4CD3-9D66-E0A92EC2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22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C22B6-E715-44A0-8897-73C766A37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F67C71-8D16-4861-A4F8-1A689BDDE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B8CDF1C-7376-4AD8-B540-BF0BC91D4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1660A5B-5320-4046-9E31-6CF2A8DA8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2B8C53-5177-4581-81E4-A0DBAC3FF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C5DF6A-62B5-4BB5-ABC6-78277617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7D8D33D-9CC9-4338-9A2F-B5F4E09D6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726001-422B-41E6-AC9F-C06C5120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38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95AE2-FD8C-48FB-AC3D-509D6B7D1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48AB172-7039-459D-A5EC-340EE2053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11C2D7-0DB6-4AEF-B396-2860F744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0A011CA-4BE6-4D56-8065-8737A0A1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327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CBE6243-9B6C-4BF6-994B-3C813D074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EB354CA-9F6E-4A54-9C11-F93BF3FE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8949D93-7720-4D4D-8301-362F76EE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5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495C5-E080-47B9-A46D-26619A68B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78D3895-8F2B-4913-B1BF-D4095140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7CC837D-0071-4C50-9486-44226A8D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90786A-D041-408E-B061-3F38A5AA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4590F-B28C-47F1-B13E-890E22439DD9}" type="slidenum">
              <a:rPr lang="el-GR" altLang="el-GR" smtClean="0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563351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B7F1EF-6055-4A46-AC88-0411652E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B2F0BA-9383-4374-8E56-562AD1CA7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C56BCC-D7CB-417D-914B-E7327F1D2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04D6AB-0437-4B54-8185-25C0FEEF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330CF4-445B-41D7-9592-599269CA6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2BB9D1-4A44-495F-923C-CA7C48ED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52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413ED-D329-4113-9469-28699F6C6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3723A6F-F01D-49EF-A9FA-16296005F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1D2034A-DDD0-4DAE-8351-9F71CCB6B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8581A0-EF43-4EEB-9DB7-EBB384E83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C8CA18A-9849-40E9-9DA5-874F89F7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F553608-C0DC-4481-822D-1527165B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16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D404FD-D32A-464E-9876-50C2FC660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67EA7F-322D-48E1-AF96-8BEC22E6E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3D80BC-3FA1-4066-AD2C-2BFA5FEDD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DD5510-731F-44AB-9ED5-04ED4559D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D01EF5-0154-4C7B-96CA-C577ED232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492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265934A-2075-4F73-8032-E44D63FF7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0DCD3F-9461-46BC-9404-5AC683FD7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37B472-70A4-41C4-A957-CEAE9E4DF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9B83B3-0A6B-4B8E-AE21-3D4E9C0B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B8FFE3-060E-4715-8BE1-546C6CB57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7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A6007-54BB-4860-85EC-EF800EB3D0E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2623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9658A-B979-449B-A6AE-E54B35BE257E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561FAD0-90AD-4EE5-A7DC-34840C8F908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0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D8D81-822D-498D-94E0-22F38BB62B9C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AAC7148D-9833-4BDA-B1A4-D5CFF886FAE0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76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58DD0-234D-4B81-B689-6A74D75CCB30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5C712A7-0E59-49A9-ACC4-1A4BEC12849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40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688A9-3EEB-40B5-99B4-56A7703015E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DD8A99E-0E86-407B-9E67-E9CFE169DABE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4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87BDD-8A65-45D1-AEE3-DB887E063C9D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A15F36F-D184-477B-B45C-7AAB63FCCF0C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6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C6B6A-3E69-4DF3-9014-2D4FF8AF7A6F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344E850-3E86-46EC-BB9A-97E54249F42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1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text styles</a:t>
            </a:r>
          </a:p>
          <a:p>
            <a:pPr lvl="1"/>
            <a:r>
              <a:rPr lang="el-GR" altLang="el-GR"/>
              <a:t>Second level</a:t>
            </a:r>
          </a:p>
          <a:p>
            <a:pPr lvl="2"/>
            <a:r>
              <a:rPr lang="el-GR" altLang="el-GR"/>
              <a:t>Third level</a:t>
            </a:r>
          </a:p>
          <a:p>
            <a:pPr lvl="3"/>
            <a:r>
              <a:rPr lang="el-GR" altLang="el-GR"/>
              <a:t>Fourth level</a:t>
            </a:r>
          </a:p>
          <a:p>
            <a:pPr lvl="4"/>
            <a:r>
              <a:rPr lang="el-GR" altLang="el-G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AA4590F-B28C-47F1-B13E-890E22439DD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3" name="Afbeelding 2" descr="Afbeelding met teken&#10;&#10;Automatisch gegenereerde beschrijving">
            <a:extLst>
              <a:ext uri="{FF2B5EF4-FFF2-40B4-BE49-F238E27FC236}">
                <a16:creationId xmlns:a16="http://schemas.microsoft.com/office/drawing/2014/main" id="{2AF83240-ED28-41C7-B2D3-4F75268D4CA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639" y="6122531"/>
            <a:ext cx="659731" cy="571691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1E262F3-DDAA-4359-B35D-856A3F149CA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363" y="6245225"/>
            <a:ext cx="1484811" cy="4241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6C22A31-BB17-4B49-91DA-98407401B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046785F-6403-452E-AB8D-7FA2C8BC1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782139-848E-43E7-AD9D-15EF6567E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B1DF8-773F-4338-93C5-6A899106F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6B979C-C38F-45B9-9E10-3D3DC85D0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7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ow-schools-combat-bullying-247976002546108" TargetMode="External"/><Relationship Id="rId2" Type="http://schemas.openxmlformats.org/officeDocument/2006/relationships/hyperlink" Target="https://www.gale.info/en/how-to-combat-bullying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instagram.com/studentsjoinagainstbullyin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European antibullying guidelines?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Lesson 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E0444C-C83D-406A-849D-1D52A008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ABC-recommendation 6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A7F4C1-40D7-4CD1-89E6-B62F4D372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The international development to legitimize ideological and political hate speech should be recognized as a serious threat to antibullying and to democracy. The EU should consider developing a coherent joint </a:t>
            </a:r>
            <a:r>
              <a:rPr lang="en-US" sz="1800" dirty="0">
                <a:solidFill>
                  <a:schemeClr val="accent2"/>
                </a:solidFill>
              </a:rPr>
              <a:t>view on antibullying and democracy</a:t>
            </a:r>
            <a:r>
              <a:rPr lang="en-US" sz="1800" dirty="0"/>
              <a:t>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Results evaluation survey: </a:t>
            </a:r>
          </a:p>
          <a:p>
            <a:endParaRPr lang="en-US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en-GB" sz="1800" dirty="0"/>
              <a:t>My opinion: excellent, good, adequate or inadequate, because..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82635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4CB76B-E9D9-4BFE-8854-4CD68E5D4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Discussion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A4F00-5DFF-4B7D-9726-C16CF947F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Share your arguments and own opinions to the ABC-forum:</a:t>
            </a:r>
          </a:p>
          <a:p>
            <a:pPr marL="0" indent="0">
              <a:buNone/>
            </a:pPr>
            <a:r>
              <a:rPr lang="en-US" sz="2400" b="1" u="sng" dirty="0">
                <a:hlinkClick r:id="rId2"/>
              </a:rPr>
              <a:t>https://www.gale.info/en/how-to-combat-bullying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and possibly to one of the social media </a:t>
            </a:r>
            <a:r>
              <a:rPr lang="en-US" dirty="0"/>
              <a:t>of the project:</a:t>
            </a:r>
          </a:p>
          <a:p>
            <a:pPr lvl="0"/>
            <a:r>
              <a:rPr lang="en-US" sz="2400" u="sng" dirty="0">
                <a:hlinkClick r:id="rId3"/>
              </a:rPr>
              <a:t>Public Facebook page "How schools combat bullying"</a:t>
            </a:r>
            <a:r>
              <a:rPr lang="en-US" sz="2400" dirty="0"/>
              <a:t> </a:t>
            </a:r>
            <a:endParaRPr lang="nl-NL" sz="2400" dirty="0"/>
          </a:p>
          <a:p>
            <a:pPr lvl="0"/>
            <a:r>
              <a:rPr lang="en-US" sz="2400" u="sng" dirty="0">
                <a:hlinkClick r:id="rId4"/>
              </a:rPr>
              <a:t>Instagram page "Students join against bullying"</a:t>
            </a:r>
            <a:endParaRPr lang="nl-NL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European policies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The European Union shares a vision in which peace, conflict resolution, democracy and equality are central topics.</a:t>
            </a:r>
          </a:p>
          <a:p>
            <a:pPr marL="0" indent="0" algn="ctr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9F4F2-214E-452E-B1AE-BC3E46B05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Shortcomings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3E9FC6-7E2E-4622-89F3-8174B9BFF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2000" dirty="0"/>
              <a:t>The principle of subsidiarity for </a:t>
            </a:r>
            <a:r>
              <a:rPr lang="en-US" sz="2000" i="1" dirty="0"/>
              <a:t>education </a:t>
            </a:r>
            <a:r>
              <a:rPr lang="en-US" sz="2000" dirty="0"/>
              <a:t>limits its scope. However, the </a:t>
            </a:r>
            <a:r>
              <a:rPr lang="en-US" sz="2000" i="1" dirty="0"/>
              <a:t>safety </a:t>
            </a:r>
            <a:r>
              <a:rPr lang="en-US" sz="2000" dirty="0"/>
              <a:t>in schools is also part of the education system and it has little to do with the content of education. Can the European Union could not be more pro-active in this area? </a:t>
            </a:r>
          </a:p>
          <a:p>
            <a:pPr lvl="0">
              <a:buFont typeface="+mj-lt"/>
              <a:buAutoNum type="arabicPeriod"/>
            </a:pPr>
            <a:endParaRPr lang="nl-NL" sz="2000" dirty="0"/>
          </a:p>
          <a:p>
            <a:pPr lvl="0">
              <a:buFont typeface="+mj-lt"/>
              <a:buAutoNum type="arabicPeriod"/>
            </a:pPr>
            <a:r>
              <a:rPr lang="en-US" sz="2000" dirty="0"/>
              <a:t>There is lots of funding for sharing of good practices. But which </a:t>
            </a:r>
            <a:r>
              <a:rPr lang="en-US" sz="2000" i="1" dirty="0"/>
              <a:t>good </a:t>
            </a:r>
            <a:r>
              <a:rPr lang="en-US" sz="2000" dirty="0"/>
              <a:t>practices are </a:t>
            </a:r>
            <a:r>
              <a:rPr lang="en-US" sz="2000" i="1" dirty="0"/>
              <a:t>best </a:t>
            </a:r>
            <a:r>
              <a:rPr lang="en-US" sz="2000" dirty="0"/>
              <a:t>practices and why? </a:t>
            </a:r>
            <a:endParaRPr lang="nl-NL" sz="2000" dirty="0"/>
          </a:p>
          <a:p>
            <a:pPr lvl="0">
              <a:buFont typeface="+mj-lt"/>
              <a:buAutoNum type="arabicPeriod"/>
            </a:pPr>
            <a:endParaRPr lang="en-US" sz="2000" dirty="0"/>
          </a:p>
          <a:p>
            <a:pPr lvl="0">
              <a:buFont typeface="+mj-lt"/>
              <a:buAutoNum type="arabicPeriod"/>
            </a:pPr>
            <a:r>
              <a:rPr lang="en-US" sz="2000" dirty="0"/>
              <a:t>There is large number of European projects funded for antibullying. We don’t know if projects are repeating each other. </a:t>
            </a:r>
            <a:endParaRPr lang="nl-NL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884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E0444C-C83D-406A-849D-1D52A008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ABC-recommendations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A7F4C1-40D7-4CD1-89E6-B62F4D372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The European Union could do a </a:t>
            </a:r>
            <a:r>
              <a:rPr lang="en-US" sz="1800" dirty="0">
                <a:solidFill>
                  <a:schemeClr val="accent2"/>
                </a:solidFill>
              </a:rPr>
              <a:t>review of funded projects on antibullying</a:t>
            </a:r>
            <a:r>
              <a:rPr lang="en-US" sz="1800" dirty="0"/>
              <a:t>. This could help focus future antibullying projects and develop a more focused European program. </a:t>
            </a:r>
            <a:endParaRPr lang="nl-NL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The European Union could consider if </a:t>
            </a:r>
            <a:r>
              <a:rPr lang="en-US" sz="1800" dirty="0">
                <a:solidFill>
                  <a:schemeClr val="accent2"/>
                </a:solidFill>
              </a:rPr>
              <a:t>European level guidelines </a:t>
            </a:r>
            <a:r>
              <a:rPr lang="en-US" sz="1800" dirty="0"/>
              <a:t>for social safety and inclusion in schools would be possible. </a:t>
            </a:r>
            <a:endParaRPr lang="nl-NL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The European Union could consider making it a priority to open a tender for an </a:t>
            </a:r>
            <a:r>
              <a:rPr lang="en-US" sz="1800" dirty="0">
                <a:solidFill>
                  <a:schemeClr val="accent2"/>
                </a:solidFill>
              </a:rPr>
              <a:t>ongoing European antibullying campaign</a:t>
            </a:r>
            <a:r>
              <a:rPr lang="en-US" sz="1800" dirty="0"/>
              <a:t>.</a:t>
            </a:r>
            <a:endParaRPr lang="nl-NL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Part of such a campaign could be the development of a </a:t>
            </a:r>
            <a:r>
              <a:rPr lang="en-US" sz="1800" dirty="0">
                <a:solidFill>
                  <a:schemeClr val="accent2"/>
                </a:solidFill>
              </a:rPr>
              <a:t>European overview of all projects and methods</a:t>
            </a:r>
            <a:r>
              <a:rPr lang="en-US" sz="1800" dirty="0"/>
              <a:t>. </a:t>
            </a:r>
            <a:endParaRPr lang="nl-NL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Another part of such a campaign could be the development of a </a:t>
            </a:r>
            <a:r>
              <a:rPr lang="en-US" sz="1800" dirty="0">
                <a:solidFill>
                  <a:schemeClr val="accent2"/>
                </a:solidFill>
              </a:rPr>
              <a:t>European “map” of national antibullying policies </a:t>
            </a:r>
            <a:r>
              <a:rPr lang="en-US" sz="1800" dirty="0"/>
              <a:t>and related best practices. </a:t>
            </a:r>
            <a:endParaRPr lang="nl-NL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The international development to legitimize ideological and political hate speech should be recognized as a serious threat to antibullying and to democracy. The EU should consider developing a coherent joint </a:t>
            </a:r>
            <a:r>
              <a:rPr lang="en-US" sz="1800" dirty="0">
                <a:solidFill>
                  <a:schemeClr val="accent2"/>
                </a:solidFill>
              </a:rPr>
              <a:t>view on antibullying and democracy</a:t>
            </a:r>
            <a:r>
              <a:rPr lang="en-US" sz="1800" dirty="0"/>
              <a:t>. </a:t>
            </a:r>
            <a:endParaRPr lang="nl-NL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28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E0444C-C83D-406A-849D-1D52A008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ABC-recommendation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A7F4C1-40D7-4CD1-89E6-B62F4D372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The European Union could do a </a:t>
            </a:r>
            <a:r>
              <a:rPr lang="en-US" sz="1800" dirty="0">
                <a:solidFill>
                  <a:schemeClr val="accent2"/>
                </a:solidFill>
              </a:rPr>
              <a:t>review of funded projects on antibullying</a:t>
            </a:r>
            <a:r>
              <a:rPr lang="en-US" sz="1800" dirty="0"/>
              <a:t>. This could help focus future antibullying projects and develop a more focused European program.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Results evaluation survey: </a:t>
            </a:r>
          </a:p>
          <a:p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r>
              <a:rPr lang="en-GB" sz="1800" dirty="0"/>
              <a:t>My opinion: excellent, good, adequate or inadequate, because..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2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E0444C-C83D-406A-849D-1D52A008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ABC-recommendation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A7F4C1-40D7-4CD1-89E6-B62F4D372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The European Union could consider if </a:t>
            </a:r>
            <a:r>
              <a:rPr lang="en-US" sz="1800" dirty="0">
                <a:solidFill>
                  <a:schemeClr val="accent2"/>
                </a:solidFill>
              </a:rPr>
              <a:t>European level guidelines </a:t>
            </a:r>
            <a:r>
              <a:rPr lang="en-US" sz="1800" dirty="0"/>
              <a:t>for social safety and inclusion in schools would be possible.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Results evaluation survey: 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GB" sz="1800" dirty="0"/>
              <a:t>My opinion: excellent, good, adequate or inadequate, because..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976737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E0444C-C83D-406A-849D-1D52A008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ABC-recommendation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A7F4C1-40D7-4CD1-89E6-B62F4D372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The European Union could consider making it a priority to open a tender for an </a:t>
            </a:r>
            <a:r>
              <a:rPr lang="en-US" sz="1800" dirty="0">
                <a:solidFill>
                  <a:schemeClr val="accent2"/>
                </a:solidFill>
              </a:rPr>
              <a:t>ongoing European antibullying campaign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Results evaluation survey: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GB" sz="1800" dirty="0"/>
              <a:t>My opinion: excellent, good, adequate or inadequate, because..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577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E0444C-C83D-406A-849D-1D52A008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ABC-recommendation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A7F4C1-40D7-4CD1-89E6-B62F4D372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Part of such a campaign could be the development of a </a:t>
            </a:r>
            <a:r>
              <a:rPr lang="en-US" sz="1800" dirty="0">
                <a:solidFill>
                  <a:schemeClr val="accent2"/>
                </a:solidFill>
              </a:rPr>
              <a:t>European overview of all projects and methods</a:t>
            </a:r>
            <a:r>
              <a:rPr lang="en-US" sz="1800" dirty="0"/>
              <a:t>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Results evaluation survey: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GB" sz="1800" dirty="0"/>
              <a:t>My opinion: excellent, good, adequate or inadequate, because..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776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E0444C-C83D-406A-849D-1D52A008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ABC-recommendation 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A7F4C1-40D7-4CD1-89E6-B62F4D372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Another part of such a campaign could be the development of a </a:t>
            </a:r>
            <a:r>
              <a:rPr lang="en-US" sz="1800" dirty="0">
                <a:solidFill>
                  <a:schemeClr val="accent2"/>
                </a:solidFill>
              </a:rPr>
              <a:t>European “map” of national antibullying policies </a:t>
            </a:r>
            <a:r>
              <a:rPr lang="en-US" sz="1800" dirty="0"/>
              <a:t>and related best practices.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Results evaluation survey: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GB" sz="1800" dirty="0"/>
              <a:t>My opinion: excellent, good, adequate or inadequate, because..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3134735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583</Words>
  <Application>Microsoft Office PowerPoint</Application>
  <PresentationFormat>Diavoorstelling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Default Design</vt:lpstr>
      <vt:lpstr>Aangepast ontwerp</vt:lpstr>
      <vt:lpstr>European antibullying guidelines?</vt:lpstr>
      <vt:lpstr>European policies</vt:lpstr>
      <vt:lpstr>Shortcomings</vt:lpstr>
      <vt:lpstr>ABC-recommendations</vt:lpstr>
      <vt:lpstr>ABC-recommendation 1</vt:lpstr>
      <vt:lpstr>ABC-recommendation 2</vt:lpstr>
      <vt:lpstr>ABC-recommendation 3</vt:lpstr>
      <vt:lpstr>ABC-recommendation 4</vt:lpstr>
      <vt:lpstr>ABC-recommendation 5</vt:lpstr>
      <vt:lpstr>ABC-recommendation 6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sec</dc:creator>
  <cp:lastModifiedBy>Peter Dankmeijer</cp:lastModifiedBy>
  <cp:revision>53</cp:revision>
  <dcterms:created xsi:type="dcterms:W3CDTF">2013-09-23T14:36:38Z</dcterms:created>
  <dcterms:modified xsi:type="dcterms:W3CDTF">2020-04-17T15:37:40Z</dcterms:modified>
</cp:coreProperties>
</file>