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3"/>
  </p:notesMasterIdLst>
  <p:sldIdLst>
    <p:sldId id="268" r:id="rId3"/>
    <p:sldId id="267" r:id="rId4"/>
    <p:sldId id="275" r:id="rId5"/>
    <p:sldId id="279" r:id="rId6"/>
    <p:sldId id="278" r:id="rId7"/>
    <p:sldId id="276" r:id="rId8"/>
    <p:sldId id="277" r:id="rId9"/>
    <p:sldId id="280" r:id="rId10"/>
    <p:sldId id="281" r:id="rId11"/>
    <p:sldId id="274" r:id="rId12"/>
  </p:sldIdLst>
  <p:sldSz cx="9144000" cy="6858000" type="screen4x3"/>
  <p:notesSz cx="6858000" cy="9144000"/>
  <p:defaultTextStyle>
    <a:defPPr>
      <a:defRPr lang="el-G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>
      <p:cViewPr varScale="1">
        <p:scale>
          <a:sx n="114" d="100"/>
          <a:sy n="114" d="100"/>
        </p:scale>
        <p:origin x="138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9BB63FE7-9610-447A-8400-CC5B112CFE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48CEE4B-D480-4ED2-90D1-7BB0847D9D3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EC440C-20CC-4447-A707-FD731E8F43AE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4" name="Tijdelijke aanduiding voor dia-afbeelding 3">
            <a:extLst>
              <a:ext uri="{FF2B5EF4-FFF2-40B4-BE49-F238E27FC236}">
                <a16:creationId xmlns:a16="http://schemas.microsoft.com/office/drawing/2014/main" id="{22B26345-59DE-4EFB-A925-071A0A563BC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Tijdelijke aanduiding voor notities 4">
            <a:extLst>
              <a:ext uri="{FF2B5EF4-FFF2-40B4-BE49-F238E27FC236}">
                <a16:creationId xmlns:a16="http://schemas.microsoft.com/office/drawing/2014/main" id="{CDF32DC6-2D56-4780-90CD-6CDE7A5771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237A400-23D7-46B5-A430-EA7D7DF1F26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CB33872-4F1F-4C3B-A0BC-774115FFDEE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C81133-1224-4EA3-B724-75F09A68B205}" type="slidenum">
              <a:rPr lang="en-US" smtClean="0"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C506D7-5BC4-472A-B28C-D8881579C09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922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dirty="0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160863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6BC86-CC07-4E3D-9B22-20BDE479715D}" type="slidenum">
              <a:rPr lang="el-GR" altLang="el-GR"/>
              <a:pPr>
                <a:defRPr/>
              </a:pPr>
              <a:t>‹nr.›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97659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A97324-FBC7-479F-B096-FC6CB116C699}" type="slidenum">
              <a:rPr lang="el-GR" altLang="el-GR"/>
              <a:pPr>
                <a:defRPr/>
              </a:pPr>
              <a:t>‹nr.›</a:t>
            </a:fld>
            <a:endParaRPr lang="el-GR" altLang="el-GR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D8AFA944-C114-4B9A-A73F-A04AE0F9417D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6025830"/>
            <a:ext cx="1872208" cy="91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54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CEC1E-7D5C-4EC1-B3CC-4946F4459596}" type="slidenum">
              <a:rPr lang="el-GR" altLang="el-GR"/>
              <a:pPr>
                <a:defRPr/>
              </a:pPr>
              <a:t>‹nr.›</a:t>
            </a:fld>
            <a:endParaRPr lang="el-GR" altLang="el-GR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C291DC8A-D0DD-4B06-89B4-39B3CB3ADDF9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6025830"/>
            <a:ext cx="1872208" cy="91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2481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4114A1-A22F-4C84-8E12-D173C26775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317D1CF-4C48-4334-BCD9-D6D5F994A0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4574CF3-796C-499D-BAFB-0BC0E5047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47E9-4892-45E6-B9AC-D85F4E4DFC6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5580EDD-CBC8-418E-B9D9-9EEF5976A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08C1445-F3EA-4584-99BC-608832A9B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84B7-4090-4F6F-82F6-2CDC5B5E44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9916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03FBA8-6A70-4133-BCD8-7909F4E8A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2DB2BDE-0E72-4145-A6EE-7165CF4702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657C49D-BD56-4DC2-A0F8-D49566A4B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47E9-4892-45E6-B9AC-D85F4E4DFC6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FA33B14-15F3-41FC-96ED-EB858AC6F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6C6107A-7150-4182-9B0F-600475BAA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84B7-4090-4F6F-82F6-2CDC5B5E44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3174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1349-6056-4776-8803-EB1A46207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0363130-CD5D-4680-B2CB-2E49AEAF91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590C853-E83C-40BA-B7AB-E299A2065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47E9-4892-45E6-B9AC-D85F4E4DFC6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36F05BD-5672-4237-B610-DD3153D7A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6FFE2E0-9764-42F4-9B60-340996CBD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84B7-4090-4F6F-82F6-2CDC5B5E44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804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9E669E-B8C8-4533-880C-1125DA75C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77BC216-F012-4EFA-A137-27E625926E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026E834-5F4E-4062-A0B8-FFF81B0570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01C5275-C62A-491F-B8D1-F5F01CC5E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47E9-4892-45E6-B9AC-D85F4E4DFC6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D0D5B4E-F978-4A5C-8CD4-EA1ACC123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4DBCB3E-7081-4CD3-9D66-E0A92EC23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84B7-4090-4F6F-82F6-2CDC5B5E44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2223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6C22B6-E715-44A0-8897-73C766A37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0F67C71-8D16-4861-A4F8-1A689BDDEF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B8CDF1C-7376-4AD8-B540-BF0BC91D4A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1660A5B-5320-4046-9E31-6CF2A8DA8F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62B8C53-5177-4581-81E4-A0DBAC3FFD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6CC5DF6A-62B5-4BB5-ABC6-78277617E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47E9-4892-45E6-B9AC-D85F4E4DFC6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7D8D33D-9CC9-4338-9A2F-B5F4E09D6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0726001-422B-41E6-AC9F-C06C51206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84B7-4090-4F6F-82F6-2CDC5B5E44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382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995AE2-FD8C-48FB-AC3D-509D6B7D1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48AB172-7039-459D-A5EC-340EE2053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47E9-4892-45E6-B9AC-D85F4E4DFC6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111C2D7-0DB6-4AEF-B396-2860F744D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0A011CA-4BE6-4D56-8065-8737A0A1A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84B7-4090-4F6F-82F6-2CDC5B5E44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6327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CBE6243-9B6C-4BF6-994B-3C813D074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47E9-4892-45E6-B9AC-D85F4E4DFC6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CEB354CA-9F6E-4A54-9C11-F93BF3FEF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8949D93-7720-4D4D-8301-362F76EEC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84B7-4090-4F6F-82F6-2CDC5B5E44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153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3495C5-E080-47B9-A46D-26619A68B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78D3895-8F2B-4913-B1BF-D4095140D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7CC837D-0071-4C50-9486-44226A8D7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390786A-D041-408E-B061-3F38A5AAB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A4590F-B28C-47F1-B13E-890E22439DD9}" type="slidenum">
              <a:rPr lang="el-GR" altLang="el-GR" smtClean="0"/>
              <a:pPr>
                <a:defRPr/>
              </a:pPr>
              <a:t>‹nr.›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0563351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B7F1EF-6055-4A46-AC88-0411652EE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AB2F0BA-9383-4374-8E56-562AD1CA7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5C56BCC-D7CB-417D-914B-E7327F1D26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504D6AB-0437-4B54-8185-25C0FEEF6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47E9-4892-45E6-B9AC-D85F4E4DFC6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D330CF4-445B-41D7-9592-599269CA6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12BB9D1-4A44-495F-923C-CA7C48EDF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84B7-4090-4F6F-82F6-2CDC5B5E44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9522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E413ED-D329-4113-9469-28699F6C6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3723A6F-F01D-49EF-A9FA-16296005F3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1D2034A-DDD0-4DAE-8351-9F71CCB6BD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18581A0-EF43-4EEB-9DB7-EBB384E83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47E9-4892-45E6-B9AC-D85F4E4DFC6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C8CA18A-9849-40E9-9DA5-874F89F7D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F553608-C0DC-4481-822D-1527165BA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84B7-4090-4F6F-82F6-2CDC5B5E44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4164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D404FD-D32A-464E-9876-50C2FC660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967EA7F-322D-48E1-AF96-8BEC22E6EF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D3D80BC-3FA1-4066-AD2C-2BFA5FEDD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47E9-4892-45E6-B9AC-D85F4E4DFC6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DDD5510-731F-44AB-9ED5-04ED4559D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8D01EF5-0154-4C7B-96CA-C577ED232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84B7-4090-4F6F-82F6-2CDC5B5E44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5492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6265934A-2075-4F73-8032-E44D63FF7C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60DCD3F-9461-46BC-9404-5AC683FD75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337B472-70A4-41C4-A957-CEAE9E4DF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47E9-4892-45E6-B9AC-D85F4E4DFC6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29B83B3-0A6B-4B8E-AE21-3D4E9C0B1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DB8FFE3-060E-4715-8BE1-546C6CB57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84B7-4090-4F6F-82F6-2CDC5B5E44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671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A6007-54BB-4860-85EC-EF800EB3D0E9}" type="slidenum">
              <a:rPr lang="el-GR" altLang="el-GR"/>
              <a:pPr>
                <a:defRPr/>
              </a:pPr>
              <a:t>‹nr.›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026231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9658A-B979-449B-A6AE-E54B35BE257E}" type="slidenum">
              <a:rPr lang="el-GR" altLang="el-GR"/>
              <a:pPr>
                <a:defRPr/>
              </a:pPr>
              <a:t>‹nr.›</a:t>
            </a:fld>
            <a:endParaRPr lang="el-GR" altLang="el-GR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3561FAD0-90AD-4EE5-A7DC-34840C8F9085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6025830"/>
            <a:ext cx="1872208" cy="91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404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7D8D81-822D-498D-94E0-22F38BB62B9C}" type="slidenum">
              <a:rPr lang="el-GR" altLang="el-GR"/>
              <a:pPr>
                <a:defRPr/>
              </a:pPr>
              <a:t>‹nr.›</a:t>
            </a:fld>
            <a:endParaRPr lang="el-GR" altLang="el-GR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AAC7148D-9833-4BDA-B1A4-D5CFF886FAE0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6025830"/>
            <a:ext cx="1872208" cy="91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764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58DD0-234D-4B81-B689-6A74D75CCB30}" type="slidenum">
              <a:rPr lang="el-GR" altLang="el-GR"/>
              <a:pPr>
                <a:defRPr/>
              </a:pPr>
              <a:t>‹nr.›</a:t>
            </a:fld>
            <a:endParaRPr lang="el-GR" altLang="el-GR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C5C712A7-0E59-49A9-ACC4-1A4BEC128499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6025830"/>
            <a:ext cx="1872208" cy="91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400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688A9-3EEB-40B5-99B4-56A7703015E9}" type="slidenum">
              <a:rPr lang="el-GR" altLang="el-GR"/>
              <a:pPr>
                <a:defRPr/>
              </a:pPr>
              <a:t>‹nr.›</a:t>
            </a:fld>
            <a:endParaRPr lang="el-GR" altLang="el-GR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CDD8A99E-0E86-407B-9E67-E9CFE169DABE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6025830"/>
            <a:ext cx="1872208" cy="91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248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87BDD-8A65-45D1-AEE3-DB887E063C9D}" type="slidenum">
              <a:rPr lang="el-GR" altLang="el-GR"/>
              <a:pPr>
                <a:defRPr/>
              </a:pPr>
              <a:t>‹nr.›</a:t>
            </a:fld>
            <a:endParaRPr lang="el-GR" altLang="el-GR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EA15F36F-D184-477B-B45C-7AAB63FCCF0C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6025830"/>
            <a:ext cx="1872208" cy="91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967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  <a:p>
            <a:pPr>
              <a:defRPr/>
            </a:pPr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C6B6A-3E69-4DF3-9014-2D4FF8AF7A6F}" type="slidenum">
              <a:rPr lang="el-GR" altLang="el-GR"/>
              <a:pPr>
                <a:defRPr/>
              </a:pPr>
              <a:t>‹nr.›</a:t>
            </a:fld>
            <a:endParaRPr lang="el-GR" altLang="el-GR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C344E850-3E86-46EC-BB9A-97E54249F429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6025830"/>
            <a:ext cx="1872208" cy="91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814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Click to edit Master text styles</a:t>
            </a:r>
          </a:p>
          <a:p>
            <a:pPr lvl="1"/>
            <a:r>
              <a:rPr lang="el-GR" altLang="el-GR"/>
              <a:t>Second level</a:t>
            </a:r>
          </a:p>
          <a:p>
            <a:pPr lvl="2"/>
            <a:r>
              <a:rPr lang="el-GR" altLang="el-GR"/>
              <a:t>Third level</a:t>
            </a:r>
          </a:p>
          <a:p>
            <a:pPr lvl="3"/>
            <a:r>
              <a:rPr lang="el-GR" altLang="el-GR"/>
              <a:t>Fourth level</a:t>
            </a:r>
          </a:p>
          <a:p>
            <a:pPr lvl="4"/>
            <a:r>
              <a:rPr lang="el-GR" altLang="el-G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1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9AA4590F-B28C-47F1-B13E-890E22439DD9}" type="slidenum">
              <a:rPr lang="el-GR" altLang="el-GR"/>
              <a:pPr>
                <a:defRPr/>
              </a:pPr>
              <a:t>‹nr.›</a:t>
            </a:fld>
            <a:endParaRPr lang="el-GR" altLang="el-GR"/>
          </a:p>
        </p:txBody>
      </p:sp>
      <p:pic>
        <p:nvPicPr>
          <p:cNvPr id="3" name="Afbeelding 2" descr="Afbeelding met teken&#10;&#10;Automatisch gegenereerde beschrijving">
            <a:extLst>
              <a:ext uri="{FF2B5EF4-FFF2-40B4-BE49-F238E27FC236}">
                <a16:creationId xmlns:a16="http://schemas.microsoft.com/office/drawing/2014/main" id="{2AF83240-ED28-41C7-B2D3-4F75268D4CA6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7639" y="6122531"/>
            <a:ext cx="659731" cy="571691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B1E262F3-DDAA-4359-B35D-856A3F149CAA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8363" y="6245225"/>
            <a:ext cx="1484811" cy="42412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6C22A31-BB17-4B49-91DA-98407401B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046785F-6403-452E-AB8D-7FA2C8BC11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C782139-848E-43E7-AD9D-15EF6567E2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B47E9-4892-45E6-B9AC-D85F4E4DFC6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52B1DF8-773F-4338-93C5-6A899106FF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46B979C-C38F-45B9-9E10-3D3DC85D00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A84B7-4090-4F6F-82F6-2CDC5B5E44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673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How-schools-combat-bullying-247976002546108" TargetMode="External"/><Relationship Id="rId2" Type="http://schemas.openxmlformats.org/officeDocument/2006/relationships/hyperlink" Target="https://www.gale.info/en/how-to-combat-bullying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instagram.com/studentsjoinagainstbullying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accent2"/>
                </a:solidFill>
              </a:rPr>
              <a:t>European antibullying guidelines?</a:t>
            </a:r>
            <a:endParaRPr lang="en-US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Lesson 3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4CB76B-E9D9-4BFE-8854-4CD68E5D4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Sharing with other countries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FAA4F00-5DFF-4B7D-9726-C16CF947F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Give you impressions of the proposals and discussion on:</a:t>
            </a:r>
            <a:endParaRPr lang="en-US" dirty="0"/>
          </a:p>
          <a:p>
            <a:pPr marL="0" indent="0">
              <a:buNone/>
            </a:pPr>
            <a:endParaRPr lang="nl-NL" dirty="0"/>
          </a:p>
          <a:p>
            <a:pPr lvl="0"/>
            <a:r>
              <a:rPr lang="en-US" sz="2400" dirty="0"/>
              <a:t>Forum: </a:t>
            </a:r>
            <a:r>
              <a:rPr lang="en-US" sz="2400" u="sng" dirty="0">
                <a:hlinkClick r:id="rId2"/>
              </a:rPr>
              <a:t>https://www.gale.info/en/how-to-combat-bullying</a:t>
            </a:r>
            <a:endParaRPr lang="nl-NL" sz="2400" dirty="0"/>
          </a:p>
          <a:p>
            <a:pPr lvl="0"/>
            <a:r>
              <a:rPr lang="en-US" sz="2400" u="sng" dirty="0">
                <a:hlinkClick r:id="rId3"/>
              </a:rPr>
              <a:t>Public Facebook page "How schools combat bullying"</a:t>
            </a:r>
            <a:r>
              <a:rPr lang="en-US" sz="2400" dirty="0"/>
              <a:t> </a:t>
            </a:r>
            <a:endParaRPr lang="nl-NL" sz="2400" dirty="0"/>
          </a:p>
          <a:p>
            <a:pPr lvl="0"/>
            <a:r>
              <a:rPr lang="en-US" sz="2400" u="sng" dirty="0">
                <a:hlinkClick r:id="rId4"/>
              </a:rPr>
              <a:t>Instagram page "Students join against bullying"</a:t>
            </a:r>
            <a:endParaRPr lang="nl-NL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82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Who is who in EU?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European Commission: </a:t>
            </a:r>
            <a:r>
              <a:rPr lang="en-US" dirty="0">
                <a:solidFill>
                  <a:srgbClr val="00B050"/>
                </a:solidFill>
              </a:rPr>
              <a:t>proposals</a:t>
            </a:r>
          </a:p>
          <a:p>
            <a:endParaRPr lang="en-US" dirty="0"/>
          </a:p>
          <a:p>
            <a:r>
              <a:rPr lang="en-US" dirty="0"/>
              <a:t>European Parliament: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amendments</a:t>
            </a:r>
          </a:p>
          <a:p>
            <a:endParaRPr lang="en-US" dirty="0"/>
          </a:p>
          <a:p>
            <a:r>
              <a:rPr lang="en-US" dirty="0"/>
              <a:t>Council of the European Union (Council of Minsters): </a:t>
            </a:r>
            <a:r>
              <a:rPr lang="en-US" dirty="0">
                <a:solidFill>
                  <a:srgbClr val="FF0000"/>
                </a:solidFill>
              </a:rPr>
              <a:t>decision</a:t>
            </a:r>
            <a:endParaRPr lang="en-US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Subsidiarity principle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>
                <a:solidFill>
                  <a:schemeClr val="accent2"/>
                </a:solidFill>
              </a:rPr>
              <a:t>Social and political issues should be dealt with at the most immediate level that is consistent with their resolution.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The content of education is considered a national issue. In some countries, antibullying policy is considered a school-level issue.</a:t>
            </a:r>
          </a:p>
        </p:txBody>
      </p:sp>
    </p:spTree>
    <p:extLst>
      <p:ext uri="{BB962C8B-B14F-4D97-AF65-F5344CB8AC3E}">
        <p14:creationId xmlns:p14="http://schemas.microsoft.com/office/powerpoint/2010/main" val="3223500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European antibullying policy?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marL="0" indent="0" algn="ctr">
              <a:buNone/>
            </a:pPr>
            <a:r>
              <a:rPr lang="en-GB" dirty="0"/>
              <a:t>If we want to influence European Union policy on antibullying, we must avoid the impression that we are “regulating schools” and focus on more </a:t>
            </a:r>
          </a:p>
          <a:p>
            <a:pPr marL="0" indent="0" algn="ctr">
              <a:buNone/>
            </a:pPr>
            <a:r>
              <a:rPr lang="en-GB" dirty="0"/>
              <a:t>general ways to prevent violence.</a:t>
            </a:r>
            <a:endParaRPr lang="nl-N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615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Tough questions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Think of your opinion about these questions: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2400" dirty="0">
                <a:solidFill>
                  <a:schemeClr val="accent2"/>
                </a:solidFill>
              </a:rPr>
              <a:t>School bullying is a serious problem in the Union. How would be we deal with this in the view of the subsidiarity principle?</a:t>
            </a:r>
            <a:endParaRPr lang="nl-NL" sz="2400" dirty="0">
              <a:solidFill>
                <a:schemeClr val="accent2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GB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Can we establish a European antibullying energy label to make visible what the quality of antibullying policy in schools is?</a:t>
            </a:r>
            <a:endParaRPr lang="nl-NL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GB" sz="2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Can we make this label, or at least some of the general guidelines for antibullying policy mandatory for all European countries to implement in their legislation? </a:t>
            </a:r>
            <a:endParaRPr lang="nl-NL" sz="24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54839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Six groups | Six countries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Italy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Greece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Spain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Netherlands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United Kingdom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Each group | country makes an EU proposal</a:t>
            </a:r>
          </a:p>
        </p:txBody>
      </p:sp>
    </p:spTree>
    <p:extLst>
      <p:ext uri="{BB962C8B-B14F-4D97-AF65-F5344CB8AC3E}">
        <p14:creationId xmlns:p14="http://schemas.microsoft.com/office/powerpoint/2010/main" val="1716913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Our proposal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“The Council of the European Union has decided that all the member states will make a law in which they regulate the following:</a:t>
            </a:r>
          </a:p>
          <a:p>
            <a:pPr marL="0" indent="0">
              <a:buNone/>
            </a:pPr>
            <a:endParaRPr lang="en-GB" dirty="0"/>
          </a:p>
          <a:p>
            <a:pPr marL="914400" lvl="1" indent="-514350">
              <a:buFont typeface="+mj-lt"/>
              <a:buAutoNum type="arabicPeriod"/>
            </a:pPr>
            <a:r>
              <a:rPr lang="en-GB" dirty="0"/>
              <a:t>Proposal 1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dirty="0"/>
              <a:t>Proposal 2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dirty="0"/>
              <a:t>Proposal 3</a:t>
            </a:r>
            <a:endParaRPr lang="nl-N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94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Negotiation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Report your proposals to a class forum.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Try to negotiate with the other groups to come to a joint proposal.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780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Looking back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Was it difficult to agree on one proposal?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Did you agree in the end?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made it difficult to agree?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Can you imagine how this is with 28 countries?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Is it worth the trouble? </a:t>
            </a:r>
          </a:p>
        </p:txBody>
      </p:sp>
    </p:spTree>
    <p:extLst>
      <p:ext uri="{BB962C8B-B14F-4D97-AF65-F5344CB8AC3E}">
        <p14:creationId xmlns:p14="http://schemas.microsoft.com/office/powerpoint/2010/main" val="165554612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angepast ontwer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357</Words>
  <Application>Microsoft Office PowerPoint</Application>
  <PresentationFormat>Diavoorstelling (4:3)</PresentationFormat>
  <Paragraphs>52</Paragraphs>
  <Slides>10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Default Design</vt:lpstr>
      <vt:lpstr>Aangepast ontwerp</vt:lpstr>
      <vt:lpstr>European antibullying guidelines?</vt:lpstr>
      <vt:lpstr>Who is who in EU?</vt:lpstr>
      <vt:lpstr>Subsidiarity principle</vt:lpstr>
      <vt:lpstr>European antibullying policy?</vt:lpstr>
      <vt:lpstr>Tough questions</vt:lpstr>
      <vt:lpstr>Six groups | Six countries</vt:lpstr>
      <vt:lpstr>Our proposal</vt:lpstr>
      <vt:lpstr>Negotiation</vt:lpstr>
      <vt:lpstr>Looking back</vt:lpstr>
      <vt:lpstr>Sharing with other countries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sec</dc:creator>
  <cp:lastModifiedBy>Peter Dankmeijer</cp:lastModifiedBy>
  <cp:revision>60</cp:revision>
  <dcterms:created xsi:type="dcterms:W3CDTF">2013-09-23T14:36:38Z</dcterms:created>
  <dcterms:modified xsi:type="dcterms:W3CDTF">2020-04-17T15:03:03Z</dcterms:modified>
</cp:coreProperties>
</file>