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8" r:id="rId3"/>
    <p:sldId id="267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74" r:id="rId1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608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BC86-CC07-4E3D-9B22-20BDE479715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6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7324-FBC7-479F-B096-FC6CB116C69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AFA944-C114-4B9A-A73F-A04AE0F9417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EC1E-7D5C-4EC1-B3CC-4946F4459596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291DC8A-D0DD-4B06-89B4-39B3CB3ADDF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114A1-A22F-4C84-8E12-D173C267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7D1CF-4C48-4334-BCD9-D6D5F994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574CF3-796C-499D-BAFB-0BC0E504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580EDD-CBC8-418E-B9D9-9EEF5976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C1445-F3EA-4584-99BC-608832A9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91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3FBA8-6A70-4133-BCD8-7909F4E8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B2BDE-0E72-4145-A6EE-7165CF47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57C49D-BD56-4DC2-A0F8-D49566A4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33B14-15F3-41FC-96ED-EB858AC6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6107A-7150-4182-9B0F-600475BA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1349-6056-4776-8803-EB1A4620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363130-CD5D-4680-B2CB-2E49AEAF9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90C853-E83C-40BA-B7AB-E299A206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F05BD-5672-4237-B610-DD3153D7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FE2E0-9764-42F4-9B60-340996C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E669E-B8C8-4533-880C-1125DA75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BC216-F012-4EFA-A137-27E625926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26E834-5F4E-4062-A0B8-FFF81B05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1C5275-C62A-491F-B8D1-F5F01CC5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0D5B4E-F978-4A5C-8CD4-EA1ACC12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DBCB3E-7081-4CD3-9D66-E0A92EC2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C22B6-E715-44A0-8897-73C766A3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F67C71-8D16-4861-A4F8-1A689BDD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8CDF1C-7376-4AD8-B540-BF0BC91D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660A5B-5320-4046-9E31-6CF2A8DA8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2B8C53-5177-4581-81E4-A0DBAC3FF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C5DF6A-62B5-4BB5-ABC6-78277617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D8D33D-9CC9-4338-9A2F-B5F4E09D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726001-422B-41E6-AC9F-C06C5120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8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95AE2-FD8C-48FB-AC3D-509D6B7D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8AB172-7039-459D-A5EC-340EE205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1C2D7-0DB6-4AEF-B396-2860F744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A011CA-4BE6-4D56-8065-8737A0A1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32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BE6243-9B6C-4BF6-994B-3C813D07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EB354CA-9F6E-4A54-9C11-F93BF3FE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949D93-7720-4D4D-8301-362F76EE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495C5-E080-47B9-A46D-26619A68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8D3895-8F2B-4913-B1BF-D4095140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CC837D-0071-4C50-9486-44226A8D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90786A-D041-408E-B061-3F38A5A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4590F-B28C-47F1-B13E-890E22439DD9}" type="slidenum">
              <a:rPr lang="el-GR" altLang="el-GR" smtClean="0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5633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F1EF-6055-4A46-AC88-0411652E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B2F0BA-9383-4374-8E56-562AD1CA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C56BCC-D7CB-417D-914B-E7327F1D2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04D6AB-0437-4B54-8185-25C0FEEF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30CF4-445B-41D7-9592-599269CA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2BB9D1-4A44-495F-923C-CA7C48ED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5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413ED-D329-4113-9469-28699F6C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723A6F-F01D-49EF-A9FA-16296005F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D2034A-DDD0-4DAE-8351-9F71CCB6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581A0-EF43-4EEB-9DB7-EBB384E8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8CA18A-9849-40E9-9DA5-874F89F7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553608-C0DC-4481-822D-1527165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6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404FD-D32A-464E-9876-50C2FC66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67EA7F-322D-48E1-AF96-8BEC22E6E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3D80BC-3FA1-4066-AD2C-2BFA5FED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DD5510-731F-44AB-9ED5-04ED4559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D01EF5-0154-4C7B-96CA-C577ED23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9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65934A-2075-4F73-8032-E44D63FF7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0DCD3F-9461-46BC-9404-5AC683FD7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37B472-70A4-41C4-A957-CEAE9E4D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9B83B3-0A6B-4B8E-AE21-3D4E9C0B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B8FFE3-060E-4715-8BE1-546C6CB5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6007-54BB-4860-85EC-EF800EB3D0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62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658A-B979-449B-A6AE-E54B35BE257E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561FAD0-90AD-4EE5-A7DC-34840C8F908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D8D81-822D-498D-94E0-22F38BB62B9C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AC7148D-9833-4BDA-B1A4-D5CFF886FAE0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6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8DD0-234D-4B81-B689-6A74D75CCB30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5C712A7-0E59-49A9-ACC4-1A4BEC12849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88A9-3EEB-40B5-99B4-56A7703015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DD8A99E-0E86-407B-9E67-E9CFE169DAB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BDD-8A65-45D1-AEE3-DB887E063C9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15F36F-D184-477B-B45C-7AAB63FCCF0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6B6A-3E69-4DF3-9014-2D4FF8AF7A6F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344E850-3E86-46EC-BB9A-97E54249F42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1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AA4590F-B28C-47F1-B13E-890E22439DD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3" name="Afbeelding 2" descr="Afbeelding met teken&#10;&#10;Automatisch gegenereerde beschrijving">
            <a:extLst>
              <a:ext uri="{FF2B5EF4-FFF2-40B4-BE49-F238E27FC236}">
                <a16:creationId xmlns:a16="http://schemas.microsoft.com/office/drawing/2014/main" id="{2AF83240-ED28-41C7-B2D3-4F75268D4CA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39" y="6122531"/>
            <a:ext cx="659731" cy="57169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1E262F3-DDAA-4359-B35D-856A3F149CA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63" y="6245225"/>
            <a:ext cx="1484811" cy="4241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C22A31-BB17-4B49-91DA-98407401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46785F-6403-452E-AB8D-7FA2C8BC1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782139-848E-43E7-AD9D-15EF6567E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B1DF8-773F-4338-93C5-6A899106F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6B979C-C38F-45B9-9E10-3D3DC85D0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ow-schools-combat-bullying-247976002546108" TargetMode="External"/><Relationship Id="rId2" Type="http://schemas.openxmlformats.org/officeDocument/2006/relationships/hyperlink" Target="https://www.gale.info/en/how-to-combat-bullyin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nstagram.com/studentsjoinagainstbullyin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European antibullying guidelines?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Lesson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1555A-D4D5-484E-85D9-AD1195BF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Review your national policy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98F1E9-0153-459F-8CBB-3EC2EE4EE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Does the national policy contain all the elements of national policy?</a:t>
            </a: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Do you think the national policy is excellent, good, adequate, or inadequate?</a:t>
            </a: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Why?</a:t>
            </a: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could be improved?</a:t>
            </a: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1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1555A-D4D5-484E-85D9-AD1195BF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What are your recommendations?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98F1E9-0153-459F-8CBB-3EC2EE4EE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How your country should monitor the level and types of bullying:</a:t>
            </a:r>
          </a:p>
          <a:p>
            <a:pPr marL="514350" lvl="0" indent="-514350">
              <a:buFont typeface="+mj-lt"/>
              <a:buAutoNum type="arabicPeriod"/>
            </a:pP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National guideline for a good school climate:</a:t>
            </a:r>
          </a:p>
          <a:p>
            <a:pPr marL="514350" lvl="0" indent="-514350">
              <a:buFont typeface="+mj-lt"/>
              <a:buAutoNum type="arabicPeriod"/>
            </a:pPr>
            <a:endParaRPr lang="en-GB" sz="2400" dirty="0"/>
          </a:p>
          <a:p>
            <a:pPr marL="514350" lvl="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National guideline on how to deal with incidents or patterns of bullying:</a:t>
            </a:r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6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CB76B-E9D9-4BFE-8854-4CD68E5D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Discussion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A4F00-5DFF-4B7D-9726-C16CF947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Report your arguments and own opinions to the ABC-forum or to one of the social media </a:t>
            </a:r>
            <a:r>
              <a:rPr lang="en-US" dirty="0"/>
              <a:t>of the project:</a:t>
            </a:r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en-US" sz="2400" dirty="0"/>
              <a:t>Forum: </a:t>
            </a:r>
            <a:r>
              <a:rPr lang="en-US" sz="2400" u="sng" dirty="0">
                <a:hlinkClick r:id="rId2"/>
              </a:rPr>
              <a:t>https://www.gale.info/en/how-to-combat-bullying</a:t>
            </a:r>
            <a:endParaRPr lang="nl-NL" sz="2400" dirty="0"/>
          </a:p>
          <a:p>
            <a:pPr lvl="0"/>
            <a:r>
              <a:rPr lang="en-US" sz="2400" u="sng" dirty="0">
                <a:hlinkClick r:id="rId3"/>
              </a:rPr>
              <a:t>Public Facebook page "How schools combat bullying"</a:t>
            </a:r>
            <a:r>
              <a:rPr lang="en-US" sz="2400" dirty="0"/>
              <a:t> </a:t>
            </a:r>
            <a:endParaRPr lang="nl-NL" sz="2400" dirty="0"/>
          </a:p>
          <a:p>
            <a:pPr lvl="0"/>
            <a:r>
              <a:rPr lang="en-US" sz="2400" u="sng" dirty="0">
                <a:hlinkClick r:id="rId4"/>
              </a:rPr>
              <a:t>Instagram page "Students join against bullying"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Europe: 27 countries +1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All members states have to agree on a joint policy</a:t>
            </a:r>
          </a:p>
          <a:p>
            <a:endParaRPr lang="en-US" dirty="0"/>
          </a:p>
          <a:p>
            <a:r>
              <a:rPr lang="en-US" dirty="0"/>
              <a:t>Today we look at our national policies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Example antibullying policy: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Greece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sz="2800" dirty="0"/>
              <a:t>Harm with continuous cruel behavior is forbidden (no punishment for perpetrators of the same age)</a:t>
            </a:r>
          </a:p>
          <a:p>
            <a:r>
              <a:rPr lang="en-US" sz="2800" dirty="0"/>
              <a:t>Constitution: protection against discrimination</a:t>
            </a:r>
          </a:p>
          <a:p>
            <a:r>
              <a:rPr lang="en-US" sz="2800" dirty="0"/>
              <a:t>Hate speech is forbidden on the grounds of racial origin, religion, nationality and gender/sexual orientation</a:t>
            </a:r>
          </a:p>
        </p:txBody>
      </p:sp>
    </p:spTree>
    <p:extLst>
      <p:ext uri="{BB962C8B-B14F-4D97-AF65-F5344CB8AC3E}">
        <p14:creationId xmlns:p14="http://schemas.microsoft.com/office/powerpoint/2010/main" val="378523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Example antibullying policy: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Italy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sz="2800" dirty="0"/>
              <a:t>There is a </a:t>
            </a:r>
            <a:r>
              <a:rPr lang="en-GB" sz="2800" dirty="0"/>
              <a:t>Guideline for General and Actions at the national level for the prevention and fight against bullying</a:t>
            </a:r>
          </a:p>
          <a:p>
            <a:r>
              <a:rPr lang="en-GB" sz="2800" dirty="0"/>
              <a:t>Each region has an antibullying regional observatory; good local cooperation</a:t>
            </a:r>
          </a:p>
          <a:p>
            <a:r>
              <a:rPr lang="en-GB" sz="2800" dirty="0"/>
              <a:t>A series of national trainings and campaigns and a helpline</a:t>
            </a:r>
          </a:p>
          <a:p>
            <a:r>
              <a:rPr lang="en-GB" sz="2800" dirty="0"/>
              <a:t>Strong anti-cyberbullying law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121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Example antibullying policy: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Spain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sz="2800" dirty="0"/>
              <a:t>Bullying is understood as attacks against dignity, which is forbidden in the constitution</a:t>
            </a:r>
          </a:p>
          <a:p>
            <a:r>
              <a:rPr lang="en-US" sz="2800" dirty="0"/>
              <a:t>Students must respect school staff and fellow students (includes cyberbullying)</a:t>
            </a:r>
          </a:p>
          <a:p>
            <a:r>
              <a:rPr lang="en-US" sz="2800" dirty="0"/>
              <a:t>Schools are required to have a School Coexistence Plan; local regions can develop their own School Coexistence Plan</a:t>
            </a:r>
          </a:p>
        </p:txBody>
      </p:sp>
    </p:spTree>
    <p:extLst>
      <p:ext uri="{BB962C8B-B14F-4D97-AF65-F5344CB8AC3E}">
        <p14:creationId xmlns:p14="http://schemas.microsoft.com/office/powerpoint/2010/main" val="75951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Example antibullying policy: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United Kingdom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sz="2400" dirty="0"/>
              <a:t>State schools need to have a “behavior” policy: rules of conduct for pupils, antibullying policy</a:t>
            </a:r>
          </a:p>
          <a:p>
            <a:r>
              <a:rPr lang="en-US" sz="2400" dirty="0"/>
              <a:t>Anti-discrimination law (age, gender, disability, gender reassignment, pregnancy, belief, religion, sex and sexual orientation)</a:t>
            </a:r>
          </a:p>
          <a:p>
            <a:r>
              <a:rPr lang="en-US" sz="2400" dirty="0"/>
              <a:t>Guidance paper (duties of schools)</a:t>
            </a:r>
          </a:p>
          <a:p>
            <a:r>
              <a:rPr lang="en-US" sz="2400" dirty="0"/>
              <a:t>Schools must have measures against bullying</a:t>
            </a:r>
          </a:p>
          <a:p>
            <a:r>
              <a:rPr lang="en-US" sz="2400" dirty="0"/>
              <a:t>Suspected bullying </a:t>
            </a:r>
            <a:r>
              <a:rPr lang="en-US" sz="2400" b="1" dirty="0"/>
              <a:t>MUST</a:t>
            </a:r>
            <a:r>
              <a:rPr lang="en-US" sz="2400" dirty="0"/>
              <a:t> be reported</a:t>
            </a:r>
          </a:p>
        </p:txBody>
      </p:sp>
    </p:spTree>
    <p:extLst>
      <p:ext uri="{BB962C8B-B14F-4D97-AF65-F5344CB8AC3E}">
        <p14:creationId xmlns:p14="http://schemas.microsoft.com/office/powerpoint/2010/main" val="20445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Example antibullying policy: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Netherlands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sz="2400" dirty="0"/>
              <a:t>Antibullying law: </a:t>
            </a:r>
          </a:p>
          <a:p>
            <a:pPr marL="400050" lvl="1" indent="0">
              <a:buNone/>
            </a:pPr>
            <a:r>
              <a:rPr lang="en-GB" sz="2000" dirty="0"/>
              <a:t>1. The school must conduct periodical research into safety among pupils and staff</a:t>
            </a:r>
            <a:br>
              <a:rPr lang="en-GB" sz="2000" dirty="0"/>
            </a:br>
            <a:r>
              <a:rPr lang="en-GB" sz="2000" dirty="0"/>
              <a:t>2. The school must have a plan to promote safety</a:t>
            </a:r>
            <a:br>
              <a:rPr lang="en-GB" sz="2000" dirty="0"/>
            </a:br>
            <a:r>
              <a:rPr lang="en-GB" sz="2000" dirty="0"/>
              <a:t>3. The school must appoint a contact person</a:t>
            </a:r>
          </a:p>
          <a:p>
            <a:pPr marL="400050" lvl="1" indent="0">
              <a:buNone/>
            </a:pPr>
            <a:endParaRPr lang="nl-NL" sz="2000" dirty="0"/>
          </a:p>
          <a:p>
            <a:r>
              <a:rPr lang="en-US" sz="2400" dirty="0"/>
              <a:t>Non-discrimination laws: religion, world view, race, sex, political, nationality, sexual orientation, civic partnership, age, handicap</a:t>
            </a:r>
          </a:p>
        </p:txBody>
      </p:sp>
    </p:spTree>
    <p:extLst>
      <p:ext uri="{BB962C8B-B14F-4D97-AF65-F5344CB8AC3E}">
        <p14:creationId xmlns:p14="http://schemas.microsoft.com/office/powerpoint/2010/main" val="69799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Three minimal elements of national policies</a:t>
            </a:r>
            <a:br>
              <a:rPr lang="en-US" b="1" dirty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country monitors the level and types of </a:t>
            </a:r>
            <a:r>
              <a:rPr lang="en-US" sz="2400" dirty="0" err="1"/>
              <a:t>of</a:t>
            </a:r>
            <a:r>
              <a:rPr lang="en-US" sz="2400" dirty="0"/>
              <a:t> bullying (research)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country has guidelines for a school-based strategy (supportive school-climate)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country has guidelines on how to respond to incidents or patterns of bullying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2000" i="1" dirty="0"/>
              <a:t>Source: PISA Study, 2018</a:t>
            </a:r>
          </a:p>
        </p:txBody>
      </p:sp>
    </p:spTree>
    <p:extLst>
      <p:ext uri="{BB962C8B-B14F-4D97-AF65-F5344CB8AC3E}">
        <p14:creationId xmlns:p14="http://schemas.microsoft.com/office/powerpoint/2010/main" val="157630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Antibullying policy in our country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US" dirty="0"/>
              <a:t>{teacher or partner adds this information}</a:t>
            </a:r>
          </a:p>
        </p:txBody>
      </p:sp>
    </p:spTree>
    <p:extLst>
      <p:ext uri="{BB962C8B-B14F-4D97-AF65-F5344CB8AC3E}">
        <p14:creationId xmlns:p14="http://schemas.microsoft.com/office/powerpoint/2010/main" val="22569960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511</Words>
  <Application>Microsoft Office PowerPoint</Application>
  <PresentationFormat>Diavoorstelling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Default Design</vt:lpstr>
      <vt:lpstr>Aangepast ontwerp</vt:lpstr>
      <vt:lpstr>European antibullying guidelines?</vt:lpstr>
      <vt:lpstr>Europe: 27 countries +1</vt:lpstr>
      <vt:lpstr>Example antibullying policy: Greece </vt:lpstr>
      <vt:lpstr>Example antibullying policy: Italy </vt:lpstr>
      <vt:lpstr>Example antibullying policy: Spain </vt:lpstr>
      <vt:lpstr>Example antibullying policy: United Kingdom </vt:lpstr>
      <vt:lpstr>Example antibullying policy: Netherlands </vt:lpstr>
      <vt:lpstr>Three minimal elements of national policies </vt:lpstr>
      <vt:lpstr>Antibullying policy in our country</vt:lpstr>
      <vt:lpstr>Review your national policy</vt:lpstr>
      <vt:lpstr>What are your recommendations?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Peter Dankmeijer</cp:lastModifiedBy>
  <cp:revision>55</cp:revision>
  <dcterms:created xsi:type="dcterms:W3CDTF">2013-09-23T14:36:38Z</dcterms:created>
  <dcterms:modified xsi:type="dcterms:W3CDTF">2020-04-17T14:06:17Z</dcterms:modified>
</cp:coreProperties>
</file>