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8" r:id="rId3"/>
    <p:sldId id="267" r:id="rId4"/>
    <p:sldId id="269" r:id="rId5"/>
    <p:sldId id="273" r:id="rId6"/>
    <p:sldId id="270" r:id="rId7"/>
    <p:sldId id="271" r:id="rId8"/>
    <p:sldId id="272" r:id="rId9"/>
    <p:sldId id="274" r:id="rId10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1608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6BC86-CC07-4E3D-9B22-20BDE479715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765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97324-FBC7-479F-B096-FC6CB116C69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8AFA944-C114-4B9A-A73F-A04AE0F9417D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EC1E-7D5C-4EC1-B3CC-4946F4459596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291DC8A-D0DD-4B06-89B4-39B3CB3ADDF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48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4114A1-A22F-4C84-8E12-D173C2677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17D1CF-4C48-4334-BCD9-D6D5F994A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574CF3-796C-499D-BAFB-0BC0E504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580EDD-CBC8-418E-B9D9-9EEF5976A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8C1445-F3EA-4584-99BC-608832A9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91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3FBA8-6A70-4133-BCD8-7909F4E8A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DB2BDE-0E72-4145-A6EE-7165CF47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57C49D-BD56-4DC2-A0F8-D49566A4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33B14-15F3-41FC-96ED-EB858AC6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C6107A-7150-4182-9B0F-600475BA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17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1349-6056-4776-8803-EB1A46207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363130-CD5D-4680-B2CB-2E49AEAF9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90C853-E83C-40BA-B7AB-E299A206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6F05BD-5672-4237-B610-DD3153D7A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FFE2E0-9764-42F4-9B60-340996CB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04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E669E-B8C8-4533-880C-1125DA75C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BC216-F012-4EFA-A137-27E625926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026E834-5F4E-4062-A0B8-FFF81B057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01C5275-C62A-491F-B8D1-F5F01CC5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D0D5B4E-F978-4A5C-8CD4-EA1ACC123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DBCB3E-7081-4CD3-9D66-E0A92EC2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22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C22B6-E715-44A0-8897-73C766A3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F67C71-8D16-4861-A4F8-1A689BDD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B8CDF1C-7376-4AD8-B540-BF0BC91D4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1660A5B-5320-4046-9E31-6CF2A8DA8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2B8C53-5177-4581-81E4-A0DBAC3FF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CC5DF6A-62B5-4BB5-ABC6-78277617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7D8D33D-9CC9-4338-9A2F-B5F4E09D6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726001-422B-41E6-AC9F-C06C5120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38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95AE2-FD8C-48FB-AC3D-509D6B7D1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48AB172-7039-459D-A5EC-340EE2053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1C2D7-0DB6-4AEF-B396-2860F744D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0A011CA-4BE6-4D56-8065-8737A0A1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32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CBE6243-9B6C-4BF6-994B-3C813D07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EB354CA-9F6E-4A54-9C11-F93BF3FEF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949D93-7720-4D4D-8301-362F76EE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5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3495C5-E080-47B9-A46D-26619A68B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78D3895-8F2B-4913-B1BF-D4095140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7CC837D-0071-4C50-9486-44226A8D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90786A-D041-408E-B061-3F38A5AA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4590F-B28C-47F1-B13E-890E22439DD9}" type="slidenum">
              <a:rPr lang="el-GR" altLang="el-GR" smtClean="0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56335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7F1EF-6055-4A46-AC88-0411652E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B2F0BA-9383-4374-8E56-562AD1CA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C56BCC-D7CB-417D-914B-E7327F1D2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04D6AB-0437-4B54-8185-25C0FEEF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330CF4-445B-41D7-9592-599269CA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2BB9D1-4A44-495F-923C-CA7C48ED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52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413ED-D329-4113-9469-28699F6C6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3723A6F-F01D-49EF-A9FA-16296005F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D2034A-DDD0-4DAE-8351-9F71CCB6B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8581A0-EF43-4EEB-9DB7-EBB384E83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C8CA18A-9849-40E9-9DA5-874F89F7D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553608-C0DC-4481-822D-1527165BA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16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D404FD-D32A-464E-9876-50C2FC66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67EA7F-322D-48E1-AF96-8BEC22E6E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3D80BC-3FA1-4066-AD2C-2BFA5FEDD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DDD5510-731F-44AB-9ED5-04ED4559D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D01EF5-0154-4C7B-96CA-C577ED23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492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265934A-2075-4F73-8032-E44D63FF7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60DCD3F-9461-46BC-9404-5AC683FD7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37B472-70A4-41C4-A957-CEAE9E4D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9B83B3-0A6B-4B8E-AE21-3D4E9C0B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B8FFE3-060E-4715-8BE1-546C6CB57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A6007-54BB-4860-85EC-EF800EB3D0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623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9658A-B979-449B-A6AE-E54B35BE257E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561FAD0-90AD-4EE5-A7DC-34840C8F908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D8D81-822D-498D-94E0-22F38BB62B9C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AC7148D-9833-4BDA-B1A4-D5CFF886FAE0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6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58DD0-234D-4B81-B689-6A74D75CCB30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5C712A7-0E59-49A9-ACC4-1A4BEC12849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4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688A9-3EEB-40B5-99B4-56A7703015E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DD8A99E-0E86-407B-9E67-E9CFE169DABE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7BDD-8A65-45D1-AEE3-DB887E063C9D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A15F36F-D184-477B-B45C-7AAB63FCCF0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6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C6B6A-3E69-4DF3-9014-2D4FF8AF7A6F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344E850-3E86-46EC-BB9A-97E54249F429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6025830"/>
            <a:ext cx="1872208" cy="9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1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AA4590F-B28C-47F1-B13E-890E22439DD9}" type="slidenum">
              <a:rPr lang="el-GR" altLang="el-GR"/>
              <a:pPr>
                <a:defRPr/>
              </a:pPr>
              <a:t>‹nr.›</a:t>
            </a:fld>
            <a:endParaRPr lang="el-GR" altLang="el-GR"/>
          </a:p>
        </p:txBody>
      </p:sp>
      <p:pic>
        <p:nvPicPr>
          <p:cNvPr id="3" name="Afbeelding 2" descr="Afbeelding met teken&#10;&#10;Automatisch gegenereerde beschrijving">
            <a:extLst>
              <a:ext uri="{FF2B5EF4-FFF2-40B4-BE49-F238E27FC236}">
                <a16:creationId xmlns:a16="http://schemas.microsoft.com/office/drawing/2014/main" id="{2AF83240-ED28-41C7-B2D3-4F75268D4CA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639" y="6122531"/>
            <a:ext cx="659731" cy="57169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B1E262F3-DDAA-4359-B35D-856A3F149CA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8363" y="6245225"/>
            <a:ext cx="1484811" cy="4241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6C22A31-BB17-4B49-91DA-98407401B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46785F-6403-452E-AB8D-7FA2C8BC1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C782139-848E-43E7-AD9D-15EF6567E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47E9-4892-45E6-B9AC-D85F4E4DFC6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2B1DF8-773F-4338-93C5-6A899106FF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6B979C-C38F-45B9-9E10-3D3DC85D0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84B7-4090-4F6F-82F6-2CDC5B5E44D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7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How-schools-combat-bullying-247976002546108" TargetMode="External"/><Relationship Id="rId2" Type="http://schemas.openxmlformats.org/officeDocument/2006/relationships/hyperlink" Target="https://www.gale.info/en/how-to-combat-bullying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nstagram.com/studentsjoinagainstbullyi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2"/>
                </a:solidFill>
              </a:rPr>
              <a:t>European antibullying guidelines?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Results ABC-project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We produced 4 products: a guide for self-assessment, surveys, students &amp; teacher workshops and a database with antibullying interventions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During the pilots, schools did the self-assessment in different ways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We could not really agree on how to assess a school and what a certificate would look like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2BE9D-B9B7-4825-BCE1-C8306B3C8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Effective elements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F7CF3E-30AC-48BB-9267-4BFB4EF6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Start the school year with creating safe class groups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Learn how bullying works (group processes) and how to act against it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Involve all staff, students and parents in the development of safe school policy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Support positive behavior and avoid putdowns and punishment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Creating a positive school climate and avoid only attention on handling incidents 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Jointly revise the school rules every year, make them clear and carry them out consistently</a:t>
            </a:r>
            <a:endParaRPr lang="nl-NL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7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2BE9D-B9B7-4825-BCE1-C8306B3C8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Possible methods to score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F7CF3E-30AC-48BB-9267-4BFB4EF6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200" dirty="0"/>
              <a:t>1. How much people are committed to the antibullying policy</a:t>
            </a:r>
          </a:p>
          <a:p>
            <a:pPr marL="0" indent="0">
              <a:buNone/>
            </a:pPr>
            <a:r>
              <a:rPr lang="en-GB" sz="2200" dirty="0"/>
              <a:t>2. Less punishment, more discussing how to behave better</a:t>
            </a:r>
          </a:p>
          <a:p>
            <a:pPr marL="0" indent="0">
              <a:buNone/>
            </a:pPr>
            <a:r>
              <a:rPr lang="en-GB" sz="2200" dirty="0"/>
              <a:t>3. What science says that works</a:t>
            </a:r>
          </a:p>
          <a:p>
            <a:pPr marL="0" indent="0">
              <a:buNone/>
            </a:pPr>
            <a:r>
              <a:rPr lang="en-GB" sz="2200" dirty="0"/>
              <a:t>4. The number of antibullying interventions</a:t>
            </a:r>
          </a:p>
          <a:p>
            <a:pPr marL="0" indent="0">
              <a:buNone/>
            </a:pPr>
            <a:r>
              <a:rPr lang="en-GB" sz="2200" dirty="0"/>
              <a:t>5. The logic/consistency of the combination of antibullying measures</a:t>
            </a:r>
          </a:p>
          <a:p>
            <a:pPr marL="0" indent="0">
              <a:buNone/>
            </a:pPr>
            <a:r>
              <a:rPr lang="en-GB" sz="2200" dirty="0"/>
              <a:t>6. How much people in the school are informed about the antibullying policy</a:t>
            </a:r>
          </a:p>
          <a:p>
            <a:pPr marL="0" indent="0">
              <a:buNone/>
            </a:pPr>
            <a:r>
              <a:rPr lang="en-GB" sz="2200" dirty="0"/>
              <a:t>7. The skill and approach of the teachers</a:t>
            </a:r>
          </a:p>
          <a:p>
            <a:pPr marL="0" indent="0">
              <a:buNone/>
            </a:pPr>
            <a:r>
              <a:rPr lang="en-GB" sz="2200" dirty="0"/>
              <a:t>8. The actions of the school management</a:t>
            </a:r>
          </a:p>
          <a:p>
            <a:pPr marL="0" indent="0">
              <a:buNone/>
            </a:pPr>
            <a:r>
              <a:rPr lang="en-GB" sz="2200" dirty="0"/>
              <a:t>9. The integration of diversity</a:t>
            </a:r>
            <a:endParaRPr lang="nl-NL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3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2BE9D-B9B7-4825-BCE1-C8306B3C8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Dilemmas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F7CF3E-30AC-48BB-9267-4BFB4EF6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Should we score a school on the quality of antibullying policy?</a:t>
            </a:r>
            <a:endParaRPr lang="nl-NL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If we score, what do we base the score on?</a:t>
            </a:r>
            <a:endParaRPr lang="nl-NL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If we score, should it be an adequate/inadequate assessment or an assessment with levels like in energy label (A-D)?</a:t>
            </a:r>
            <a:endParaRPr lang="nl-NL" sz="2400" dirty="0"/>
          </a:p>
          <a:p>
            <a:pPr marL="514350" lvl="0" indent="-514350">
              <a:buFont typeface="+mj-lt"/>
              <a:buAutoNum type="arabicPeriod"/>
            </a:pPr>
            <a:r>
              <a:rPr lang="en-GB" sz="2400" dirty="0"/>
              <a:t>If we find a reliable way to score schools, should it be only a self-evaluation, or an externally visible quality label?</a:t>
            </a:r>
            <a:endParaRPr lang="nl-NL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2BE9D-B9B7-4825-BCE1-C8306B3C8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Opinions of others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F7CF3E-30AC-48BB-9267-4BFB4EF6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30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2BE9D-B9B7-4825-BCE1-C8306B3C8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Exercise: arguments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DBDBC04E-9E8F-460E-BED3-47991F8625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728015"/>
              </p:ext>
            </p:extLst>
          </p:nvPr>
        </p:nvGraphicFramePr>
        <p:xfrm>
          <a:off x="1439652" y="1268760"/>
          <a:ext cx="6264696" cy="424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7567">
                  <a:extLst>
                    <a:ext uri="{9D8B030D-6E8A-4147-A177-3AD203B41FA5}">
                      <a16:colId xmlns:a16="http://schemas.microsoft.com/office/drawing/2014/main" val="3764377523"/>
                    </a:ext>
                  </a:extLst>
                </a:gridCol>
                <a:gridCol w="4857129">
                  <a:extLst>
                    <a:ext uri="{9D8B030D-6E8A-4147-A177-3AD203B41FA5}">
                      <a16:colId xmlns:a16="http://schemas.microsoft.com/office/drawing/2014/main" val="1459648598"/>
                    </a:ext>
                  </a:extLst>
                </a:gridCol>
              </a:tblGrid>
              <a:tr h="61382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nl-NL" sz="1100" dirty="0">
                        <a:solidFill>
                          <a:schemeClr val="accent2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 students | teachers | school managers | parents | politicians</a:t>
                      </a:r>
                      <a:endParaRPr lang="nl-NL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nl-NL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7650408"/>
                  </a:ext>
                </a:extLst>
              </a:tr>
              <a:tr h="6054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accent2"/>
                          </a:solidFill>
                          <a:effectLst/>
                        </a:rPr>
                        <a:t>1. To score or not</a:t>
                      </a:r>
                      <a:endParaRPr lang="nl-NL" sz="1100" dirty="0">
                        <a:solidFill>
                          <a:schemeClr val="accent2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Yes | no, because…</a:t>
                      </a:r>
                      <a:endParaRPr lang="nl-NL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5953658"/>
                  </a:ext>
                </a:extLst>
              </a:tr>
              <a:tr h="103399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accent2"/>
                          </a:solidFill>
                          <a:effectLst/>
                        </a:rPr>
                        <a:t>2. What do we based the score on?</a:t>
                      </a:r>
                      <a:endParaRPr lang="nl-NL" sz="1100" dirty="0">
                        <a:solidFill>
                          <a:schemeClr val="accent2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4797234"/>
                  </a:ext>
                </a:extLst>
              </a:tr>
              <a:tr h="91022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accent2"/>
                          </a:solidFill>
                          <a:effectLst/>
                        </a:rPr>
                        <a:t>3. Score adequate or inadequate, or levels A-D?</a:t>
                      </a:r>
                      <a:endParaRPr lang="nl-NL" sz="1100" dirty="0">
                        <a:solidFill>
                          <a:schemeClr val="accent2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0583678"/>
                  </a:ext>
                </a:extLst>
              </a:tr>
              <a:tr h="108498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100" dirty="0">
                          <a:solidFill>
                            <a:schemeClr val="accent2"/>
                          </a:solidFill>
                          <a:effectLst/>
                        </a:rPr>
                        <a:t>4. Internal or external?</a:t>
                      </a:r>
                      <a:endParaRPr lang="nl-NL" sz="1100" dirty="0">
                        <a:solidFill>
                          <a:schemeClr val="accent2"/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nl-NL" sz="11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507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08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CB76B-E9D9-4BFE-8854-4CD68E5D4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Discussion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AA4F00-5DFF-4B7D-9726-C16CF947F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Report your arguments and own opinions to the ABC-forum or to one of the social media </a:t>
            </a:r>
            <a:r>
              <a:rPr lang="en-US" dirty="0"/>
              <a:t>of the project:</a:t>
            </a:r>
          </a:p>
          <a:p>
            <a:pPr marL="0" indent="0">
              <a:buNone/>
            </a:pPr>
            <a:endParaRPr lang="nl-NL" dirty="0"/>
          </a:p>
          <a:p>
            <a:pPr lvl="0"/>
            <a:r>
              <a:rPr lang="en-US" sz="2400" dirty="0"/>
              <a:t>Forum: </a:t>
            </a:r>
            <a:r>
              <a:rPr lang="en-US" sz="2400" u="sng" dirty="0">
                <a:hlinkClick r:id="rId2"/>
              </a:rPr>
              <a:t>https://www.gale.info/en/how-to-combat-bullying</a:t>
            </a:r>
            <a:endParaRPr lang="nl-NL" sz="2400" dirty="0"/>
          </a:p>
          <a:p>
            <a:pPr lvl="0"/>
            <a:r>
              <a:rPr lang="en-US" sz="2400" u="sng" dirty="0">
                <a:hlinkClick r:id="rId3"/>
              </a:rPr>
              <a:t>Public Facebook page "How schools combat bullying"</a:t>
            </a:r>
            <a:r>
              <a:rPr lang="en-US" sz="2400" dirty="0"/>
              <a:t> </a:t>
            </a:r>
            <a:endParaRPr lang="nl-NL" sz="2400" dirty="0"/>
          </a:p>
          <a:p>
            <a:pPr lvl="0"/>
            <a:r>
              <a:rPr lang="en-US" sz="2400" u="sng" dirty="0">
                <a:hlinkClick r:id="rId4"/>
              </a:rPr>
              <a:t>Instagram page "Students join against bullying"</a:t>
            </a:r>
            <a:endParaRPr lang="nl-NL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29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406</Words>
  <Application>Microsoft Office PowerPoint</Application>
  <PresentationFormat>Diavoorstelling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Calibri</vt:lpstr>
      <vt:lpstr>Calibri Light</vt:lpstr>
      <vt:lpstr>Default Design</vt:lpstr>
      <vt:lpstr>Aangepast ontwerp</vt:lpstr>
      <vt:lpstr>European antibullying guidelines?</vt:lpstr>
      <vt:lpstr>Results ABC-project</vt:lpstr>
      <vt:lpstr>Effective elements</vt:lpstr>
      <vt:lpstr>Possible methods to score</vt:lpstr>
      <vt:lpstr>Dilemmas</vt:lpstr>
      <vt:lpstr>Opinions of others</vt:lpstr>
      <vt:lpstr>Exercise: arguments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sec</dc:creator>
  <cp:lastModifiedBy>Peter Dankmeijer</cp:lastModifiedBy>
  <cp:revision>50</cp:revision>
  <dcterms:created xsi:type="dcterms:W3CDTF">2013-09-23T14:36:38Z</dcterms:created>
  <dcterms:modified xsi:type="dcterms:W3CDTF">2020-04-17T14:39:34Z</dcterms:modified>
</cp:coreProperties>
</file>